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1.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95.jpg" ContentType="image/png"/>
  <Override PartName="/ppt/comments/comment2.xml" ContentType="application/vnd.openxmlformats-officedocument.presentationml.comments+xml"/>
  <Override PartName="/ppt/notesSlides/notesSlide14.xml" ContentType="application/vnd.openxmlformats-officedocument.presentationml.notesSlide+xml"/>
  <Override PartName="/ppt/comments/comment3.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3" r:id="rId3"/>
  </p:sldMasterIdLst>
  <p:notesMasterIdLst>
    <p:notesMasterId r:id="rId81"/>
  </p:notesMasterIdLst>
  <p:handoutMasterIdLst>
    <p:handoutMasterId r:id="rId82"/>
  </p:handoutMasterIdLst>
  <p:sldIdLst>
    <p:sldId id="256" r:id="rId4"/>
    <p:sldId id="263" r:id="rId5"/>
    <p:sldId id="269" r:id="rId6"/>
    <p:sldId id="271" r:id="rId7"/>
    <p:sldId id="270" r:id="rId8"/>
    <p:sldId id="272" r:id="rId9"/>
    <p:sldId id="273" r:id="rId10"/>
    <p:sldId id="274" r:id="rId11"/>
    <p:sldId id="275" r:id="rId12"/>
    <p:sldId id="276"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341" r:id="rId28"/>
    <p:sldId id="292" r:id="rId29"/>
    <p:sldId id="293" r:id="rId30"/>
    <p:sldId id="342"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330" r:id="rId67"/>
    <p:sldId id="331" r:id="rId68"/>
    <p:sldId id="332" r:id="rId69"/>
    <p:sldId id="333" r:id="rId70"/>
    <p:sldId id="334" r:id="rId71"/>
    <p:sldId id="335" r:id="rId72"/>
    <p:sldId id="336" r:id="rId73"/>
    <p:sldId id="337" r:id="rId74"/>
    <p:sldId id="338" r:id="rId75"/>
    <p:sldId id="339" r:id="rId76"/>
    <p:sldId id="340" r:id="rId77"/>
    <p:sldId id="265" r:id="rId78"/>
    <p:sldId id="266" r:id="rId79"/>
    <p:sldId id="267"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8273" initials="V"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79" d="100"/>
          <a:sy n="79" d="100"/>
        </p:scale>
        <p:origin x="456" y="96"/>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8" d="100"/>
          <a:sy n="68" d="100"/>
        </p:scale>
        <p:origin x="310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handoutMaster" Target="handoutMasters/handoutMaster1.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86"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2-17T18:02:36.407" idx="3">
    <p:pos x="10" y="10"/>
    <p:text>Es kommt noch ein weiter Screenshot dazu zum Thema IP Freigabe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2-17T18:03:19.650" idx="4">
    <p:pos x="10" y="10"/>
    <p:text>Es kommt noch ein Screenshot aus Excel</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2-17T18:14:05.296" idx="5">
    <p:pos x="10" y="10"/>
    <p:text>Hier kommt vielleicht noch eine bessere/sprechende Grafik rein</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6-02-17T18:32:14.542" idx="6">
    <p:pos x="10" y="10"/>
    <p:text>muss vielleicht noch angepasst werden</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424A23-615C-4380-80A0-2952CC2EF3D5}" type="datetimeFigureOut">
              <a:rPr lang="en-US" smtClean="0"/>
              <a:t>4/1/2016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4D9943-41DA-44AD-B958-4DBB2CFC35CE}" type="slidenum">
              <a:rPr lang="en-US" smtClean="0"/>
              <a:t>‹#›</a:t>
            </a:fld>
            <a:endParaRPr lang="en-US"/>
          </a:p>
        </p:txBody>
      </p:sp>
    </p:spTree>
    <p:extLst>
      <p:ext uri="{BB962C8B-B14F-4D97-AF65-F5344CB8AC3E}">
        <p14:creationId xmlns:p14="http://schemas.microsoft.com/office/powerpoint/2010/main" val="10383819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A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0299FB-05CB-44E4-978A-9951AEF6E825}" type="datetimeFigureOut">
              <a:rPr lang="de-AT" smtClean="0"/>
              <a:t>01.04.2016</a:t>
            </a:fld>
            <a:endParaRPr lang="de-A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A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A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A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91E280-C2F9-4C8D-9E1B-BF59890B242F}" type="slidenum">
              <a:rPr lang="de-AT" smtClean="0"/>
              <a:t>‹#›</a:t>
            </a:fld>
            <a:endParaRPr lang="de-AT"/>
          </a:p>
        </p:txBody>
      </p:sp>
    </p:spTree>
    <p:extLst>
      <p:ext uri="{BB962C8B-B14F-4D97-AF65-F5344CB8AC3E}">
        <p14:creationId xmlns:p14="http://schemas.microsoft.com/office/powerpoint/2010/main" val="2857059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de-AT" dirty="0"/>
          </a:p>
        </p:txBody>
      </p:sp>
      <p:sp>
        <p:nvSpPr>
          <p:cNvPr id="4" name="Slide Number Placeholder 3"/>
          <p:cNvSpPr>
            <a:spLocks noGrp="1"/>
          </p:cNvSpPr>
          <p:nvPr>
            <p:ph type="sldNum" sz="quarter" idx="10"/>
          </p:nvPr>
        </p:nvSpPr>
        <p:spPr/>
        <p:txBody>
          <a:bodyPr/>
          <a:lstStyle/>
          <a:p>
            <a:fld id="{1291E280-C2F9-4C8D-9E1B-BF59890B242F}" type="slidenum">
              <a:rPr lang="de-AT" smtClean="0"/>
              <a:t>1</a:t>
            </a:fld>
            <a:endParaRPr lang="de-AT"/>
          </a:p>
        </p:txBody>
      </p:sp>
    </p:spTree>
    <p:extLst>
      <p:ext uri="{BB962C8B-B14F-4D97-AF65-F5344CB8AC3E}">
        <p14:creationId xmlns:p14="http://schemas.microsoft.com/office/powerpoint/2010/main" val="742736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5050"/>
                </a:solidFill>
                <a:latin typeface="Segoe UI Light"/>
              </a:rPr>
              <a:t>- Prebuilt &amp; performance-tuned appliance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5050"/>
                </a:solidFill>
                <a:latin typeface="Segoe UI Light"/>
              </a:rPr>
              <a:t>- Dedicated region for Hadoop</a:t>
            </a:r>
          </a:p>
          <a:p>
            <a:endParaRPr lang="en-US" dirty="0"/>
          </a:p>
          <a:p>
            <a:pPr marL="0" indent="0">
              <a:buNone/>
            </a:pPr>
            <a:r>
              <a:rPr lang="en-US" dirty="0"/>
              <a:t>Performance</a:t>
            </a:r>
          </a:p>
          <a:p>
            <a:r>
              <a:rPr lang="en-US" dirty="0"/>
              <a:t>AU4: 1.5X data return rate for SELECT * queries</a:t>
            </a:r>
          </a:p>
          <a:p>
            <a:r>
              <a:rPr lang="en-US" dirty="0"/>
              <a:t>In-Memory </a:t>
            </a:r>
            <a:r>
              <a:rPr lang="en-US" dirty="0" err="1"/>
              <a:t>Columstore</a:t>
            </a:r>
            <a:r>
              <a:rPr lang="en-US" dirty="0"/>
              <a:t> provides up to 100x improvement in query performance and 15x compression with</a:t>
            </a:r>
          </a:p>
          <a:p>
            <a:pPr marL="0" indent="0">
              <a:buNone/>
            </a:pPr>
            <a:r>
              <a:rPr lang="en-US" dirty="0"/>
              <a:t>Optimal Value</a:t>
            </a:r>
          </a:p>
          <a:p>
            <a:r>
              <a:rPr lang="en-US" dirty="0"/>
              <a:t>Industry’s lowest DW Price/TB</a:t>
            </a:r>
          </a:p>
          <a:p>
            <a:r>
              <a:rPr lang="en-US" dirty="0"/>
              <a:t>Turnkey appliance via multiple hardware vendors</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System Center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579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79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79C244B-9810-46DF-B81E-A6CAC455C285}" type="datetime1">
              <a:rPr lang="en-US" smtClean="0">
                <a:solidFill>
                  <a:prstClr val="black"/>
                </a:solidFill>
              </a:rPr>
              <a:pPr/>
              <a:t>4/1/2016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5096967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8654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51B4FFA-4E7F-4456-944C-E4B563C15377}" type="slidenum">
              <a:rPr lang="de-DE" smtClean="0"/>
              <a:t>31</a:t>
            </a:fld>
            <a:endParaRPr lang="de-DE"/>
          </a:p>
        </p:txBody>
      </p:sp>
    </p:spTree>
    <p:extLst>
      <p:ext uri="{BB962C8B-B14F-4D97-AF65-F5344CB8AC3E}">
        <p14:creationId xmlns:p14="http://schemas.microsoft.com/office/powerpoint/2010/main" val="3235423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https://azure.microsoft.com/en-us/documentation/articles/sql-data-warehouse-get-started-load-with-polybase/</a:t>
            </a:r>
          </a:p>
        </p:txBody>
      </p:sp>
      <p:sp>
        <p:nvSpPr>
          <p:cNvPr id="4" name="Slide Number Placeholder 3"/>
          <p:cNvSpPr>
            <a:spLocks noGrp="1"/>
          </p:cNvSpPr>
          <p:nvPr>
            <p:ph type="sldNum" sz="quarter" idx="10"/>
          </p:nvPr>
        </p:nvSpPr>
        <p:spPr/>
        <p:txBody>
          <a:bodyPr/>
          <a:lstStyle/>
          <a:p>
            <a:fld id="{F51B4FFA-4E7F-4456-944C-E4B563C15377}" type="slidenum">
              <a:rPr lang="de-DE" smtClean="0"/>
              <a:t>34</a:t>
            </a:fld>
            <a:endParaRPr lang="de-DE"/>
          </a:p>
        </p:txBody>
      </p:sp>
    </p:spTree>
    <p:extLst>
      <p:ext uri="{BB962C8B-B14F-4D97-AF65-F5344CB8AC3E}">
        <p14:creationId xmlns:p14="http://schemas.microsoft.com/office/powerpoint/2010/main" val="1879784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 to edit – make it look nicer</a:t>
            </a:r>
          </a:p>
        </p:txBody>
      </p:sp>
      <p:sp>
        <p:nvSpPr>
          <p:cNvPr id="4" name="Slide Number Placeholder 3"/>
          <p:cNvSpPr>
            <a:spLocks noGrp="1"/>
          </p:cNvSpPr>
          <p:nvPr>
            <p:ph type="sldNum" sz="quarter" idx="10"/>
          </p:nvPr>
        </p:nvSpPr>
        <p:spPr/>
        <p:txBody>
          <a:bodyPr/>
          <a:lstStyle/>
          <a:p>
            <a:fld id="{24B74826-D799-4ECA-A065-1147448C1A34}"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473682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51B4FFA-4E7F-4456-944C-E4B563C15377}" type="slidenum">
              <a:rPr lang="de-DE" smtClean="0"/>
              <a:t>57</a:t>
            </a:fld>
            <a:endParaRPr lang="de-DE"/>
          </a:p>
        </p:txBody>
      </p:sp>
    </p:spTree>
    <p:extLst>
      <p:ext uri="{BB962C8B-B14F-4D97-AF65-F5344CB8AC3E}">
        <p14:creationId xmlns:p14="http://schemas.microsoft.com/office/powerpoint/2010/main" val="3748300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51B4FFA-4E7F-4456-944C-E4B563C15377}" type="slidenum">
              <a:rPr lang="de-DE" smtClean="0"/>
              <a:t>65</a:t>
            </a:fld>
            <a:endParaRPr lang="de-DE"/>
          </a:p>
        </p:txBody>
      </p:sp>
    </p:spTree>
    <p:extLst>
      <p:ext uri="{BB962C8B-B14F-4D97-AF65-F5344CB8AC3E}">
        <p14:creationId xmlns:p14="http://schemas.microsoft.com/office/powerpoint/2010/main" val="114158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4329320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901968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r>
              <a:rPr lang="en-US" baseline="0" dirty="0"/>
              <a:t> http://azure.microsoft.com/en-us/documentation/articles/data-management-azure-sql-database-and-sql-server-iaas/</a:t>
            </a:r>
          </a:p>
          <a:p>
            <a:endParaRPr lang="en-US" baseline="0" dirty="0"/>
          </a:p>
          <a:p>
            <a:r>
              <a:rPr lang="en-US" baseline="0" dirty="0"/>
              <a:t>Speaker Notes:</a:t>
            </a:r>
          </a:p>
          <a:p>
            <a:r>
              <a:rPr lang="en-US" baseline="0" dirty="0"/>
              <a:t>With the introduction of the next generation of the Azure SQL Database service, the feature compatibility gap is largely  reduced, so parity with SQL Server is no longer the major differentiator between VM and the database service.  The big criteria for choosing VM vs. the database service, are costs, time to market, and the type of application(s) using the data tier.  For example, Azure SQL Database service is more suitable for Software-as-a- service applications.</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18</a:t>
            </a:fld>
            <a:endParaRPr lang="en-US" dirty="0"/>
          </a:p>
        </p:txBody>
      </p:sp>
    </p:spTree>
    <p:extLst>
      <p:ext uri="{BB962C8B-B14F-4D97-AF65-F5344CB8AC3E}">
        <p14:creationId xmlns:p14="http://schemas.microsoft.com/office/powerpoint/2010/main" val="1329443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r>
              <a:rPr lang="en-US" baseline="0" dirty="0"/>
              <a:t> http://azure.microsoft.com/en-us/documentation/articles/data-management-azure-sql-database-and-sql-server-iaas/</a:t>
            </a:r>
          </a:p>
          <a:p>
            <a:endParaRPr lang="en-US" baseline="0" dirty="0"/>
          </a:p>
          <a:p>
            <a:r>
              <a:rPr lang="en-US" baseline="0" dirty="0"/>
              <a:t>Speaker Notes:</a:t>
            </a:r>
          </a:p>
          <a:p>
            <a:r>
              <a:rPr lang="en-US" baseline="0" dirty="0"/>
              <a:t>With the introduction of the next generation of the Azure SQL Database service, the feature compatibility gap is largely  reduced, so parity with SQL Server is no longer the major differentiator between VM and the database service.  The big criteria for choosing VM vs. the database service, are costs, time to market, and the type of application(s) using the data tier.  For example, Azure SQL Database service is more suitable for Software-as-a- service applications.</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19</a:t>
            </a:fld>
            <a:endParaRPr lang="en-US" dirty="0"/>
          </a:p>
        </p:txBody>
      </p:sp>
    </p:spTree>
    <p:extLst>
      <p:ext uri="{BB962C8B-B14F-4D97-AF65-F5344CB8AC3E}">
        <p14:creationId xmlns:p14="http://schemas.microsoft.com/office/powerpoint/2010/main" val="3579494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 scale and performance:</a:t>
            </a:r>
          </a:p>
          <a:p>
            <a:r>
              <a:rPr lang="en-US" dirty="0"/>
              <a:t>•	Scale out to petabytes with MPP technology</a:t>
            </a:r>
          </a:p>
          <a:p>
            <a:r>
              <a:rPr lang="en-US" dirty="0"/>
              <a:t>•	Resize compute nodes in less than one minute</a:t>
            </a:r>
          </a:p>
          <a:p>
            <a:r>
              <a:rPr lang="en-US" dirty="0"/>
              <a:t>•	Faster time to insight than SMP-based offerings</a:t>
            </a:r>
          </a:p>
          <a:p>
            <a:r>
              <a:rPr lang="en-US" dirty="0"/>
              <a:t>•	Designed for the “on-demand” workload (speed to scale)</a:t>
            </a:r>
          </a:p>
          <a:p>
            <a:endParaRPr lang="en-US" dirty="0"/>
          </a:p>
          <a:p>
            <a:r>
              <a:rPr lang="en-US" dirty="0"/>
              <a:t>Built and optimized</a:t>
            </a:r>
            <a:r>
              <a:rPr lang="en-US" baseline="0" dirty="0"/>
              <a:t> for the cloud:</a:t>
            </a:r>
          </a:p>
          <a:p>
            <a:r>
              <a:rPr lang="en-US" dirty="0"/>
              <a:t>•	Integrated with the Azure platform</a:t>
            </a:r>
          </a:p>
          <a:p>
            <a:r>
              <a:rPr lang="en-US" dirty="0"/>
              <a:t>•	Enables hybrid solutions – on premise or in the cloud</a:t>
            </a:r>
          </a:p>
          <a:p>
            <a:r>
              <a:rPr lang="en-US" dirty="0"/>
              <a:t>•	Built on SQL server experience and technology</a:t>
            </a:r>
          </a:p>
          <a:p>
            <a:r>
              <a:rPr lang="en-US" dirty="0"/>
              <a:t>•	Works</a:t>
            </a:r>
            <a:r>
              <a:rPr lang="en-US" baseline="0" dirty="0"/>
              <a:t> seamlessly with other Microsoft products – from on-premises SQL Server to everything in the cloud.</a:t>
            </a:r>
          </a:p>
          <a:p>
            <a:endParaRPr lang="en-US" baseline="0" dirty="0"/>
          </a:p>
          <a:p>
            <a:r>
              <a:rPr lang="en-US" baseline="0" dirty="0"/>
              <a:t>Market leading price/performance</a:t>
            </a:r>
          </a:p>
          <a:p>
            <a:r>
              <a:rPr lang="en-US" dirty="0"/>
              <a:t>•	Simple compute and storage billing</a:t>
            </a:r>
          </a:p>
          <a:p>
            <a:r>
              <a:rPr lang="en-US" dirty="0"/>
              <a:t>•	Pay for what you need</a:t>
            </a:r>
          </a:p>
          <a:p>
            <a:r>
              <a:rPr lang="en-US" dirty="0"/>
              <a:t>•	High performance without rewriting applications</a:t>
            </a:r>
          </a:p>
          <a:p>
            <a:r>
              <a:rPr lang="en-US" dirty="0"/>
              <a:t>•	Low cost for latent data </a:t>
            </a:r>
          </a:p>
          <a:p>
            <a:r>
              <a:rPr lang="en-US" dirty="0"/>
              <a:t>•	No management needed: infrastructure, mgmt. and support</a:t>
            </a:r>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807493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customer can</a:t>
            </a:r>
            <a:r>
              <a:rPr lang="en-US" baseline="0" dirty="0"/>
              <a:t> take data requirements, execute their processes on their data, their way. </a:t>
            </a:r>
          </a:p>
          <a:p>
            <a:r>
              <a:rPr lang="en-US" baseline="0" dirty="0"/>
              <a:t>The customer has choice and flexibility</a:t>
            </a:r>
          </a:p>
          <a:p>
            <a:endParaRPr lang="en-US" dirty="0"/>
          </a:p>
          <a:p>
            <a:r>
              <a:rPr lang="en-US" dirty="0"/>
              <a:t>Integration of end-end data</a:t>
            </a:r>
            <a:r>
              <a:rPr lang="en-US" baseline="0" dirty="0"/>
              <a:t> scenario</a:t>
            </a:r>
          </a:p>
          <a:p>
            <a:r>
              <a:rPr lang="en-US" baseline="0" dirty="0"/>
              <a:t>Use data from any source</a:t>
            </a:r>
          </a:p>
          <a:p>
            <a:r>
              <a:rPr lang="en-US" baseline="0" dirty="0"/>
              <a:t>Ingest into SQL DW where it’s stored</a:t>
            </a:r>
          </a:p>
          <a:p>
            <a:r>
              <a:rPr lang="en-US" baseline="0" dirty="0"/>
              <a:t>Then is </a:t>
            </a:r>
            <a:r>
              <a:rPr lang="en-US" baseline="0" dirty="0" err="1"/>
              <a:t>availabile</a:t>
            </a:r>
            <a:r>
              <a:rPr lang="en-US" baseline="0" dirty="0"/>
              <a:t> with other cloud and on-premises solutions and services, including</a:t>
            </a:r>
          </a:p>
          <a:p>
            <a:r>
              <a:rPr lang="en-US" baseline="0" dirty="0"/>
              <a:t>Azure SQL DB, ML, </a:t>
            </a:r>
            <a:r>
              <a:rPr lang="en-US" baseline="0" dirty="0" err="1"/>
              <a:t>Visualizaiton</a:t>
            </a:r>
            <a:r>
              <a:rPr lang="en-US" baseline="0" dirty="0"/>
              <a:t> like Power BI and Hadoop</a:t>
            </a:r>
            <a:endParaRPr lang="en-US" dirty="0"/>
          </a:p>
        </p:txBody>
      </p:sp>
      <p:sp>
        <p:nvSpPr>
          <p:cNvPr id="4" name="Slide Number Placeholder 3"/>
          <p:cNvSpPr>
            <a:spLocks noGrp="1"/>
          </p:cNvSpPr>
          <p:nvPr>
            <p:ph type="sldNum" sz="quarter" idx="10"/>
          </p:nvPr>
        </p:nvSpPr>
        <p:spPr/>
        <p:txBody>
          <a:bodyPr/>
          <a:lstStyle/>
          <a:p>
            <a:fld id="{24B74826-D799-4ECA-A065-1147448C1A3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345465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4/1/2016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4196686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B74826-D799-4ECA-A065-1147448C1A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8025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 Id="rId5" Type="http://schemas.openxmlformats.org/officeDocument/2006/relationships/image" Target="../media/image7.png"/><Relationship Id="rId4" Type="http://schemas.microsoft.com/office/2007/relationships/hdphoto" Target="../media/hdphoto1.wdp"/></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107548"/>
            <a:ext cx="12191999" cy="6750453"/>
          </a:xfrm>
          <a:prstGeom prst="rect">
            <a:avLst/>
          </a:prstGeom>
        </p:spPr>
      </p:pic>
      <p:sp>
        <p:nvSpPr>
          <p:cNvPr id="2" name="Title 1"/>
          <p:cNvSpPr>
            <a:spLocks noGrp="1"/>
          </p:cNvSpPr>
          <p:nvPr>
            <p:ph type="ctrTitle"/>
          </p:nvPr>
        </p:nvSpPr>
        <p:spPr>
          <a:xfrm>
            <a:off x="611212" y="516686"/>
            <a:ext cx="10937537" cy="1470025"/>
          </a:xfrm>
        </p:spPr>
        <p:txBody>
          <a:bodyPr>
            <a:normAutofit/>
          </a:bodyPr>
          <a:lstStyle>
            <a:lvl1pPr algn="l">
              <a:defRPr sz="4000">
                <a:solidFill>
                  <a:schemeClr val="accent1"/>
                </a:solidFill>
              </a:defRPr>
            </a:lvl1pPr>
          </a:lstStyle>
          <a:p>
            <a:r>
              <a:rPr lang="en-US" dirty="0"/>
              <a:t>Click to edit Master title style</a:t>
            </a:r>
          </a:p>
        </p:txBody>
      </p:sp>
      <p:sp>
        <p:nvSpPr>
          <p:cNvPr id="3" name="Subtitle 2"/>
          <p:cNvSpPr>
            <a:spLocks noGrp="1"/>
          </p:cNvSpPr>
          <p:nvPr>
            <p:ph type="subTitle" idx="1"/>
          </p:nvPr>
        </p:nvSpPr>
        <p:spPr>
          <a:xfrm>
            <a:off x="611211" y="2090221"/>
            <a:ext cx="10567132" cy="1752600"/>
          </a:xfrm>
        </p:spPr>
        <p:txBody>
          <a:bodyPr>
            <a:normAutofit/>
          </a:bodyPr>
          <a:lstStyle>
            <a:lvl1pPr marL="0" indent="0" algn="l">
              <a:buNone/>
              <a:defRPr sz="3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3" name="Text Placeholder 12"/>
          <p:cNvSpPr>
            <a:spLocks noGrp="1"/>
          </p:cNvSpPr>
          <p:nvPr>
            <p:ph type="body" sz="quarter" idx="10" hasCustomPrompt="1"/>
          </p:nvPr>
        </p:nvSpPr>
        <p:spPr>
          <a:xfrm>
            <a:off x="611718" y="5938522"/>
            <a:ext cx="5405967" cy="415925"/>
          </a:xfrm>
        </p:spPr>
        <p:txBody>
          <a:bodyPr>
            <a:no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Speaker Info</a:t>
            </a:r>
          </a:p>
        </p:txBody>
      </p:sp>
      <p:pic>
        <p:nvPicPr>
          <p:cNvPr id="7" name="Grafik 3"/>
          <p:cNvPicPr>
            <a:picLocks noChangeAspect="1"/>
          </p:cNvPicPr>
          <p:nvPr userDrawn="1"/>
        </p:nvPicPr>
        <p:blipFill>
          <a:blip r:embed="rId3"/>
          <a:stretch>
            <a:fillRect/>
          </a:stretch>
        </p:blipFill>
        <p:spPr>
          <a:xfrm>
            <a:off x="9716983" y="5651965"/>
            <a:ext cx="2475018" cy="1206036"/>
          </a:xfrm>
          <a:prstGeom prst="rect">
            <a:avLst/>
          </a:prstGeom>
        </p:spPr>
      </p:pic>
    </p:spTree>
    <p:extLst>
      <p:ext uri="{BB962C8B-B14F-4D97-AF65-F5344CB8AC3E}">
        <p14:creationId xmlns:p14="http://schemas.microsoft.com/office/powerpoint/2010/main" val="800730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000"/>
            </a:lvl1pPr>
            <a:lvl2pPr>
              <a:defRPr sz="2600"/>
            </a:lvl2pPr>
            <a:lvl3pPr>
              <a:defRPr sz="22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5500902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dirty="0"/>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Tree>
    <p:extLst>
      <p:ext uri="{BB962C8B-B14F-4D97-AF65-F5344CB8AC3E}">
        <p14:creationId xmlns:p14="http://schemas.microsoft.com/office/powerpoint/2010/main" val="2241243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36">
    <p:spTree>
      <p:nvGrpSpPr>
        <p:cNvPr id="1" name=""/>
        <p:cNvGrpSpPr/>
        <p:nvPr/>
      </p:nvGrpSpPr>
      <p:grpSpPr>
        <a:xfrm>
          <a:off x="0" y="0"/>
          <a:ext cx="0" cy="0"/>
          <a:chOff x="0" y="0"/>
          <a:chExt cx="0" cy="0"/>
        </a:xfrm>
      </p:grpSpPr>
      <p:sp>
        <p:nvSpPr>
          <p:cNvPr id="76" name="Shape 76"/>
          <p:cNvSpPr>
            <a:spLocks noGrp="1"/>
          </p:cNvSpPr>
          <p:nvPr>
            <p:ph type="sldNum" sz="quarter" idx="2"/>
          </p:nvPr>
        </p:nvSpPr>
        <p:spPr>
          <a:prstGeom prst="rect">
            <a:avLst/>
          </a:prstGeom>
        </p:spPr>
        <p:txBody>
          <a:bodyPr/>
          <a:lstStyle/>
          <a:p>
            <a:pPr defTabSz="292100"/>
            <a:fld id="{86CB4B4D-7CA3-9044-876B-883B54F8677D}" type="slidenum">
              <a:rPr lang="de-DE" kern="0" smtClean="0"/>
              <a:pPr defTabSz="292100"/>
              <a:t>‹#›</a:t>
            </a:fld>
            <a:endParaRPr lang="de-DE" kern="0"/>
          </a:p>
        </p:txBody>
      </p:sp>
    </p:spTree>
    <p:extLst>
      <p:ext uri="{BB962C8B-B14F-4D97-AF65-F5344CB8AC3E}">
        <p14:creationId xmlns:p14="http://schemas.microsoft.com/office/powerpoint/2010/main" val="60413834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6794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94208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4337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54569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8919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65737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824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342900" indent="-342900">
              <a:buFont typeface="Wingdings" charset="2"/>
              <a:buChar char="§"/>
              <a:defRPr>
                <a:solidFill>
                  <a:schemeClr val="tx2"/>
                </a:solidFill>
              </a:defRPr>
            </a:lvl1pPr>
            <a:lvl2pPr marL="742950" indent="-285750">
              <a:buFont typeface="Wingdings" charset="2"/>
              <a:buChar char="§"/>
              <a:defRPr>
                <a:solidFill>
                  <a:srgbClr val="474947"/>
                </a:solidFill>
              </a:defRPr>
            </a:lvl2pPr>
            <a:lvl3pPr marL="1143000" indent="-228600">
              <a:buFont typeface="Wingdings" charset="2"/>
              <a:buChar char="§"/>
              <a:defRPr>
                <a:solidFill>
                  <a:srgbClr val="474947"/>
                </a:solidFill>
              </a:defRPr>
            </a:lvl3pPr>
            <a:lvl4pPr marL="1600200" indent="-228600">
              <a:buFont typeface="Wingdings" charset="2"/>
              <a:buChar char="§"/>
              <a:defRPr>
                <a:solidFill>
                  <a:srgbClr val="474947"/>
                </a:solidFill>
              </a:defRPr>
            </a:lvl4pPr>
            <a:lvl5pPr marL="2057400" indent="-228600">
              <a:buFont typeface="Wingdings" charset="2"/>
              <a:buChar char="§"/>
              <a:defRPr>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7" name="Straight Connector 16"/>
          <p:cNvCxnSpPr/>
          <p:nvPr userDrawn="1"/>
        </p:nvCxnSpPr>
        <p:spPr>
          <a:xfrm>
            <a:off x="715435" y="1299672"/>
            <a:ext cx="115824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51406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5873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476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68988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4054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386317495"/>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51394913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21164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5771052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810174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46581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No Bullet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marL="0" indent="0">
              <a:spcBef>
                <a:spcPts val="1800"/>
              </a:spcBef>
              <a:buFont typeface="Wingdings" charset="2"/>
              <a:buNone/>
              <a:defRPr>
                <a:solidFill>
                  <a:schemeClr val="accent2"/>
                </a:solidFill>
              </a:defRPr>
            </a:lvl1pPr>
            <a:lvl2pPr marL="0" indent="0">
              <a:buFont typeface="Wingdings" charset="2"/>
              <a:buNone/>
              <a:defRPr sz="1800">
                <a:solidFill>
                  <a:srgbClr val="474947"/>
                </a:solidFill>
              </a:defRPr>
            </a:lvl2pPr>
            <a:lvl3pPr marL="0" indent="0">
              <a:buFont typeface="Wingdings" charset="2"/>
              <a:buNone/>
              <a:defRPr sz="1800">
                <a:solidFill>
                  <a:srgbClr val="474947"/>
                </a:solidFill>
              </a:defRPr>
            </a:lvl3pPr>
            <a:lvl4pPr marL="0" indent="0">
              <a:buFont typeface="Wingdings" charset="2"/>
              <a:buNone/>
              <a:defRPr sz="1800">
                <a:solidFill>
                  <a:srgbClr val="474947"/>
                </a:solidFill>
              </a:defRPr>
            </a:lvl4pPr>
            <a:lvl5pPr marL="0" indent="0">
              <a:buFont typeface="Wingdings" charset="2"/>
              <a:buNone/>
              <a:defRPr sz="1800">
                <a:solidFill>
                  <a:srgbClr val="474947"/>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7" name="Straight Connector 16"/>
          <p:cNvCxnSpPr/>
          <p:nvPr userDrawn="1"/>
        </p:nvCxnSpPr>
        <p:spPr>
          <a:xfrm>
            <a:off x="715435" y="1299672"/>
            <a:ext cx="115824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46308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548141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3211857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7752292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126792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3771462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56793292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0041913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72283176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45312853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28812191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0" i="0" cap="all">
                <a:latin typeface="+mj-lt"/>
                <a:cs typeface="Arial"/>
              </a:defRPr>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105963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408948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6969171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00971779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01221818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348511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686665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4632439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17556174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406740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07229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9" name="Straight Connector 18"/>
          <p:cNvCxnSpPr/>
          <p:nvPr userDrawn="1"/>
        </p:nvCxnSpPr>
        <p:spPr>
          <a:xfrm>
            <a:off x="715435" y="1299672"/>
            <a:ext cx="115824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62983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8" y="1535113"/>
            <a:ext cx="5389033" cy="639762"/>
          </a:xfrm>
        </p:spPr>
        <p:txBody>
          <a:bodyPr anchor="b">
            <a:norm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8" name="Straight Connector 17"/>
          <p:cNvCxnSpPr/>
          <p:nvPr userDrawn="1"/>
        </p:nvCxnSpPr>
        <p:spPr>
          <a:xfrm>
            <a:off x="715435" y="1299672"/>
            <a:ext cx="115824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12262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14" name="Straight Connector 13"/>
          <p:cNvCxnSpPr/>
          <p:nvPr userDrawn="1"/>
        </p:nvCxnSpPr>
        <p:spPr>
          <a:xfrm>
            <a:off x="715435" y="1299672"/>
            <a:ext cx="11582400"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1537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6986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50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image" Target="../media/image4.png"/><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6416040"/>
            <a:ext cx="12192000" cy="441960"/>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1680059" y="1220302"/>
            <a:ext cx="184731" cy="369332"/>
          </a:xfrm>
          <a:prstGeom prst="rect">
            <a:avLst/>
          </a:prstGeom>
          <a:noFill/>
        </p:spPr>
        <p:txBody>
          <a:bodyPr wrap="none" rtlCol="0">
            <a:spAutoFit/>
          </a:bodyPr>
          <a:lstStyle/>
          <a:p>
            <a:endParaRPr lang="en-US" sz="1800" dirty="0"/>
          </a:p>
        </p:txBody>
      </p:sp>
      <p:pic>
        <p:nvPicPr>
          <p:cNvPr id="9" name="Grafik 3"/>
          <p:cNvPicPr>
            <a:picLocks noChangeAspect="1"/>
          </p:cNvPicPr>
          <p:nvPr userDrawn="1"/>
        </p:nvPicPr>
        <p:blipFill>
          <a:blip r:embed="rId15"/>
          <a:stretch>
            <a:fillRect/>
          </a:stretch>
        </p:blipFill>
        <p:spPr>
          <a:xfrm>
            <a:off x="10267510" y="6278116"/>
            <a:ext cx="1190033" cy="579884"/>
          </a:xfrm>
          <a:prstGeom prst="rect">
            <a:avLst/>
          </a:prstGeom>
        </p:spPr>
      </p:pic>
    </p:spTree>
    <p:extLst>
      <p:ext uri="{BB962C8B-B14F-4D97-AF65-F5344CB8AC3E}">
        <p14:creationId xmlns:p14="http://schemas.microsoft.com/office/powerpoint/2010/main" val="517766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2" r:id="rId5"/>
    <p:sldLayoutId id="2147483653" r:id="rId6"/>
    <p:sldLayoutId id="2147483654" r:id="rId7"/>
    <p:sldLayoutId id="2147483655" r:id="rId8"/>
    <p:sldLayoutId id="2147483658" r:id="rId9"/>
    <p:sldLayoutId id="2147483656" r:id="rId10"/>
    <p:sldLayoutId id="2147483657" r:id="rId11"/>
    <p:sldLayoutId id="2147483660" r:id="rId12"/>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p:titleStyle>
    <p:bodyStyle>
      <a:lvl1pPr marL="342900" indent="-342900" algn="l" defTabSz="457200" rtl="0" eaLnBrk="1" latinLnBrk="0" hangingPunct="1">
        <a:spcBef>
          <a:spcPct val="20000"/>
        </a:spcBef>
        <a:buFont typeface="Wingdings" charset="2"/>
        <a:buChar char="§"/>
        <a:defRPr sz="3000" kern="1200">
          <a:solidFill>
            <a:schemeClr val="tx2"/>
          </a:solidFill>
          <a:latin typeface="+mn-lt"/>
          <a:ea typeface="+mn-ea"/>
          <a:cs typeface="+mn-cs"/>
        </a:defRPr>
      </a:lvl1pPr>
      <a:lvl2pPr marL="742950" indent="-285750" algn="l" defTabSz="457200" rtl="0" eaLnBrk="1" latinLnBrk="0" hangingPunct="1">
        <a:spcBef>
          <a:spcPct val="20000"/>
        </a:spcBef>
        <a:buFont typeface="Wingdings" charset="2"/>
        <a:buChar char="§"/>
        <a:defRPr sz="2600" kern="1200">
          <a:solidFill>
            <a:schemeClr val="tx2"/>
          </a:solidFill>
          <a:latin typeface="+mn-lt"/>
          <a:ea typeface="+mn-ea"/>
          <a:cs typeface="+mn-cs"/>
        </a:defRPr>
      </a:lvl2pPr>
      <a:lvl3pPr marL="1143000" indent="-228600" algn="l" defTabSz="457200" rtl="0" eaLnBrk="1" latinLnBrk="0" hangingPunct="1">
        <a:spcBef>
          <a:spcPct val="20000"/>
        </a:spcBef>
        <a:buFont typeface="Wingdings" charset="2"/>
        <a:buChar char="§"/>
        <a:defRPr sz="2200" kern="1200">
          <a:solidFill>
            <a:schemeClr val="tx2"/>
          </a:solidFill>
          <a:latin typeface="+mn-lt"/>
          <a:ea typeface="+mn-ea"/>
          <a:cs typeface="+mn-cs"/>
        </a:defRPr>
      </a:lvl3pPr>
      <a:lvl4pPr marL="1600200" indent="-228600" algn="l" defTabSz="457200" rtl="0" eaLnBrk="1" latinLnBrk="0" hangingPunct="1">
        <a:spcBef>
          <a:spcPct val="20000"/>
        </a:spcBef>
        <a:buFont typeface="Wingdings" charset="2"/>
        <a:buChar char="§"/>
        <a:defRPr sz="2000" kern="1200">
          <a:solidFill>
            <a:schemeClr val="tx2"/>
          </a:solidFill>
          <a:latin typeface="+mn-lt"/>
          <a:ea typeface="+mn-ea"/>
          <a:cs typeface="+mn-cs"/>
        </a:defRPr>
      </a:lvl4pPr>
      <a:lvl5pPr marL="2057400" indent="-228600" algn="l" defTabSz="457200" rtl="0" eaLnBrk="1" latinLnBrk="0" hangingPunct="1">
        <a:spcBef>
          <a:spcPct val="20000"/>
        </a:spcBef>
        <a:buFont typeface="Wingdings" charset="2"/>
        <a:buChar char="§"/>
        <a:defRPr sz="1800" kern="1200">
          <a:solidFill>
            <a:schemeClr val="tx2"/>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39C95FE-F184-4529-8851-686AD19B04E3}"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4/1/2016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13D88B76-51B8-4504-B979-D41D1F0651E8}"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6855896"/>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40165447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cbblog.azurewebsites.net/content/images/2015/06/KB_Scale_Out-Up.png" TargetMode="Externa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22.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4.gif"/><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marcel.franke@pmone.com" TargetMode="External"/><Relationship Id="rId2" Type="http://schemas.openxmlformats.org/officeDocument/2006/relationships/hyperlink" Target="http://www.nexxtjump.com/"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90.emf"/></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79.png"/><Relationship Id="rId7" Type="http://schemas.openxmlformats.org/officeDocument/2006/relationships/image" Target="../media/image9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emf"/><Relationship Id="rId4" Type="http://schemas.openxmlformats.org/officeDocument/2006/relationships/image" Target="../media/image78.jpeg"/></Relationships>
</file>

<file path=ppt/slides/_rels/slide35.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azure.microsoft.com/en-us/documentation/articles/sql-data-warehouse-integrate-power-bi/" TargetMode="Externa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102.png"/></Relationships>
</file>

<file path=ppt/slides/_rels/slide4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documentation/articles/sql-database-benchmark-overview/" TargetMode="External"/><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0.jp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jpg"/><Relationship Id="rId12" Type="http://schemas.openxmlformats.org/officeDocument/2006/relationships/image" Target="../media/image34.jpeg"/><Relationship Id="rId2" Type="http://schemas.openxmlformats.org/officeDocument/2006/relationships/image" Target="../media/image24.jpeg"/><Relationship Id="rId1" Type="http://schemas.openxmlformats.org/officeDocument/2006/relationships/slideLayout" Target="../slideLayouts/slideLayout12.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eg"/><Relationship Id="rId4" Type="http://schemas.openxmlformats.org/officeDocument/2006/relationships/image" Target="../media/image26.png"/><Relationship Id="rId9" Type="http://schemas.openxmlformats.org/officeDocument/2006/relationships/image" Target="../media/image31.jpeg"/><Relationship Id="rId14"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image" Target="../media/image47.jpg"/><Relationship Id="rId18" Type="http://schemas.openxmlformats.org/officeDocument/2006/relationships/image" Target="../media/image22.png"/><Relationship Id="rId3" Type="http://schemas.openxmlformats.org/officeDocument/2006/relationships/image" Target="../media/image37.png"/><Relationship Id="rId7" Type="http://schemas.openxmlformats.org/officeDocument/2006/relationships/image" Target="../media/image41.jpeg"/><Relationship Id="rId12" Type="http://schemas.openxmlformats.org/officeDocument/2006/relationships/image" Target="../media/image46.jpg"/><Relationship Id="rId17" Type="http://schemas.openxmlformats.org/officeDocument/2006/relationships/image" Target="../media/image51.jpeg"/><Relationship Id="rId2" Type="http://schemas.openxmlformats.org/officeDocument/2006/relationships/image" Target="../media/image36.jpg"/><Relationship Id="rId16" Type="http://schemas.openxmlformats.org/officeDocument/2006/relationships/image" Target="../media/image50.jpeg"/><Relationship Id="rId1" Type="http://schemas.openxmlformats.org/officeDocument/2006/relationships/slideLayout" Target="../slideLayouts/slideLayout12.xml"/><Relationship Id="rId6" Type="http://schemas.openxmlformats.org/officeDocument/2006/relationships/image" Target="../media/image40.png"/><Relationship Id="rId11" Type="http://schemas.openxmlformats.org/officeDocument/2006/relationships/image" Target="../media/image45.jpg"/><Relationship Id="rId5" Type="http://schemas.openxmlformats.org/officeDocument/2006/relationships/image" Target="../media/image39.jpg"/><Relationship Id="rId15" Type="http://schemas.openxmlformats.org/officeDocument/2006/relationships/image" Target="../media/image49.jp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g"/><Relationship Id="rId14" Type="http://schemas.openxmlformats.org/officeDocument/2006/relationships/image" Target="../media/image48.jpg"/></Relationships>
</file>

<file path=ppt/slides/_rels/slide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www.sqlsaturday.com/494/sessions/sessionevaluation.aspx" TargetMode="External"/><Relationship Id="rId2" Type="http://schemas.openxmlformats.org/officeDocument/2006/relationships/hyperlink" Target="http://www.sqlsaturday.com/494/eventeval.aspx" TargetMode="Externa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hyperlink" Target="http://sdrv.ms/ZFVdnM" TargetMode="External"/><Relationship Id="rId2" Type="http://schemas.openxmlformats.org/officeDocument/2006/relationships/hyperlink" Target="https://channel9.msdn.com/Series/SQLServer-2016-in-15-Minuten" TargetMode="Externa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jpeg"/><Relationship Id="rId7" Type="http://schemas.openxmlformats.org/officeDocument/2006/relationships/image" Target="../media/image60.jpeg"/><Relationship Id="rId12" Type="http://schemas.openxmlformats.org/officeDocument/2006/relationships/image" Target="../media/image65.png"/><Relationship Id="rId2" Type="http://schemas.openxmlformats.org/officeDocument/2006/relationships/image" Target="../media/image55.jpeg"/><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64.jpeg"/><Relationship Id="rId5" Type="http://schemas.openxmlformats.org/officeDocument/2006/relationships/image" Target="../media/image58.png"/><Relationship Id="rId15" Type="http://schemas.openxmlformats.org/officeDocument/2006/relationships/image" Target="../media/image22.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jpeg"/><Relationship Id="rId1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SQL Database vs. Azure SQL DW</a:t>
            </a:r>
          </a:p>
        </p:txBody>
      </p:sp>
      <p:sp>
        <p:nvSpPr>
          <p:cNvPr id="3" name="Subtitle 2"/>
          <p:cNvSpPr>
            <a:spLocks noGrp="1"/>
          </p:cNvSpPr>
          <p:nvPr>
            <p:ph type="subTitle" idx="1"/>
          </p:nvPr>
        </p:nvSpPr>
        <p:spPr/>
        <p:txBody>
          <a:bodyPr/>
          <a:lstStyle/>
          <a:p>
            <a:r>
              <a:rPr lang="en-US" dirty="0"/>
              <a:t>Marcel Franke</a:t>
            </a:r>
          </a:p>
        </p:txBody>
      </p:sp>
      <p:sp>
        <p:nvSpPr>
          <p:cNvPr id="6" name="Text Placeholder 5"/>
          <p:cNvSpPr>
            <a:spLocks noGrp="1"/>
          </p:cNvSpPr>
          <p:nvPr>
            <p:ph type="body" sz="quarter" idx="10"/>
          </p:nvPr>
        </p:nvSpPr>
        <p:spPr/>
        <p:txBody>
          <a:bodyPr/>
          <a:lstStyle/>
          <a:p>
            <a:endParaRPr lang="de-AT"/>
          </a:p>
        </p:txBody>
      </p:sp>
    </p:spTree>
    <p:extLst>
      <p:ext uri="{BB962C8B-B14F-4D97-AF65-F5344CB8AC3E}">
        <p14:creationId xmlns:p14="http://schemas.microsoft.com/office/powerpoint/2010/main" val="3260678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528549"/>
            <a:ext cx="12192000" cy="4653887"/>
          </a:xfrm>
          <a:prstGeom prst="rect">
            <a:avLst/>
          </a:prstGeom>
          <a:solidFill>
            <a:srgbClr val="00A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lstStyle/>
          <a:p>
            <a:r>
              <a:rPr lang="en-US" dirty="0"/>
              <a:t>Agenda</a:t>
            </a:r>
            <a:endParaRPr lang="de-DE"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20000"/>
          <a:stretch/>
        </p:blipFill>
        <p:spPr>
          <a:xfrm>
            <a:off x="-13648" y="2195655"/>
            <a:ext cx="5895831" cy="3158482"/>
          </a:xfrm>
        </p:spPr>
      </p:pic>
      <p:sp>
        <p:nvSpPr>
          <p:cNvPr id="8" name="Inhaltsplatzhalter 2"/>
          <p:cNvSpPr txBox="1">
            <a:spLocks/>
          </p:cNvSpPr>
          <p:nvPr/>
        </p:nvSpPr>
        <p:spPr>
          <a:xfrm>
            <a:off x="4217158" y="2195655"/>
            <a:ext cx="7833815" cy="3620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solidFill>
              </a:rPr>
              <a:t>Einleitung</a:t>
            </a:r>
            <a:endParaRPr lang="de-DE" sz="2400" dirty="0">
              <a:solidFill>
                <a:schemeClr val="bg1"/>
              </a:solidFill>
            </a:endParaRPr>
          </a:p>
          <a:p>
            <a:r>
              <a:rPr lang="de-DE" sz="2400" dirty="0">
                <a:solidFill>
                  <a:schemeClr val="bg1"/>
                </a:solidFill>
              </a:rPr>
              <a:t>Architektur &amp; genereller Aufbau</a:t>
            </a:r>
          </a:p>
          <a:p>
            <a:r>
              <a:rPr lang="de-DE" sz="2400" dirty="0">
                <a:solidFill>
                  <a:schemeClr val="bg1"/>
                </a:solidFill>
              </a:rPr>
              <a:t>Tools &amp; Entwicklungsumgebung</a:t>
            </a:r>
          </a:p>
          <a:p>
            <a:r>
              <a:rPr lang="de-DE" sz="2400" dirty="0">
                <a:solidFill>
                  <a:schemeClr val="bg1"/>
                </a:solidFill>
              </a:rPr>
              <a:t>Skalierbarkeit &amp; Workloads</a:t>
            </a:r>
          </a:p>
          <a:p>
            <a:r>
              <a:rPr lang="de-DE" sz="2400" dirty="0">
                <a:solidFill>
                  <a:schemeClr val="bg1"/>
                </a:solidFill>
              </a:rPr>
              <a:t>Berechtigungen &amp; Security</a:t>
            </a:r>
          </a:p>
          <a:p>
            <a:r>
              <a:rPr lang="de-DE" sz="2400" dirty="0">
                <a:solidFill>
                  <a:schemeClr val="bg1"/>
                </a:solidFill>
              </a:rPr>
              <a:t>Hochverfügbarkeit, Backup &amp; Restore</a:t>
            </a:r>
          </a:p>
          <a:p>
            <a:r>
              <a:rPr lang="de-DE" sz="2400" dirty="0">
                <a:solidFill>
                  <a:schemeClr val="bg1"/>
                </a:solidFill>
              </a:rPr>
              <a:t>Kosten</a:t>
            </a:r>
          </a:p>
          <a:p>
            <a:r>
              <a:rPr lang="de-DE" sz="2400" dirty="0">
                <a:solidFill>
                  <a:schemeClr val="bg1"/>
                </a:solidFill>
              </a:rPr>
              <a:t>Zusammenfassung</a:t>
            </a:r>
          </a:p>
        </p:txBody>
      </p:sp>
    </p:spTree>
    <p:extLst>
      <p:ext uri="{BB962C8B-B14F-4D97-AF65-F5344CB8AC3E}">
        <p14:creationId xmlns:p14="http://schemas.microsoft.com/office/powerpoint/2010/main" val="3792951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Überblick</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343141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2450744" y="176741"/>
            <a:ext cx="2083578" cy="5813503"/>
          </a:xfrm>
          <a:custGeom>
            <a:avLst/>
            <a:gdLst>
              <a:gd name="connsiteX0" fmla="*/ 2400300 w 2400300"/>
              <a:gd name="connsiteY0" fmla="*/ 0 h 5934075"/>
              <a:gd name="connsiteX1" fmla="*/ 0 w 2400300"/>
              <a:gd name="connsiteY1" fmla="*/ 28575 h 5934075"/>
              <a:gd name="connsiteX2" fmla="*/ 0 w 2400300"/>
              <a:gd name="connsiteY2" fmla="*/ 3448050 h 5934075"/>
              <a:gd name="connsiteX3" fmla="*/ 2400300 w 2400300"/>
              <a:gd name="connsiteY3" fmla="*/ 5934075 h 5934075"/>
              <a:gd name="connsiteX4" fmla="*/ 2400300 w 2400300"/>
              <a:gd name="connsiteY4" fmla="*/ 0 h 5934075"/>
              <a:gd name="connsiteX0" fmla="*/ 2400300 w 2400300"/>
              <a:gd name="connsiteY0" fmla="*/ 0 h 5934075"/>
              <a:gd name="connsiteX1" fmla="*/ 14631 w 2400300"/>
              <a:gd name="connsiteY1" fmla="*/ 313769 h 5934075"/>
              <a:gd name="connsiteX2" fmla="*/ 0 w 2400300"/>
              <a:gd name="connsiteY2" fmla="*/ 3448050 h 5934075"/>
              <a:gd name="connsiteX3" fmla="*/ 2400300 w 2400300"/>
              <a:gd name="connsiteY3" fmla="*/ 5934075 h 5934075"/>
              <a:gd name="connsiteX4" fmla="*/ 2400300 w 2400300"/>
              <a:gd name="connsiteY4" fmla="*/ 0 h 5934075"/>
              <a:gd name="connsiteX0" fmla="*/ 2400300 w 2400300"/>
              <a:gd name="connsiteY0" fmla="*/ 0 h 5934075"/>
              <a:gd name="connsiteX1" fmla="*/ 3658 w 2400300"/>
              <a:gd name="connsiteY1" fmla="*/ 829064 h 5934075"/>
              <a:gd name="connsiteX2" fmla="*/ 0 w 2400300"/>
              <a:gd name="connsiteY2" fmla="*/ 3448050 h 5934075"/>
              <a:gd name="connsiteX3" fmla="*/ 2400300 w 2400300"/>
              <a:gd name="connsiteY3" fmla="*/ 5934075 h 5934075"/>
              <a:gd name="connsiteX4" fmla="*/ 2400300 w 2400300"/>
              <a:gd name="connsiteY4" fmla="*/ 0 h 5934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5934075">
                <a:moveTo>
                  <a:pt x="2400300" y="0"/>
                </a:moveTo>
                <a:lnTo>
                  <a:pt x="3658" y="829064"/>
                </a:lnTo>
                <a:cubicBezTo>
                  <a:pt x="2439" y="1702059"/>
                  <a:pt x="1219" y="2575055"/>
                  <a:pt x="0" y="3448050"/>
                </a:cubicBezTo>
                <a:lnTo>
                  <a:pt x="2400300" y="5934075"/>
                </a:lnTo>
                <a:lnTo>
                  <a:pt x="24003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IN" sz="1960" b="1" dirty="0">
              <a:solidFill>
                <a:schemeClr val="bg1"/>
              </a:solidFill>
              <a:latin typeface="+mj-lt"/>
              <a:ea typeface="Segoe UI" pitchFamily="34" charset="0"/>
              <a:cs typeface="Segoe UI" pitchFamily="34" charset="0"/>
            </a:endParaRPr>
          </a:p>
        </p:txBody>
      </p:sp>
      <p:grpSp>
        <p:nvGrpSpPr>
          <p:cNvPr id="7" name="Group 6"/>
          <p:cNvGrpSpPr/>
          <p:nvPr/>
        </p:nvGrpSpPr>
        <p:grpSpPr>
          <a:xfrm>
            <a:off x="4530908" y="176741"/>
            <a:ext cx="7169531" cy="1842977"/>
            <a:chOff x="4846638" y="307254"/>
            <a:chExt cx="7315200" cy="1880422"/>
          </a:xfrm>
        </p:grpSpPr>
        <p:sp>
          <p:nvSpPr>
            <p:cNvPr id="8" name="Rectangle 7">
              <a:hlinkClick r:id="" action="ppaction://noaction"/>
            </p:cNvPr>
            <p:cNvSpPr/>
            <p:nvPr/>
          </p:nvSpPr>
          <p:spPr bwMode="auto">
            <a:xfrm>
              <a:off x="4846638" y="307254"/>
              <a:ext cx="7315200" cy="527472"/>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134429" tIns="89619" rIns="134429" bIns="89619" numCol="1" spcCol="0" rtlCol="0" fromWordArt="0" anchor="ctr" anchorCtr="0" forceAA="0" compatLnSpc="1">
              <a:prstTxWarp prst="textNoShape">
                <a:avLst/>
              </a:prstTxWarp>
              <a:noAutofit/>
            </a:bodyPr>
            <a:lstStyle/>
            <a:p>
              <a:pPr defTabSz="746170">
                <a:defRPr/>
              </a:pPr>
              <a:r>
                <a:rPr lang="en-US" kern="0" dirty="0">
                  <a:solidFill>
                    <a:srgbClr val="0072C6"/>
                  </a:solidFill>
                  <a:latin typeface="Segoe UI Semibold" panose="020B0702040204020203" pitchFamily="34" charset="0"/>
                  <a:cs typeface="Segoe UI Semibold" panose="020B0702040204020203" pitchFamily="34" charset="0"/>
                </a:rPr>
                <a:t>Visualize + Decide</a:t>
              </a:r>
            </a:p>
          </p:txBody>
        </p:sp>
        <p:grpSp>
          <p:nvGrpSpPr>
            <p:cNvPr id="9" name="Group 8"/>
            <p:cNvGrpSpPr/>
            <p:nvPr/>
          </p:nvGrpSpPr>
          <p:grpSpPr>
            <a:xfrm>
              <a:off x="10762806" y="907516"/>
              <a:ext cx="1399032" cy="1280160"/>
              <a:chOff x="10762806" y="907516"/>
              <a:chExt cx="1399032" cy="1280160"/>
            </a:xfrm>
          </p:grpSpPr>
          <p:sp>
            <p:nvSpPr>
              <p:cNvPr id="22" name="Rectangle 21"/>
              <p:cNvSpPr/>
              <p:nvPr/>
            </p:nvSpPr>
            <p:spPr bwMode="auto">
              <a:xfrm>
                <a:off x="10762806" y="907516"/>
                <a:ext cx="1399032" cy="1280160"/>
              </a:xfrm>
              <a:prstGeom prst="rect">
                <a:avLst/>
              </a:prstGeom>
              <a:solidFill>
                <a:srgbClr val="0072C6"/>
              </a:solidFill>
              <a:ln w="10795" cap="flat" cmpd="sng" algn="ctr">
                <a:noFill/>
                <a:prstDash val="solid"/>
              </a:ln>
              <a:effectLst/>
            </p:spPr>
            <p:txBody>
              <a:bodyPr lIns="89619" tIns="44810" rIns="89619" bIns="44810" anchor="b"/>
              <a:lstStyle/>
              <a:p>
                <a:pPr defTabSz="914128">
                  <a:defRPr/>
                </a:pPr>
                <a:r>
                  <a:rPr lang="en-US" sz="1400" kern="0" dirty="0">
                    <a:solidFill>
                      <a:schemeClr val="bg1"/>
                    </a:solidFill>
                  </a:rPr>
                  <a:t>Mobile</a:t>
                </a:r>
              </a:p>
            </p:txBody>
          </p:sp>
          <p:grpSp>
            <p:nvGrpSpPr>
              <p:cNvPr id="23" name="Group 22"/>
              <p:cNvGrpSpPr/>
              <p:nvPr/>
            </p:nvGrpSpPr>
            <p:grpSpPr>
              <a:xfrm>
                <a:off x="10862181" y="991671"/>
                <a:ext cx="375429" cy="437853"/>
                <a:chOff x="10280016" y="4544833"/>
                <a:chExt cx="728879" cy="719102"/>
              </a:xfrm>
            </p:grpSpPr>
            <p:grpSp>
              <p:nvGrpSpPr>
                <p:cNvPr id="24" name="Group 23"/>
                <p:cNvGrpSpPr/>
                <p:nvPr/>
              </p:nvGrpSpPr>
              <p:grpSpPr bwMode="black">
                <a:xfrm>
                  <a:off x="10280016" y="4544833"/>
                  <a:ext cx="728879" cy="719102"/>
                  <a:chOff x="2916435" y="3914152"/>
                  <a:chExt cx="930763" cy="918513"/>
                </a:xfrm>
              </p:grpSpPr>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27"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89619" tIns="44810" rIns="89619" bIns="44810" numCol="1" anchor="t" anchorCtr="0" compatLnSpc="1">
                    <a:prstTxWarp prst="textNoShape">
                      <a:avLst/>
                    </a:prstTxWarp>
                  </a:bodyPr>
                  <a:lstStyle/>
                  <a:p>
                    <a:pPr defTabSz="895645">
                      <a:defRPr/>
                    </a:pPr>
                    <a:endParaRPr lang="en-US" sz="864" kern="0" dirty="0">
                      <a:solidFill>
                        <a:srgbClr val="FFFFFF"/>
                      </a:solidFill>
                    </a:endParaRPr>
                  </a:p>
                </p:txBody>
              </p:sp>
            </p:grpSp>
            <p:sp>
              <p:nvSpPr>
                <p:cNvPr id="25" name="Freeform 24"/>
                <p:cNvSpPr/>
                <p:nvPr>
                  <p:custDataLst>
                    <p:tags r:id="rId2"/>
                  </p:custDataLst>
                </p:nvPr>
              </p:nvSpPr>
              <p:spPr>
                <a:xfrm>
                  <a:off x="10639372" y="4697517"/>
                  <a:ext cx="294872" cy="301210"/>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lIns="89619" tIns="44810" rIns="89619" bIns="44810" rtlCol="0" anchor="ctr"/>
                <a:lstStyle/>
                <a:p>
                  <a:pPr algn="ctr" defTabSz="895492">
                    <a:defRPr/>
                  </a:pPr>
                  <a:endParaRPr lang="en-US" sz="1729" kern="0">
                    <a:solidFill>
                      <a:sysClr val="window" lastClr="FFFFFF"/>
                    </a:solidFill>
                    <a:latin typeface="Arial"/>
                  </a:endParaRPr>
                </a:p>
              </p:txBody>
            </p:sp>
          </p:grpSp>
        </p:grpSp>
        <p:grpSp>
          <p:nvGrpSpPr>
            <p:cNvPr id="10" name="Group 9"/>
            <p:cNvGrpSpPr/>
            <p:nvPr/>
          </p:nvGrpSpPr>
          <p:grpSpPr>
            <a:xfrm>
              <a:off x="6325680" y="907516"/>
              <a:ext cx="1399032" cy="1280160"/>
              <a:chOff x="6325680" y="907516"/>
              <a:chExt cx="1399032" cy="1280160"/>
            </a:xfrm>
          </p:grpSpPr>
          <p:sp>
            <p:nvSpPr>
              <p:cNvPr id="20" name="Rectangle 19"/>
              <p:cNvSpPr/>
              <p:nvPr/>
            </p:nvSpPr>
            <p:spPr bwMode="auto">
              <a:xfrm>
                <a:off x="6325680" y="907516"/>
                <a:ext cx="1399032" cy="1280160"/>
              </a:xfrm>
              <a:prstGeom prst="rect">
                <a:avLst/>
              </a:prstGeom>
              <a:solidFill>
                <a:srgbClr val="0072C6"/>
              </a:solidFill>
              <a:ln w="10795" cap="flat" cmpd="sng" algn="ctr">
                <a:noFill/>
                <a:prstDash val="solid"/>
              </a:ln>
              <a:effectLst/>
            </p:spPr>
            <p:txBody>
              <a:bodyPr lIns="89619" tIns="44810" rIns="89619" bIns="44810" anchor="b"/>
              <a:lstStyle/>
              <a:p>
                <a:pPr defTabSz="914128">
                  <a:defRPr/>
                </a:pPr>
                <a:r>
                  <a:rPr lang="en-US" sz="1400" kern="0" dirty="0">
                    <a:solidFill>
                      <a:schemeClr val="bg1"/>
                    </a:solidFill>
                  </a:rPr>
                  <a:t>Reports</a:t>
                </a:r>
              </a:p>
            </p:txBody>
          </p:sp>
          <p:sp>
            <p:nvSpPr>
              <p:cNvPr id="21" name="Freeform 30"/>
              <p:cNvSpPr>
                <a:spLocks noEditPoints="1"/>
              </p:cNvSpPr>
              <p:nvPr/>
            </p:nvSpPr>
            <p:spPr bwMode="auto">
              <a:xfrm>
                <a:off x="6403480" y="974729"/>
                <a:ext cx="313742" cy="39921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19" tIns="44810" rIns="89619" bIns="44810" numCol="1" anchor="t" anchorCtr="0" compatLnSpc="1">
                <a:prstTxWarp prst="textNoShape">
                  <a:avLst/>
                </a:prstTxWarp>
              </a:bodyPr>
              <a:lstStyle/>
              <a:p>
                <a:pPr defTabSz="877993">
                  <a:defRPr/>
                </a:pPr>
                <a:endParaRPr lang="en-US" sz="1633" kern="0">
                  <a:solidFill>
                    <a:srgbClr val="000000"/>
                  </a:solidFill>
                </a:endParaRPr>
              </a:p>
            </p:txBody>
          </p:sp>
        </p:grpSp>
        <p:grpSp>
          <p:nvGrpSpPr>
            <p:cNvPr id="11" name="Group 10"/>
            <p:cNvGrpSpPr/>
            <p:nvPr/>
          </p:nvGrpSpPr>
          <p:grpSpPr>
            <a:xfrm>
              <a:off x="9283764" y="907516"/>
              <a:ext cx="1399032" cy="1280160"/>
              <a:chOff x="9283764" y="907516"/>
              <a:chExt cx="1399032" cy="1280160"/>
            </a:xfrm>
          </p:grpSpPr>
          <p:sp>
            <p:nvSpPr>
              <p:cNvPr id="18" name="Rectangle 17"/>
              <p:cNvSpPr/>
              <p:nvPr/>
            </p:nvSpPr>
            <p:spPr bwMode="auto">
              <a:xfrm>
                <a:off x="9283764" y="907516"/>
                <a:ext cx="1399032" cy="1280160"/>
              </a:xfrm>
              <a:prstGeom prst="rect">
                <a:avLst/>
              </a:prstGeom>
              <a:solidFill>
                <a:srgbClr val="0072C6"/>
              </a:solidFill>
              <a:ln w="10795" cap="flat" cmpd="sng" algn="ctr">
                <a:noFill/>
                <a:prstDash val="solid"/>
              </a:ln>
              <a:effectLst/>
            </p:spPr>
            <p:txBody>
              <a:bodyPr lIns="89619" tIns="44810" rIns="45720" bIns="44810" anchor="b"/>
              <a:lstStyle/>
              <a:p>
                <a:pPr defTabSz="914128">
                  <a:defRPr/>
                </a:pPr>
                <a:r>
                  <a:rPr lang="en-US" sz="1400" kern="0" dirty="0">
                    <a:solidFill>
                      <a:schemeClr val="bg1"/>
                    </a:solidFill>
                  </a:rPr>
                  <a:t>Natural language query</a:t>
                </a:r>
              </a:p>
            </p:txBody>
          </p:sp>
          <p:sp>
            <p:nvSpPr>
              <p:cNvPr id="19" name="Freeform 8"/>
              <p:cNvSpPr>
                <a:spLocks noEditPoints="1"/>
              </p:cNvSpPr>
              <p:nvPr/>
            </p:nvSpPr>
            <p:spPr bwMode="black">
              <a:xfrm rot="5400000">
                <a:off x="9356341" y="980283"/>
                <a:ext cx="416705" cy="40559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895988">
                  <a:defRPr/>
                </a:pPr>
                <a:endParaRPr lang="en-US" sz="1537" kern="0">
                  <a:solidFill>
                    <a:prstClr val="black"/>
                  </a:solidFill>
                  <a:cs typeface="Segoe UI" panose="020B0502040204020203" pitchFamily="34" charset="0"/>
                </a:endParaRPr>
              </a:p>
            </p:txBody>
          </p:sp>
        </p:grpSp>
        <p:grpSp>
          <p:nvGrpSpPr>
            <p:cNvPr id="12" name="Group 11"/>
            <p:cNvGrpSpPr/>
            <p:nvPr/>
          </p:nvGrpSpPr>
          <p:grpSpPr>
            <a:xfrm>
              <a:off x="7804722" y="907516"/>
              <a:ext cx="1399032" cy="1280160"/>
              <a:chOff x="7804722" y="907516"/>
              <a:chExt cx="1399032" cy="1280160"/>
            </a:xfrm>
          </p:grpSpPr>
          <p:sp>
            <p:nvSpPr>
              <p:cNvPr id="16" name="Rectangle 15"/>
              <p:cNvSpPr/>
              <p:nvPr/>
            </p:nvSpPr>
            <p:spPr bwMode="auto">
              <a:xfrm>
                <a:off x="7804722" y="907516"/>
                <a:ext cx="1399032" cy="1280160"/>
              </a:xfrm>
              <a:prstGeom prst="rect">
                <a:avLst/>
              </a:prstGeom>
              <a:solidFill>
                <a:srgbClr val="0072C6"/>
              </a:solidFill>
              <a:ln w="10795" cap="flat" cmpd="sng" algn="ctr">
                <a:noFill/>
                <a:prstDash val="solid"/>
              </a:ln>
              <a:effectLst/>
            </p:spPr>
            <p:txBody>
              <a:bodyPr lIns="89619" tIns="44810" rIns="89619" bIns="44810" anchor="b"/>
              <a:lstStyle/>
              <a:p>
                <a:pPr defTabSz="914128">
                  <a:defRPr/>
                </a:pPr>
                <a:r>
                  <a:rPr lang="en-US" sz="1400" kern="0" dirty="0">
                    <a:solidFill>
                      <a:schemeClr val="bg1"/>
                    </a:solidFill>
                  </a:rPr>
                  <a:t>Dashboards</a:t>
                </a:r>
              </a:p>
            </p:txBody>
          </p:sp>
          <p:sp>
            <p:nvSpPr>
              <p:cNvPr id="17" name="Freeform 16"/>
              <p:cNvSpPr/>
              <p:nvPr>
                <p:custDataLst>
                  <p:tags r:id="rId1"/>
                </p:custDataLst>
              </p:nvPr>
            </p:nvSpPr>
            <p:spPr>
              <a:xfrm>
                <a:off x="7885835" y="981821"/>
                <a:ext cx="405945" cy="356461"/>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lIns="89619" tIns="44810" rIns="89619" bIns="44810" rtlCol="0" anchor="ctr"/>
              <a:lstStyle/>
              <a:p>
                <a:pPr algn="ctr" defTabSz="895764">
                  <a:defRPr/>
                </a:pPr>
                <a:endParaRPr lang="en-US" sz="1763" kern="0">
                  <a:solidFill>
                    <a:sysClr val="window" lastClr="FFFFFF"/>
                  </a:solidFill>
                  <a:latin typeface="Arial"/>
                </a:endParaRPr>
              </a:p>
            </p:txBody>
          </p:sp>
        </p:grpSp>
        <p:grpSp>
          <p:nvGrpSpPr>
            <p:cNvPr id="13" name="Group 12"/>
            <p:cNvGrpSpPr/>
            <p:nvPr/>
          </p:nvGrpSpPr>
          <p:grpSpPr>
            <a:xfrm>
              <a:off x="4846638" y="907516"/>
              <a:ext cx="1399032" cy="1280160"/>
              <a:chOff x="4846638" y="907516"/>
              <a:chExt cx="1399032" cy="1280160"/>
            </a:xfrm>
          </p:grpSpPr>
          <p:sp>
            <p:nvSpPr>
              <p:cNvPr id="14" name="Rectangle 13"/>
              <p:cNvSpPr/>
              <p:nvPr/>
            </p:nvSpPr>
            <p:spPr bwMode="auto">
              <a:xfrm>
                <a:off x="4846638" y="907516"/>
                <a:ext cx="1399032" cy="1280160"/>
              </a:xfrm>
              <a:prstGeom prst="rect">
                <a:avLst/>
              </a:prstGeom>
              <a:solidFill>
                <a:srgbClr val="0072C6"/>
              </a:solidFill>
              <a:ln w="10795" cap="flat" cmpd="sng" algn="ctr">
                <a:noFill/>
                <a:prstDash val="solid"/>
              </a:ln>
              <a:effectLst/>
            </p:spPr>
            <p:txBody>
              <a:bodyPr lIns="89619" tIns="44810" rIns="89619" bIns="44810" anchor="b"/>
              <a:lstStyle/>
              <a:p>
                <a:pPr defTabSz="914128">
                  <a:defRPr/>
                </a:pPr>
                <a:r>
                  <a:rPr lang="en-US" sz="1400" kern="0" dirty="0">
                    <a:solidFill>
                      <a:schemeClr val="bg1"/>
                    </a:solidFill>
                  </a:rPr>
                  <a:t>Applications</a:t>
                </a:r>
              </a:p>
            </p:txBody>
          </p:sp>
          <p:sp>
            <p:nvSpPr>
              <p:cNvPr id="15" name="Freeform 5"/>
              <p:cNvSpPr>
                <a:spLocks noEditPoints="1"/>
              </p:cNvSpPr>
              <p:nvPr/>
            </p:nvSpPr>
            <p:spPr bwMode="auto">
              <a:xfrm>
                <a:off x="4920413" y="978840"/>
                <a:ext cx="258941" cy="395099"/>
              </a:xfrm>
              <a:custGeom>
                <a:avLst/>
                <a:gdLst>
                  <a:gd name="T0" fmla="*/ 3252 w 3252"/>
                  <a:gd name="T1" fmla="*/ 0 h 4962"/>
                  <a:gd name="T2" fmla="*/ 3252 w 3252"/>
                  <a:gd name="T3" fmla="*/ 1502 h 4962"/>
                  <a:gd name="T4" fmla="*/ 1749 w 3252"/>
                  <a:gd name="T5" fmla="*/ 1502 h 4962"/>
                  <a:gd name="T6" fmla="*/ 1749 w 3252"/>
                  <a:gd name="T7" fmla="*/ 0 h 4962"/>
                  <a:gd name="T8" fmla="*/ 3252 w 3252"/>
                  <a:gd name="T9" fmla="*/ 0 h 4962"/>
                  <a:gd name="T10" fmla="*/ 3252 w 3252"/>
                  <a:gd name="T11" fmla="*/ 0 h 4962"/>
                  <a:gd name="T12" fmla="*/ 3252 w 3252"/>
                  <a:gd name="T13" fmla="*/ 0 h 4962"/>
                  <a:gd name="T14" fmla="*/ 1749 w 3252"/>
                  <a:gd name="T15" fmla="*/ 1727 h 4962"/>
                  <a:gd name="T16" fmla="*/ 1749 w 3252"/>
                  <a:gd name="T17" fmla="*/ 3236 h 4962"/>
                  <a:gd name="T18" fmla="*/ 3252 w 3252"/>
                  <a:gd name="T19" fmla="*/ 3236 h 4962"/>
                  <a:gd name="T20" fmla="*/ 3252 w 3252"/>
                  <a:gd name="T21" fmla="*/ 1727 h 4962"/>
                  <a:gd name="T22" fmla="*/ 1749 w 3252"/>
                  <a:gd name="T23" fmla="*/ 1727 h 4962"/>
                  <a:gd name="T24" fmla="*/ 1749 w 3252"/>
                  <a:gd name="T25" fmla="*/ 1727 h 4962"/>
                  <a:gd name="T26" fmla="*/ 1749 w 3252"/>
                  <a:gd name="T27" fmla="*/ 1727 h 4962"/>
                  <a:gd name="T28" fmla="*/ 0 w 3252"/>
                  <a:gd name="T29" fmla="*/ 0 h 4962"/>
                  <a:gd name="T30" fmla="*/ 0 w 3252"/>
                  <a:gd name="T31" fmla="*/ 1502 h 4962"/>
                  <a:gd name="T32" fmla="*/ 1524 w 3252"/>
                  <a:gd name="T33" fmla="*/ 1502 h 4962"/>
                  <a:gd name="T34" fmla="*/ 1524 w 3252"/>
                  <a:gd name="T35" fmla="*/ 0 h 4962"/>
                  <a:gd name="T36" fmla="*/ 0 w 3252"/>
                  <a:gd name="T37" fmla="*/ 0 h 4962"/>
                  <a:gd name="T38" fmla="*/ 0 w 3252"/>
                  <a:gd name="T39" fmla="*/ 0 h 4962"/>
                  <a:gd name="T40" fmla="*/ 0 w 3252"/>
                  <a:gd name="T41" fmla="*/ 0 h 4962"/>
                  <a:gd name="T42" fmla="*/ 0 w 3252"/>
                  <a:gd name="T43" fmla="*/ 1727 h 4962"/>
                  <a:gd name="T44" fmla="*/ 0 w 3252"/>
                  <a:gd name="T45" fmla="*/ 3236 h 4962"/>
                  <a:gd name="T46" fmla="*/ 1524 w 3252"/>
                  <a:gd name="T47" fmla="*/ 3236 h 4962"/>
                  <a:gd name="T48" fmla="*/ 1524 w 3252"/>
                  <a:gd name="T49" fmla="*/ 1727 h 4962"/>
                  <a:gd name="T50" fmla="*/ 0 w 3252"/>
                  <a:gd name="T51" fmla="*/ 1727 h 4962"/>
                  <a:gd name="T52" fmla="*/ 0 w 3252"/>
                  <a:gd name="T53" fmla="*/ 1727 h 4962"/>
                  <a:gd name="T54" fmla="*/ 0 w 3252"/>
                  <a:gd name="T55" fmla="*/ 1727 h 4962"/>
                  <a:gd name="T56" fmla="*/ 0 w 3252"/>
                  <a:gd name="T57" fmla="*/ 3460 h 4962"/>
                  <a:gd name="T58" fmla="*/ 0 w 3252"/>
                  <a:gd name="T59" fmla="*/ 4962 h 4962"/>
                  <a:gd name="T60" fmla="*/ 3252 w 3252"/>
                  <a:gd name="T61" fmla="*/ 4962 h 4962"/>
                  <a:gd name="T62" fmla="*/ 3252 w 3252"/>
                  <a:gd name="T63" fmla="*/ 3460 h 4962"/>
                  <a:gd name="T64" fmla="*/ 0 w 3252"/>
                  <a:gd name="T65" fmla="*/ 3460 h 4962"/>
                  <a:gd name="T66" fmla="*/ 0 w 3252"/>
                  <a:gd name="T67" fmla="*/ 3460 h 4962"/>
                  <a:gd name="T68" fmla="*/ 0 w 3252"/>
                  <a:gd name="T69" fmla="*/ 3460 h 4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52" h="4962">
                    <a:moveTo>
                      <a:pt x="3252" y="0"/>
                    </a:moveTo>
                    <a:lnTo>
                      <a:pt x="3252" y="1502"/>
                    </a:lnTo>
                    <a:lnTo>
                      <a:pt x="1749" y="1502"/>
                    </a:lnTo>
                    <a:lnTo>
                      <a:pt x="1749" y="0"/>
                    </a:lnTo>
                    <a:lnTo>
                      <a:pt x="3252" y="0"/>
                    </a:lnTo>
                    <a:lnTo>
                      <a:pt x="3252" y="0"/>
                    </a:lnTo>
                    <a:lnTo>
                      <a:pt x="3252" y="0"/>
                    </a:lnTo>
                    <a:close/>
                    <a:moveTo>
                      <a:pt x="1749" y="1727"/>
                    </a:moveTo>
                    <a:lnTo>
                      <a:pt x="1749" y="3236"/>
                    </a:lnTo>
                    <a:lnTo>
                      <a:pt x="3252" y="3236"/>
                    </a:lnTo>
                    <a:lnTo>
                      <a:pt x="3252" y="1727"/>
                    </a:lnTo>
                    <a:lnTo>
                      <a:pt x="1749" y="1727"/>
                    </a:lnTo>
                    <a:lnTo>
                      <a:pt x="1749" y="1727"/>
                    </a:lnTo>
                    <a:lnTo>
                      <a:pt x="1749" y="1727"/>
                    </a:lnTo>
                    <a:close/>
                    <a:moveTo>
                      <a:pt x="0" y="0"/>
                    </a:moveTo>
                    <a:lnTo>
                      <a:pt x="0" y="1502"/>
                    </a:lnTo>
                    <a:lnTo>
                      <a:pt x="1524" y="1502"/>
                    </a:lnTo>
                    <a:lnTo>
                      <a:pt x="1524" y="0"/>
                    </a:lnTo>
                    <a:lnTo>
                      <a:pt x="0" y="0"/>
                    </a:lnTo>
                    <a:lnTo>
                      <a:pt x="0" y="0"/>
                    </a:lnTo>
                    <a:lnTo>
                      <a:pt x="0" y="0"/>
                    </a:lnTo>
                    <a:close/>
                    <a:moveTo>
                      <a:pt x="0" y="1727"/>
                    </a:moveTo>
                    <a:lnTo>
                      <a:pt x="0" y="3236"/>
                    </a:lnTo>
                    <a:lnTo>
                      <a:pt x="1524" y="3236"/>
                    </a:lnTo>
                    <a:lnTo>
                      <a:pt x="1524" y="1727"/>
                    </a:lnTo>
                    <a:lnTo>
                      <a:pt x="0" y="1727"/>
                    </a:lnTo>
                    <a:lnTo>
                      <a:pt x="0" y="1727"/>
                    </a:lnTo>
                    <a:lnTo>
                      <a:pt x="0" y="1727"/>
                    </a:lnTo>
                    <a:close/>
                    <a:moveTo>
                      <a:pt x="0" y="3460"/>
                    </a:moveTo>
                    <a:lnTo>
                      <a:pt x="0" y="4962"/>
                    </a:lnTo>
                    <a:lnTo>
                      <a:pt x="3252" y="4962"/>
                    </a:lnTo>
                    <a:lnTo>
                      <a:pt x="3252" y="3460"/>
                    </a:lnTo>
                    <a:lnTo>
                      <a:pt x="0" y="3460"/>
                    </a:lnTo>
                    <a:lnTo>
                      <a:pt x="0" y="3460"/>
                    </a:lnTo>
                    <a:lnTo>
                      <a:pt x="0" y="3460"/>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895988">
                  <a:defRPr/>
                </a:pPr>
                <a:endParaRPr lang="en-US" sz="1729" kern="0">
                  <a:solidFill>
                    <a:srgbClr val="505050"/>
                  </a:solidFill>
                </a:endParaRPr>
              </a:p>
            </p:txBody>
          </p:sp>
        </p:grpSp>
      </p:grpSp>
      <p:grpSp>
        <p:nvGrpSpPr>
          <p:cNvPr id="28" name="Group 27"/>
          <p:cNvGrpSpPr/>
          <p:nvPr/>
        </p:nvGrpSpPr>
        <p:grpSpPr>
          <a:xfrm>
            <a:off x="4530908" y="4143219"/>
            <a:ext cx="7169531" cy="1850687"/>
            <a:chOff x="4846638" y="4354321"/>
            <a:chExt cx="7315200" cy="1888289"/>
          </a:xfrm>
        </p:grpSpPr>
        <p:grpSp>
          <p:nvGrpSpPr>
            <p:cNvPr id="29" name="Group 28"/>
            <p:cNvGrpSpPr/>
            <p:nvPr/>
          </p:nvGrpSpPr>
          <p:grpSpPr>
            <a:xfrm>
              <a:off x="9283764" y="4959049"/>
              <a:ext cx="1399032" cy="1280160"/>
              <a:chOff x="9283764" y="4959049"/>
              <a:chExt cx="1399032" cy="1280160"/>
            </a:xfrm>
          </p:grpSpPr>
          <p:sp>
            <p:nvSpPr>
              <p:cNvPr id="41" name="Rectangle 40"/>
              <p:cNvSpPr/>
              <p:nvPr/>
            </p:nvSpPr>
            <p:spPr bwMode="auto">
              <a:xfrm>
                <a:off x="9283764" y="4959049"/>
                <a:ext cx="1399032" cy="1280160"/>
              </a:xfrm>
              <a:prstGeom prst="rect">
                <a:avLst/>
              </a:prstGeom>
              <a:solidFill>
                <a:srgbClr val="002050"/>
              </a:solidFill>
              <a:ln w="10795" cap="flat" cmpd="sng" algn="ctr">
                <a:noFill/>
                <a:prstDash val="solid"/>
              </a:ln>
              <a:effectLst/>
            </p:spPr>
            <p:txBody>
              <a:bodyPr lIns="89619" tIns="44810" rIns="89619" bIns="44810" anchor="b"/>
              <a:lstStyle/>
              <a:p>
                <a:pPr defTabSz="914128"/>
                <a:r>
                  <a:rPr lang="en-US" sz="1400" kern="0" dirty="0">
                    <a:solidFill>
                      <a:schemeClr val="bg1"/>
                    </a:solidFill>
                  </a:rPr>
                  <a:t>Streaming</a:t>
                </a:r>
              </a:p>
            </p:txBody>
          </p:sp>
          <p:grpSp>
            <p:nvGrpSpPr>
              <p:cNvPr id="42" name="Group 41"/>
              <p:cNvGrpSpPr/>
              <p:nvPr/>
            </p:nvGrpSpPr>
            <p:grpSpPr>
              <a:xfrm>
                <a:off x="9361895" y="5044858"/>
                <a:ext cx="519866" cy="434839"/>
                <a:chOff x="8631671" y="5371382"/>
                <a:chExt cx="367488" cy="351441"/>
              </a:xfrm>
              <a:solidFill>
                <a:srgbClr val="FFFFFF"/>
              </a:solidFill>
            </p:grpSpPr>
            <p:sp>
              <p:nvSpPr>
                <p:cNvPr id="43" name="Freeform 7"/>
                <p:cNvSpPr>
                  <a:spLocks/>
                </p:cNvSpPr>
                <p:nvPr/>
              </p:nvSpPr>
              <p:spPr bwMode="auto">
                <a:xfrm>
                  <a:off x="8641097" y="5371382"/>
                  <a:ext cx="46634" cy="107259"/>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4" name="Freeform 8"/>
                <p:cNvSpPr>
                  <a:spLocks noEditPoints="1"/>
                </p:cNvSpPr>
                <p:nvPr/>
              </p:nvSpPr>
              <p:spPr bwMode="auto">
                <a:xfrm>
                  <a:off x="8706981" y="5371382"/>
                  <a:ext cx="74616" cy="107259"/>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5" name="Freeform 9"/>
                <p:cNvSpPr>
                  <a:spLocks/>
                </p:cNvSpPr>
                <p:nvPr/>
              </p:nvSpPr>
              <p:spPr bwMode="auto">
                <a:xfrm>
                  <a:off x="8787239" y="5371382"/>
                  <a:ext cx="45701"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6" name="Freeform 10"/>
                <p:cNvSpPr>
                  <a:spLocks noEditPoints="1"/>
                </p:cNvSpPr>
                <p:nvPr/>
              </p:nvSpPr>
              <p:spPr bwMode="auto">
                <a:xfrm>
                  <a:off x="8631671" y="5493007"/>
                  <a:ext cx="74616" cy="10819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7" name="Freeform 11"/>
                <p:cNvSpPr>
                  <a:spLocks/>
                </p:cNvSpPr>
                <p:nvPr/>
              </p:nvSpPr>
              <p:spPr bwMode="auto">
                <a:xfrm>
                  <a:off x="8716407" y="5493179"/>
                  <a:ext cx="46634" cy="106326"/>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8" name="Freeform 12"/>
                <p:cNvSpPr>
                  <a:spLocks noEditPoints="1"/>
                </p:cNvSpPr>
                <p:nvPr/>
              </p:nvSpPr>
              <p:spPr bwMode="auto">
                <a:xfrm>
                  <a:off x="8776966" y="5493007"/>
                  <a:ext cx="74616" cy="10819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9" name="Freeform 13"/>
                <p:cNvSpPr>
                  <a:spLocks noEditPoints="1"/>
                </p:cNvSpPr>
                <p:nvPr/>
              </p:nvSpPr>
              <p:spPr bwMode="auto">
                <a:xfrm>
                  <a:off x="8631671"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0" name="Freeform 14"/>
                <p:cNvSpPr>
                  <a:spLocks noEditPoints="1"/>
                </p:cNvSpPr>
                <p:nvPr/>
              </p:nvSpPr>
              <p:spPr bwMode="auto">
                <a:xfrm>
                  <a:off x="8706981"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1" name="Freeform 15"/>
                <p:cNvSpPr>
                  <a:spLocks/>
                </p:cNvSpPr>
                <p:nvPr/>
              </p:nvSpPr>
              <p:spPr bwMode="auto">
                <a:xfrm>
                  <a:off x="8787239" y="5615737"/>
                  <a:ext cx="45701" cy="105393"/>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2" name="Freeform 16"/>
                <p:cNvSpPr>
                  <a:spLocks/>
                </p:cNvSpPr>
                <p:nvPr/>
              </p:nvSpPr>
              <p:spPr bwMode="auto">
                <a:xfrm>
                  <a:off x="8933969" y="5371382"/>
                  <a:ext cx="46634"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3" name="Freeform 17"/>
                <p:cNvSpPr>
                  <a:spLocks noEditPoints="1"/>
                </p:cNvSpPr>
                <p:nvPr/>
              </p:nvSpPr>
              <p:spPr bwMode="auto">
                <a:xfrm>
                  <a:off x="8924543" y="5493007"/>
                  <a:ext cx="74616" cy="10819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4" name="Freeform 18"/>
                <p:cNvSpPr>
                  <a:spLocks noEditPoints="1"/>
                </p:cNvSpPr>
                <p:nvPr/>
              </p:nvSpPr>
              <p:spPr bwMode="auto">
                <a:xfrm>
                  <a:off x="8924543"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5" name="Freeform 19"/>
                <p:cNvSpPr>
                  <a:spLocks noEditPoints="1"/>
                </p:cNvSpPr>
                <p:nvPr/>
              </p:nvSpPr>
              <p:spPr bwMode="auto">
                <a:xfrm>
                  <a:off x="8849233" y="5371382"/>
                  <a:ext cx="74616" cy="107259"/>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6" name="Freeform 20"/>
                <p:cNvSpPr>
                  <a:spLocks/>
                </p:cNvSpPr>
                <p:nvPr/>
              </p:nvSpPr>
              <p:spPr bwMode="auto">
                <a:xfrm>
                  <a:off x="8858659" y="5493179"/>
                  <a:ext cx="46634" cy="106326"/>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7" name="Freeform 21"/>
                <p:cNvSpPr>
                  <a:spLocks noEditPoints="1"/>
                </p:cNvSpPr>
                <p:nvPr/>
              </p:nvSpPr>
              <p:spPr bwMode="auto">
                <a:xfrm>
                  <a:off x="8849233"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grpSp>
        </p:grpSp>
        <p:sp>
          <p:nvSpPr>
            <p:cNvPr id="30" name="Rectangle 29">
              <a:hlinkClick r:id="" action="ppaction://noaction"/>
            </p:cNvPr>
            <p:cNvSpPr/>
            <p:nvPr/>
          </p:nvSpPr>
          <p:spPr bwMode="auto">
            <a:xfrm>
              <a:off x="4846638" y="4354321"/>
              <a:ext cx="7315200" cy="527472"/>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134429" tIns="89619" rIns="134429" bIns="89619" numCol="1" spcCol="0" rtlCol="0" fromWordArt="0" anchor="ctr" anchorCtr="0" forceAA="0" compatLnSpc="1">
              <a:prstTxWarp prst="textNoShape">
                <a:avLst/>
              </a:prstTxWarp>
              <a:noAutofit/>
            </a:bodyPr>
            <a:lstStyle/>
            <a:p>
              <a:pPr defTabSz="746170"/>
              <a:r>
                <a:rPr lang="en-US" kern="0" dirty="0">
                  <a:solidFill>
                    <a:srgbClr val="002050"/>
                  </a:solidFill>
                  <a:latin typeface="Segoe UI Semibold" panose="020B0702040204020203" pitchFamily="34" charset="0"/>
                  <a:cs typeface="Segoe UI Semibold" panose="020B0702040204020203" pitchFamily="34" charset="0"/>
                </a:rPr>
                <a:t>Capture + Manage</a:t>
              </a:r>
            </a:p>
          </p:txBody>
        </p:sp>
        <p:grpSp>
          <p:nvGrpSpPr>
            <p:cNvPr id="31" name="Group 30"/>
            <p:cNvGrpSpPr/>
            <p:nvPr/>
          </p:nvGrpSpPr>
          <p:grpSpPr>
            <a:xfrm>
              <a:off x="4846638" y="4962450"/>
              <a:ext cx="1399032" cy="1280160"/>
              <a:chOff x="4846638" y="4962450"/>
              <a:chExt cx="1399032" cy="1280160"/>
            </a:xfrm>
          </p:grpSpPr>
          <p:sp>
            <p:nvSpPr>
              <p:cNvPr id="39" name="Rectangle 38"/>
              <p:cNvSpPr/>
              <p:nvPr/>
            </p:nvSpPr>
            <p:spPr bwMode="auto">
              <a:xfrm>
                <a:off x="4846638" y="4962450"/>
                <a:ext cx="1399032" cy="1280160"/>
              </a:xfrm>
              <a:prstGeom prst="rect">
                <a:avLst/>
              </a:prstGeom>
              <a:solidFill>
                <a:srgbClr val="002050"/>
              </a:solidFill>
              <a:ln w="10795" cap="flat" cmpd="sng" algn="ctr">
                <a:noFill/>
                <a:prstDash val="solid"/>
              </a:ln>
              <a:effectLst/>
            </p:spPr>
            <p:txBody>
              <a:bodyPr lIns="89619" tIns="44810" rIns="89619" bIns="44810" anchor="b"/>
              <a:lstStyle/>
              <a:p>
                <a:pPr defTabSz="914128"/>
                <a:r>
                  <a:rPr lang="en-US" sz="1400" kern="0" dirty="0">
                    <a:solidFill>
                      <a:schemeClr val="bg1"/>
                    </a:solidFill>
                  </a:rPr>
                  <a:t>Relational</a:t>
                </a:r>
              </a:p>
            </p:txBody>
          </p:sp>
          <p:sp>
            <p:nvSpPr>
              <p:cNvPr id="40" name="Flowchart: Magnetic Disk 86"/>
              <p:cNvSpPr/>
              <p:nvPr/>
            </p:nvSpPr>
            <p:spPr bwMode="auto">
              <a:xfrm flipH="1">
                <a:off x="4945105" y="5045731"/>
                <a:ext cx="306334" cy="3681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44" tIns="140515" rIns="175644" bIns="140515" numCol="1" spcCol="0" rtlCol="0" fromWordArt="0" anchor="t" anchorCtr="0" forceAA="0" compatLnSpc="1">
                <a:prstTxWarp prst="textNoShape">
                  <a:avLst/>
                </a:prstTxWarp>
                <a:noAutofit/>
              </a:bodyPr>
              <a:lstStyle/>
              <a:p>
                <a:pPr algn="ctr" defTabSz="895557">
                  <a:defRPr/>
                </a:pPr>
                <a:endParaRPr lang="en-US" sz="1152"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10762806" y="4962450"/>
              <a:ext cx="1399032" cy="1280160"/>
              <a:chOff x="10762806" y="4962450"/>
              <a:chExt cx="1399032" cy="1280160"/>
            </a:xfrm>
          </p:grpSpPr>
          <p:sp>
            <p:nvSpPr>
              <p:cNvPr id="37" name="Rectangle 36"/>
              <p:cNvSpPr/>
              <p:nvPr/>
            </p:nvSpPr>
            <p:spPr bwMode="auto">
              <a:xfrm>
                <a:off x="10762806" y="4962450"/>
                <a:ext cx="1399032" cy="1280160"/>
              </a:xfrm>
              <a:prstGeom prst="rect">
                <a:avLst/>
              </a:prstGeom>
              <a:solidFill>
                <a:srgbClr val="002050"/>
              </a:solidFill>
              <a:ln w="10795" cap="flat" cmpd="sng" algn="ctr">
                <a:noFill/>
                <a:prstDash val="solid"/>
              </a:ln>
              <a:effectLst/>
            </p:spPr>
            <p:txBody>
              <a:bodyPr lIns="89619" tIns="44810" rIns="89619" bIns="44810" anchor="b"/>
              <a:lstStyle/>
              <a:p>
                <a:pPr defTabSz="914128"/>
                <a:r>
                  <a:rPr lang="en-US" sz="1400" kern="0" dirty="0">
                    <a:solidFill>
                      <a:schemeClr val="bg1"/>
                    </a:solidFill>
                  </a:rPr>
                  <a:t>Internal &amp; external</a:t>
                </a:r>
              </a:p>
            </p:txBody>
          </p:sp>
          <p:sp>
            <p:nvSpPr>
              <p:cNvPr id="38" name="TextBox 37"/>
              <p:cNvSpPr txBox="1"/>
              <p:nvPr/>
            </p:nvSpPr>
            <p:spPr>
              <a:xfrm>
                <a:off x="10827687" y="4986053"/>
                <a:ext cx="362279" cy="553998"/>
              </a:xfrm>
              <a:prstGeom prst="rect">
                <a:avLst/>
              </a:prstGeom>
            </p:spPr>
            <p:txBody>
              <a:bodyPr wrap="none" lIns="0" tIns="0" rIns="0" bIns="0">
                <a:spAutoFit/>
              </a:bodyPr>
              <a:lstStyle>
                <a:defPPr>
                  <a:defRPr lang="en-US"/>
                </a:defPPr>
                <a:lvl1pPr marL="0" marR="0" lvl="0" indent="0" algn="ctr" defTabSz="932103" eaLnBrk="1" fontAlgn="auto" latinLnBrk="0" hangingPunct="1">
                  <a:lnSpc>
                    <a:spcPct val="100000"/>
                  </a:lnSpc>
                  <a:spcBef>
                    <a:spcPts val="0"/>
                  </a:spcBef>
                  <a:spcAft>
                    <a:spcPts val="0"/>
                  </a:spcAft>
                  <a:buClrTx/>
                  <a:buSzTx/>
                  <a:buFontTx/>
                  <a:buNone/>
                  <a:tabLst/>
                  <a:defRPr kumimoji="0" sz="2800" b="1" i="0" u="none" strike="noStrike" kern="0" cap="none" spc="0" normalizeH="0" baseline="0">
                    <a:ln>
                      <a:solidFill>
                        <a:prstClr val="white">
                          <a:alpha val="0"/>
                        </a:prstClr>
                      </a:solidFill>
                    </a:ln>
                    <a:solidFill>
                      <a:schemeClr val="bg1"/>
                    </a:solidFill>
                    <a:effectLst/>
                    <a:uLnTx/>
                    <a:uFillTx/>
                    <a:ea typeface="Segoe UI" panose="020B0502040204020203" pitchFamily="34" charset="0"/>
                    <a:cs typeface="Segoe UI" panose="020B0502040204020203" pitchFamily="34" charset="0"/>
                  </a:defRPr>
                </a:lvl1pPr>
              </a:lstStyle>
              <a:p>
                <a:r>
                  <a:rPr lang="en-US" sz="3528" dirty="0">
                    <a:sym typeface="Wingdings" panose="05000000000000000000" pitchFamily="2" charset="2"/>
                  </a:rPr>
                  <a:t></a:t>
                </a:r>
                <a:endParaRPr lang="en-US" sz="3528" dirty="0"/>
              </a:p>
            </p:txBody>
          </p:sp>
        </p:grpSp>
        <p:sp>
          <p:nvSpPr>
            <p:cNvPr id="33" name="Rectangle 32"/>
            <p:cNvSpPr/>
            <p:nvPr/>
          </p:nvSpPr>
          <p:spPr bwMode="auto">
            <a:xfrm>
              <a:off x="6325680" y="4962450"/>
              <a:ext cx="1399032" cy="1280160"/>
            </a:xfrm>
            <a:prstGeom prst="rect">
              <a:avLst/>
            </a:prstGeom>
            <a:solidFill>
              <a:srgbClr val="002050"/>
            </a:solidFill>
            <a:ln w="10795" cap="flat" cmpd="sng" algn="ctr">
              <a:noFill/>
              <a:prstDash val="solid"/>
            </a:ln>
            <a:effectLst/>
          </p:spPr>
          <p:txBody>
            <a:bodyPr lIns="89619" tIns="44810" rIns="89619" bIns="44810" anchor="b"/>
            <a:lstStyle/>
            <a:p>
              <a:pPr defTabSz="914128"/>
              <a:r>
                <a:rPr lang="en-US" sz="1400" kern="0" dirty="0">
                  <a:solidFill>
                    <a:schemeClr val="bg1"/>
                  </a:solidFill>
                </a:rPr>
                <a:t>Non-relational</a:t>
              </a:r>
            </a:p>
          </p:txBody>
        </p:sp>
        <p:grpSp>
          <p:nvGrpSpPr>
            <p:cNvPr id="34" name="Group 33"/>
            <p:cNvGrpSpPr/>
            <p:nvPr/>
          </p:nvGrpSpPr>
          <p:grpSpPr>
            <a:xfrm>
              <a:off x="7804722" y="4959049"/>
              <a:ext cx="1399032" cy="1280160"/>
              <a:chOff x="7804722" y="4959049"/>
              <a:chExt cx="1399032" cy="1280160"/>
            </a:xfrm>
          </p:grpSpPr>
          <p:sp>
            <p:nvSpPr>
              <p:cNvPr id="35" name="Rectangle 34"/>
              <p:cNvSpPr/>
              <p:nvPr/>
            </p:nvSpPr>
            <p:spPr bwMode="auto">
              <a:xfrm>
                <a:off x="7804722" y="4959049"/>
                <a:ext cx="1399032" cy="1280160"/>
              </a:xfrm>
              <a:prstGeom prst="rect">
                <a:avLst/>
              </a:prstGeom>
              <a:solidFill>
                <a:srgbClr val="002050"/>
              </a:solidFill>
              <a:ln w="10795" cap="flat" cmpd="sng" algn="ctr">
                <a:noFill/>
                <a:prstDash val="solid"/>
              </a:ln>
              <a:effectLst/>
            </p:spPr>
            <p:txBody>
              <a:bodyPr lIns="89619" tIns="44810" rIns="89619" bIns="44810" anchor="b"/>
              <a:lstStyle/>
              <a:p>
                <a:pPr defTabSz="914128"/>
                <a:r>
                  <a:rPr lang="en-US" sz="1400" kern="0" dirty="0">
                    <a:solidFill>
                      <a:schemeClr val="bg1"/>
                    </a:solidFill>
                  </a:rPr>
                  <a:t>NoSQL</a:t>
                </a:r>
              </a:p>
            </p:txBody>
          </p:sp>
          <p:sp>
            <p:nvSpPr>
              <p:cNvPr id="36" name="Rectangle 35"/>
              <p:cNvSpPr/>
              <p:nvPr/>
            </p:nvSpPr>
            <p:spPr>
              <a:xfrm>
                <a:off x="7914898" y="4959049"/>
                <a:ext cx="365485" cy="430887"/>
              </a:xfrm>
              <a:prstGeom prst="rect">
                <a:avLst/>
              </a:prstGeom>
            </p:spPr>
            <p:txBody>
              <a:bodyPr wrap="none" lIns="0" tIns="0" rIns="0" bIns="0">
                <a:spAutoFit/>
              </a:bodyPr>
              <a:lstStyle/>
              <a:p>
                <a:pPr algn="ctr" defTabSz="913554">
                  <a:defRPr/>
                </a:pPr>
                <a:r>
                  <a:rPr lang="en-US" sz="2744" b="1" kern="0" dirty="0">
                    <a:ln>
                      <a:solidFill>
                        <a:prstClr val="white">
                          <a:alpha val="0"/>
                        </a:prstClr>
                      </a:solidFill>
                    </a:ln>
                    <a:solidFill>
                      <a:schemeClr val="bg1"/>
                    </a:solidFill>
                    <a:ea typeface="Segoe UI" panose="020B0502040204020203" pitchFamily="34" charset="0"/>
                    <a:cs typeface="Segoe UI" panose="020B0502040204020203" pitchFamily="34" charset="0"/>
                  </a:rPr>
                  <a:t>{ }</a:t>
                </a:r>
              </a:p>
            </p:txBody>
          </p:sp>
        </p:grpSp>
      </p:grpSp>
      <p:grpSp>
        <p:nvGrpSpPr>
          <p:cNvPr id="58" name="Group 57"/>
          <p:cNvGrpSpPr/>
          <p:nvPr/>
        </p:nvGrpSpPr>
        <p:grpSpPr>
          <a:xfrm>
            <a:off x="4530908" y="2159059"/>
            <a:ext cx="7169531" cy="1844820"/>
            <a:chOff x="4846638" y="2329847"/>
            <a:chExt cx="7315200" cy="1882303"/>
          </a:xfrm>
        </p:grpSpPr>
        <p:sp>
          <p:nvSpPr>
            <p:cNvPr id="59" name="Rectangle 58">
              <a:hlinkClick r:id="" action="ppaction://noaction"/>
            </p:cNvPr>
            <p:cNvSpPr/>
            <p:nvPr/>
          </p:nvSpPr>
          <p:spPr bwMode="auto">
            <a:xfrm>
              <a:off x="4846638" y="2329847"/>
              <a:ext cx="7315200" cy="527472"/>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134429" tIns="89619" rIns="134429" bIns="89619" numCol="1" spcCol="0" rtlCol="0" fromWordArt="0" anchor="ctr" anchorCtr="0" forceAA="0" compatLnSpc="1">
              <a:prstTxWarp prst="textNoShape">
                <a:avLst/>
              </a:prstTxWarp>
              <a:noAutofit/>
            </a:bodyPr>
            <a:lstStyle/>
            <a:p>
              <a:pPr defTabSz="746170"/>
              <a:r>
                <a:rPr lang="en-US" kern="0" dirty="0">
                  <a:solidFill>
                    <a:srgbClr val="C00000"/>
                  </a:solidFill>
                  <a:latin typeface="Segoe UI Semibold" panose="020B0702040204020203" pitchFamily="34" charset="0"/>
                  <a:cs typeface="Segoe UI Semibold" panose="020B0702040204020203" pitchFamily="34" charset="0"/>
                </a:rPr>
                <a:t>Transform + Analyze</a:t>
              </a:r>
            </a:p>
          </p:txBody>
        </p:sp>
        <p:grpSp>
          <p:nvGrpSpPr>
            <p:cNvPr id="60" name="Group 59"/>
            <p:cNvGrpSpPr/>
            <p:nvPr/>
          </p:nvGrpSpPr>
          <p:grpSpPr>
            <a:xfrm>
              <a:off x="4846638" y="2931990"/>
              <a:ext cx="1399032" cy="1280160"/>
              <a:chOff x="4846638" y="2930710"/>
              <a:chExt cx="1399032" cy="1280160"/>
            </a:xfrm>
          </p:grpSpPr>
          <p:sp>
            <p:nvSpPr>
              <p:cNvPr id="78" name="Rectangle 77"/>
              <p:cNvSpPr/>
              <p:nvPr/>
            </p:nvSpPr>
            <p:spPr bwMode="auto">
              <a:xfrm>
                <a:off x="4846638" y="2930710"/>
                <a:ext cx="1399032" cy="1280160"/>
              </a:xfrm>
              <a:prstGeom prst="rect">
                <a:avLst/>
              </a:prstGeom>
              <a:solidFill>
                <a:srgbClr val="C00000"/>
              </a:solidFill>
              <a:ln w="10795" cap="flat" cmpd="sng" algn="ctr">
                <a:noFill/>
                <a:prstDash val="solid"/>
              </a:ln>
              <a:effectLst/>
            </p:spPr>
            <p:txBody>
              <a:bodyPr lIns="89619" tIns="44810" rIns="89619" bIns="44810" anchor="b"/>
              <a:lstStyle/>
              <a:p>
                <a:pPr defTabSz="914128"/>
                <a:r>
                  <a:rPr lang="en-US" sz="1400" kern="0" dirty="0">
                    <a:solidFill>
                      <a:schemeClr val="bg1"/>
                    </a:solidFill>
                  </a:rPr>
                  <a:t>Orchestration</a:t>
                </a:r>
              </a:p>
            </p:txBody>
          </p:sp>
          <p:grpSp>
            <p:nvGrpSpPr>
              <p:cNvPr id="79" name="Group 78"/>
              <p:cNvGrpSpPr/>
              <p:nvPr/>
            </p:nvGrpSpPr>
            <p:grpSpPr>
              <a:xfrm>
                <a:off x="4917792" y="3021744"/>
                <a:ext cx="567413" cy="394556"/>
                <a:chOff x="3806692" y="2708346"/>
                <a:chExt cx="531683" cy="333940"/>
              </a:xfrm>
            </p:grpSpPr>
            <p:sp>
              <p:nvSpPr>
                <p:cNvPr id="80" name="Freeform 151"/>
                <p:cNvSpPr>
                  <a:spLocks/>
                </p:cNvSpPr>
                <p:nvPr/>
              </p:nvSpPr>
              <p:spPr bwMode="auto">
                <a:xfrm>
                  <a:off x="3806692" y="2780149"/>
                  <a:ext cx="531683" cy="190904"/>
                </a:xfrm>
                <a:custGeom>
                  <a:avLst/>
                  <a:gdLst>
                    <a:gd name="T0" fmla="*/ 273 w 395"/>
                    <a:gd name="T1" fmla="*/ 1 h 142"/>
                    <a:gd name="T2" fmla="*/ 277 w 395"/>
                    <a:gd name="T3" fmla="*/ 6 h 142"/>
                    <a:gd name="T4" fmla="*/ 290 w 395"/>
                    <a:gd name="T5" fmla="*/ 20 h 142"/>
                    <a:gd name="T6" fmla="*/ 376 w 395"/>
                    <a:gd name="T7" fmla="*/ 68 h 142"/>
                    <a:gd name="T8" fmla="*/ 197 w 395"/>
                    <a:gd name="T9" fmla="*/ 123 h 142"/>
                    <a:gd name="T10" fmla="*/ 18 w 395"/>
                    <a:gd name="T11" fmla="*/ 68 h 142"/>
                    <a:gd name="T12" fmla="*/ 112 w 395"/>
                    <a:gd name="T13" fmla="*/ 19 h 142"/>
                    <a:gd name="T14" fmla="*/ 112 w 395"/>
                    <a:gd name="T15" fmla="*/ 0 h 142"/>
                    <a:gd name="T16" fmla="*/ 0 w 395"/>
                    <a:gd name="T17" fmla="*/ 68 h 142"/>
                    <a:gd name="T18" fmla="*/ 197 w 395"/>
                    <a:gd name="T19" fmla="*/ 142 h 142"/>
                    <a:gd name="T20" fmla="*/ 395 w 395"/>
                    <a:gd name="T21" fmla="*/ 68 h 142"/>
                    <a:gd name="T22" fmla="*/ 273 w 395"/>
                    <a:gd name="T23"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5" h="142">
                      <a:moveTo>
                        <a:pt x="273" y="1"/>
                      </a:moveTo>
                      <a:cubicBezTo>
                        <a:pt x="277" y="6"/>
                        <a:pt x="277" y="6"/>
                        <a:pt x="277" y="6"/>
                      </a:cubicBezTo>
                      <a:cubicBezTo>
                        <a:pt x="290" y="20"/>
                        <a:pt x="290" y="20"/>
                        <a:pt x="290" y="20"/>
                      </a:cubicBezTo>
                      <a:cubicBezTo>
                        <a:pt x="343" y="31"/>
                        <a:pt x="376" y="49"/>
                        <a:pt x="376" y="68"/>
                      </a:cubicBezTo>
                      <a:cubicBezTo>
                        <a:pt x="376" y="94"/>
                        <a:pt x="303" y="123"/>
                        <a:pt x="197" y="123"/>
                      </a:cubicBezTo>
                      <a:cubicBezTo>
                        <a:pt x="92" y="123"/>
                        <a:pt x="18" y="94"/>
                        <a:pt x="18" y="68"/>
                      </a:cubicBezTo>
                      <a:cubicBezTo>
                        <a:pt x="18" y="48"/>
                        <a:pt x="56" y="29"/>
                        <a:pt x="112" y="19"/>
                      </a:cubicBezTo>
                      <a:cubicBezTo>
                        <a:pt x="112" y="0"/>
                        <a:pt x="112" y="0"/>
                        <a:pt x="112" y="0"/>
                      </a:cubicBezTo>
                      <a:cubicBezTo>
                        <a:pt x="42" y="12"/>
                        <a:pt x="0" y="37"/>
                        <a:pt x="0" y="68"/>
                      </a:cubicBezTo>
                      <a:cubicBezTo>
                        <a:pt x="0" y="116"/>
                        <a:pt x="102" y="142"/>
                        <a:pt x="197" y="142"/>
                      </a:cubicBezTo>
                      <a:cubicBezTo>
                        <a:pt x="293" y="142"/>
                        <a:pt x="395" y="116"/>
                        <a:pt x="395" y="68"/>
                      </a:cubicBezTo>
                      <a:cubicBezTo>
                        <a:pt x="395" y="34"/>
                        <a:pt x="332" y="12"/>
                        <a:pt x="27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1" rIns="87822" bIns="43911" numCol="1" anchor="t" anchorCtr="0" compatLnSpc="1">
                  <a:prstTxWarp prst="textNoShape">
                    <a:avLst/>
                  </a:prstTxWarp>
                </a:bodyPr>
                <a:lstStyle/>
                <a:p>
                  <a:pPr defTabSz="877993">
                    <a:defRPr/>
                  </a:pPr>
                  <a:endParaRPr lang="en-US" sz="1633" kern="0">
                    <a:solidFill>
                      <a:srgbClr val="000000"/>
                    </a:solidFill>
                  </a:endParaRPr>
                </a:p>
              </p:txBody>
            </p:sp>
            <p:sp>
              <p:nvSpPr>
                <p:cNvPr id="81" name="Freeform 154"/>
                <p:cNvSpPr>
                  <a:spLocks noEditPoints="1"/>
                </p:cNvSpPr>
                <p:nvPr/>
              </p:nvSpPr>
              <p:spPr bwMode="auto">
                <a:xfrm>
                  <a:off x="3952007" y="2708346"/>
                  <a:ext cx="267836" cy="208570"/>
                </a:xfrm>
                <a:custGeom>
                  <a:avLst/>
                  <a:gdLst>
                    <a:gd name="T0" fmla="*/ 0 w 199"/>
                    <a:gd name="T1" fmla="*/ 146 h 155"/>
                    <a:gd name="T2" fmla="*/ 89 w 199"/>
                    <a:gd name="T3" fmla="*/ 155 h 155"/>
                    <a:gd name="T4" fmla="*/ 199 w 199"/>
                    <a:gd name="T5" fmla="*/ 142 h 155"/>
                    <a:gd name="T6" fmla="*/ 199 w 199"/>
                    <a:gd name="T7" fmla="*/ 84 h 155"/>
                    <a:gd name="T8" fmla="*/ 191 w 199"/>
                    <a:gd name="T9" fmla="*/ 68 h 155"/>
                    <a:gd name="T10" fmla="*/ 131 w 199"/>
                    <a:gd name="T11" fmla="*/ 8 h 155"/>
                    <a:gd name="T12" fmla="*/ 111 w 199"/>
                    <a:gd name="T13" fmla="*/ 0 h 155"/>
                    <a:gd name="T14" fmla="*/ 24 w 199"/>
                    <a:gd name="T15" fmla="*/ 0 h 155"/>
                    <a:gd name="T16" fmla="*/ 0 w 199"/>
                    <a:gd name="T17" fmla="*/ 20 h 155"/>
                    <a:gd name="T18" fmla="*/ 0 w 199"/>
                    <a:gd name="T19" fmla="*/ 32 h 155"/>
                    <a:gd name="T20" fmla="*/ 0 w 199"/>
                    <a:gd name="T21" fmla="*/ 146 h 155"/>
                    <a:gd name="T22" fmla="*/ 111 w 199"/>
                    <a:gd name="T23" fmla="*/ 20 h 155"/>
                    <a:gd name="T24" fmla="*/ 175 w 199"/>
                    <a:gd name="T25" fmla="*/ 84 h 155"/>
                    <a:gd name="T26" fmla="*/ 111 w 199"/>
                    <a:gd name="T27" fmla="*/ 84 h 155"/>
                    <a:gd name="T28" fmla="*/ 111 w 199"/>
                    <a:gd name="T29"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5">
                      <a:moveTo>
                        <a:pt x="0" y="146"/>
                      </a:moveTo>
                      <a:cubicBezTo>
                        <a:pt x="24" y="151"/>
                        <a:pt x="54" y="155"/>
                        <a:pt x="89" y="155"/>
                      </a:cubicBezTo>
                      <a:cubicBezTo>
                        <a:pt x="136" y="155"/>
                        <a:pt x="173" y="149"/>
                        <a:pt x="199" y="142"/>
                      </a:cubicBezTo>
                      <a:cubicBezTo>
                        <a:pt x="199" y="84"/>
                        <a:pt x="199" y="84"/>
                        <a:pt x="199" y="84"/>
                      </a:cubicBezTo>
                      <a:cubicBezTo>
                        <a:pt x="199" y="84"/>
                        <a:pt x="198" y="73"/>
                        <a:pt x="191" y="68"/>
                      </a:cubicBezTo>
                      <a:cubicBezTo>
                        <a:pt x="131" y="8"/>
                        <a:pt x="131" y="8"/>
                        <a:pt x="131" y="8"/>
                      </a:cubicBezTo>
                      <a:cubicBezTo>
                        <a:pt x="124" y="0"/>
                        <a:pt x="119" y="0"/>
                        <a:pt x="111" y="0"/>
                      </a:cubicBezTo>
                      <a:cubicBezTo>
                        <a:pt x="24" y="0"/>
                        <a:pt x="24" y="0"/>
                        <a:pt x="24" y="0"/>
                      </a:cubicBezTo>
                      <a:cubicBezTo>
                        <a:pt x="12" y="0"/>
                        <a:pt x="0" y="8"/>
                        <a:pt x="0" y="20"/>
                      </a:cubicBezTo>
                      <a:cubicBezTo>
                        <a:pt x="0" y="24"/>
                        <a:pt x="0" y="28"/>
                        <a:pt x="0" y="32"/>
                      </a:cubicBezTo>
                      <a:cubicBezTo>
                        <a:pt x="0" y="32"/>
                        <a:pt x="0" y="132"/>
                        <a:pt x="0" y="146"/>
                      </a:cubicBezTo>
                      <a:close/>
                      <a:moveTo>
                        <a:pt x="111" y="20"/>
                      </a:moveTo>
                      <a:cubicBezTo>
                        <a:pt x="175" y="84"/>
                        <a:pt x="175" y="84"/>
                        <a:pt x="175" y="84"/>
                      </a:cubicBezTo>
                      <a:cubicBezTo>
                        <a:pt x="111" y="84"/>
                        <a:pt x="111" y="84"/>
                        <a:pt x="111" y="84"/>
                      </a:cubicBezTo>
                      <a:lnTo>
                        <a:pt x="111"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1" rIns="87822" bIns="43911" numCol="1" anchor="t" anchorCtr="0" compatLnSpc="1">
                  <a:prstTxWarp prst="textNoShape">
                    <a:avLst/>
                  </a:prstTxWarp>
                </a:bodyPr>
                <a:lstStyle/>
                <a:p>
                  <a:pPr defTabSz="877993">
                    <a:defRPr/>
                  </a:pPr>
                  <a:endParaRPr lang="en-US" sz="1633" kern="0">
                    <a:solidFill>
                      <a:srgbClr val="000000"/>
                    </a:solidFill>
                  </a:endParaRPr>
                </a:p>
              </p:txBody>
            </p:sp>
            <p:sp>
              <p:nvSpPr>
                <p:cNvPr id="82" name="Freeform 152"/>
                <p:cNvSpPr>
                  <a:spLocks/>
                </p:cNvSpPr>
                <p:nvPr/>
              </p:nvSpPr>
              <p:spPr bwMode="auto">
                <a:xfrm>
                  <a:off x="3952007" y="2984730"/>
                  <a:ext cx="267836" cy="57556"/>
                </a:xfrm>
                <a:custGeom>
                  <a:avLst/>
                  <a:gdLst>
                    <a:gd name="T0" fmla="*/ 89 w 199"/>
                    <a:gd name="T1" fmla="*/ 12 h 43"/>
                    <a:gd name="T2" fmla="*/ 0 w 199"/>
                    <a:gd name="T3" fmla="*/ 4 h 43"/>
                    <a:gd name="T4" fmla="*/ 0 w 199"/>
                    <a:gd name="T5" fmla="*/ 19 h 43"/>
                    <a:gd name="T6" fmla="*/ 24 w 199"/>
                    <a:gd name="T7" fmla="*/ 43 h 43"/>
                    <a:gd name="T8" fmla="*/ 175 w 199"/>
                    <a:gd name="T9" fmla="*/ 43 h 43"/>
                    <a:gd name="T10" fmla="*/ 199 w 199"/>
                    <a:gd name="T11" fmla="*/ 19 h 43"/>
                    <a:gd name="T12" fmla="*/ 199 w 199"/>
                    <a:gd name="T13" fmla="*/ 0 h 43"/>
                    <a:gd name="T14" fmla="*/ 89 w 199"/>
                    <a:gd name="T15" fmla="*/ 1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43">
                      <a:moveTo>
                        <a:pt x="89" y="12"/>
                      </a:moveTo>
                      <a:cubicBezTo>
                        <a:pt x="59" y="12"/>
                        <a:pt x="28" y="9"/>
                        <a:pt x="0" y="4"/>
                      </a:cubicBezTo>
                      <a:cubicBezTo>
                        <a:pt x="0" y="19"/>
                        <a:pt x="0" y="19"/>
                        <a:pt x="0" y="19"/>
                      </a:cubicBezTo>
                      <a:cubicBezTo>
                        <a:pt x="0" y="31"/>
                        <a:pt x="12" y="43"/>
                        <a:pt x="24" y="43"/>
                      </a:cubicBezTo>
                      <a:cubicBezTo>
                        <a:pt x="175" y="43"/>
                        <a:pt x="175" y="43"/>
                        <a:pt x="175" y="43"/>
                      </a:cubicBezTo>
                      <a:cubicBezTo>
                        <a:pt x="187" y="43"/>
                        <a:pt x="199" y="31"/>
                        <a:pt x="199" y="19"/>
                      </a:cubicBezTo>
                      <a:cubicBezTo>
                        <a:pt x="199" y="13"/>
                        <a:pt x="199" y="6"/>
                        <a:pt x="199" y="0"/>
                      </a:cubicBezTo>
                      <a:cubicBezTo>
                        <a:pt x="166" y="8"/>
                        <a:pt x="128" y="12"/>
                        <a:pt x="8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1" rIns="87822" bIns="43911" numCol="1" anchor="t" anchorCtr="0" compatLnSpc="1">
                  <a:prstTxWarp prst="textNoShape">
                    <a:avLst/>
                  </a:prstTxWarp>
                </a:bodyPr>
                <a:lstStyle/>
                <a:p>
                  <a:pPr defTabSz="877993">
                    <a:defRPr/>
                  </a:pPr>
                  <a:endParaRPr lang="en-US" sz="1633" kern="0">
                    <a:solidFill>
                      <a:srgbClr val="000000"/>
                    </a:solidFill>
                  </a:endParaRPr>
                </a:p>
              </p:txBody>
            </p:sp>
          </p:grpSp>
        </p:grpSp>
        <p:grpSp>
          <p:nvGrpSpPr>
            <p:cNvPr id="61" name="Group 60"/>
            <p:cNvGrpSpPr/>
            <p:nvPr/>
          </p:nvGrpSpPr>
          <p:grpSpPr>
            <a:xfrm>
              <a:off x="10762806" y="2931990"/>
              <a:ext cx="1399032" cy="1280160"/>
              <a:chOff x="10762806" y="2930710"/>
              <a:chExt cx="1399032" cy="1280160"/>
            </a:xfrm>
          </p:grpSpPr>
          <p:sp>
            <p:nvSpPr>
              <p:cNvPr id="74" name="Rectangle 73"/>
              <p:cNvSpPr/>
              <p:nvPr/>
            </p:nvSpPr>
            <p:spPr bwMode="auto">
              <a:xfrm>
                <a:off x="10762806" y="2930710"/>
                <a:ext cx="1399032" cy="1280160"/>
              </a:xfrm>
              <a:prstGeom prst="rect">
                <a:avLst/>
              </a:prstGeom>
              <a:solidFill>
                <a:srgbClr val="C00000"/>
              </a:solidFill>
              <a:ln w="10795" cap="flat" cmpd="sng" algn="ctr">
                <a:noFill/>
                <a:prstDash val="solid"/>
              </a:ln>
              <a:effectLst/>
            </p:spPr>
            <p:txBody>
              <a:bodyPr lIns="89619" tIns="44810" rIns="89619" bIns="44810" anchor="b"/>
              <a:lstStyle/>
              <a:p>
                <a:pPr defTabSz="914128"/>
                <a:r>
                  <a:rPr lang="en-US" sz="1400" kern="0" dirty="0">
                    <a:solidFill>
                      <a:schemeClr val="bg1"/>
                    </a:solidFill>
                  </a:rPr>
                  <a:t>Machine learning</a:t>
                </a:r>
              </a:p>
            </p:txBody>
          </p:sp>
          <p:grpSp>
            <p:nvGrpSpPr>
              <p:cNvPr id="75" name="Group 74"/>
              <p:cNvGrpSpPr/>
              <p:nvPr/>
            </p:nvGrpSpPr>
            <p:grpSpPr>
              <a:xfrm>
                <a:off x="10899977" y="3018693"/>
                <a:ext cx="246751" cy="566824"/>
                <a:chOff x="10638708" y="2707362"/>
                <a:chExt cx="251764" cy="430113"/>
              </a:xfrm>
            </p:grpSpPr>
            <p:sp>
              <p:nvSpPr>
                <p:cNvPr id="76" name="Freeform 75"/>
                <p:cNvSpPr>
                  <a:spLocks/>
                </p:cNvSpPr>
                <p:nvPr/>
              </p:nvSpPr>
              <p:spPr bwMode="auto">
                <a:xfrm>
                  <a:off x="10669702" y="3022774"/>
                  <a:ext cx="192668" cy="11470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1" rIns="87822" bIns="43911"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algn="ctr" defTabSz="548441">
                    <a:defRPr/>
                  </a:pPr>
                  <a:endParaRPr lang="en-US" sz="672" b="1" kern="0" cap="all" dirty="0">
                    <a:solidFill>
                      <a:srgbClr val="000000"/>
                    </a:solidFill>
                    <a:latin typeface="Segoe UI"/>
                  </a:endParaRPr>
                </a:p>
              </p:txBody>
            </p:sp>
            <p:sp>
              <p:nvSpPr>
                <p:cNvPr id="77" name="Freeform 76"/>
                <p:cNvSpPr>
                  <a:spLocks noEditPoints="1"/>
                </p:cNvSpPr>
                <p:nvPr/>
              </p:nvSpPr>
              <p:spPr bwMode="auto">
                <a:xfrm>
                  <a:off x="10638708" y="2707362"/>
                  <a:ext cx="251764" cy="3075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1" rIns="87822" bIns="43911"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algn="ctr" defTabSz="548441">
                    <a:defRPr/>
                  </a:pPr>
                  <a:endParaRPr lang="en-US" sz="672" b="1" kern="0" cap="all" dirty="0">
                    <a:solidFill>
                      <a:srgbClr val="000000"/>
                    </a:solidFill>
                    <a:latin typeface="Segoe UI"/>
                  </a:endParaRPr>
                </a:p>
              </p:txBody>
            </p:sp>
          </p:grpSp>
        </p:grpSp>
        <p:grpSp>
          <p:nvGrpSpPr>
            <p:cNvPr id="62" name="Group 61"/>
            <p:cNvGrpSpPr/>
            <p:nvPr/>
          </p:nvGrpSpPr>
          <p:grpSpPr>
            <a:xfrm>
              <a:off x="9283764" y="2931989"/>
              <a:ext cx="1399032" cy="1280160"/>
              <a:chOff x="9283764" y="2930709"/>
              <a:chExt cx="1399032" cy="1280160"/>
            </a:xfrm>
          </p:grpSpPr>
          <p:sp>
            <p:nvSpPr>
              <p:cNvPr id="69" name="Rectangle 68"/>
              <p:cNvSpPr/>
              <p:nvPr/>
            </p:nvSpPr>
            <p:spPr bwMode="auto">
              <a:xfrm>
                <a:off x="9283764" y="2930709"/>
                <a:ext cx="1399032" cy="1280160"/>
              </a:xfrm>
              <a:prstGeom prst="rect">
                <a:avLst/>
              </a:prstGeom>
              <a:solidFill>
                <a:srgbClr val="C00000"/>
              </a:solidFill>
              <a:ln w="10795" cap="flat" cmpd="sng" algn="ctr">
                <a:noFill/>
                <a:prstDash val="solid"/>
              </a:ln>
              <a:effectLst/>
            </p:spPr>
            <p:txBody>
              <a:bodyPr lIns="89619" tIns="44810" rIns="89619" bIns="44810" anchor="b"/>
              <a:lstStyle/>
              <a:p>
                <a:pPr defTabSz="914128"/>
                <a:r>
                  <a:rPr lang="en-US" sz="1400" kern="0" dirty="0">
                    <a:solidFill>
                      <a:schemeClr val="bg1"/>
                    </a:solidFill>
                  </a:rPr>
                  <a:t>Modeling</a:t>
                </a:r>
              </a:p>
            </p:txBody>
          </p:sp>
          <p:grpSp>
            <p:nvGrpSpPr>
              <p:cNvPr id="70" name="Group 69"/>
              <p:cNvGrpSpPr/>
              <p:nvPr/>
            </p:nvGrpSpPr>
            <p:grpSpPr>
              <a:xfrm>
                <a:off x="9364332" y="3009681"/>
                <a:ext cx="365455" cy="424186"/>
                <a:chOff x="9463937" y="3770949"/>
                <a:chExt cx="302650" cy="351287"/>
              </a:xfrm>
            </p:grpSpPr>
            <p:sp>
              <p:nvSpPr>
                <p:cNvPr id="71" name="Freeform 67"/>
                <p:cNvSpPr>
                  <a:spLocks/>
                </p:cNvSpPr>
                <p:nvPr/>
              </p:nvSpPr>
              <p:spPr bwMode="auto">
                <a:xfrm>
                  <a:off x="9463937" y="3770949"/>
                  <a:ext cx="299886" cy="171085"/>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rgbClr val="FFFFFF"/>
                </a:solidFill>
                <a:ln>
                  <a:noFill/>
                </a:ln>
              </p:spPr>
              <p:txBody>
                <a:bodyPr vert="horz" wrap="square" lIns="87845" tIns="43922" rIns="87845" bIns="43922" numCol="1" anchor="t" anchorCtr="0" compatLnSpc="1">
                  <a:prstTxWarp prst="textNoShape">
                    <a:avLst/>
                  </a:prstTxWarp>
                </a:bodyPr>
                <a:lstStyle/>
                <a:p>
                  <a:pPr defTabSz="895948">
                    <a:defRPr/>
                  </a:pPr>
                  <a:endParaRPr lang="en-US" sz="1152" kern="0">
                    <a:solidFill>
                      <a:srgbClr val="000000"/>
                    </a:solidFill>
                  </a:endParaRPr>
                </a:p>
              </p:txBody>
            </p:sp>
            <p:sp>
              <p:nvSpPr>
                <p:cNvPr id="72" name="Freeform 68"/>
                <p:cNvSpPr>
                  <a:spLocks/>
                </p:cNvSpPr>
                <p:nvPr/>
              </p:nvSpPr>
              <p:spPr bwMode="auto">
                <a:xfrm>
                  <a:off x="9620489" y="3863685"/>
                  <a:ext cx="146098" cy="258551"/>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rgbClr val="FFFFFF"/>
                </a:solidFill>
                <a:ln>
                  <a:noFill/>
                </a:ln>
              </p:spPr>
              <p:txBody>
                <a:bodyPr vert="horz" wrap="square" lIns="87845" tIns="43922" rIns="87845" bIns="43922" numCol="1" anchor="t" anchorCtr="0" compatLnSpc="1">
                  <a:prstTxWarp prst="textNoShape">
                    <a:avLst/>
                  </a:prstTxWarp>
                </a:bodyPr>
                <a:lstStyle/>
                <a:p>
                  <a:pPr defTabSz="895948">
                    <a:defRPr/>
                  </a:pPr>
                  <a:endParaRPr lang="en-US" sz="1152" kern="0">
                    <a:solidFill>
                      <a:srgbClr val="000000"/>
                    </a:solidFill>
                  </a:endParaRPr>
                </a:p>
              </p:txBody>
            </p:sp>
            <p:sp>
              <p:nvSpPr>
                <p:cNvPr id="73" name="Freeform 69"/>
                <p:cNvSpPr>
                  <a:spLocks/>
                </p:cNvSpPr>
                <p:nvPr/>
              </p:nvSpPr>
              <p:spPr bwMode="auto">
                <a:xfrm>
                  <a:off x="9463937" y="3863685"/>
                  <a:ext cx="148020" cy="258551"/>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rgbClr val="FFFFFF"/>
                </a:solidFill>
                <a:ln>
                  <a:noFill/>
                </a:ln>
              </p:spPr>
              <p:txBody>
                <a:bodyPr vert="horz" wrap="square" lIns="87845" tIns="43922" rIns="87845" bIns="43922" numCol="1" anchor="t" anchorCtr="0" compatLnSpc="1">
                  <a:prstTxWarp prst="textNoShape">
                    <a:avLst/>
                  </a:prstTxWarp>
                </a:bodyPr>
                <a:lstStyle/>
                <a:p>
                  <a:pPr defTabSz="895948">
                    <a:defRPr/>
                  </a:pPr>
                  <a:endParaRPr lang="en-US" sz="1152" kern="0">
                    <a:solidFill>
                      <a:srgbClr val="000000"/>
                    </a:solidFill>
                  </a:endParaRPr>
                </a:p>
              </p:txBody>
            </p:sp>
          </p:grpSp>
        </p:grpSp>
        <p:grpSp>
          <p:nvGrpSpPr>
            <p:cNvPr id="63" name="Group 62"/>
            <p:cNvGrpSpPr/>
            <p:nvPr/>
          </p:nvGrpSpPr>
          <p:grpSpPr>
            <a:xfrm>
              <a:off x="6325680" y="2931989"/>
              <a:ext cx="1399032" cy="1280160"/>
              <a:chOff x="6325680" y="2930709"/>
              <a:chExt cx="1399032" cy="1280160"/>
            </a:xfrm>
          </p:grpSpPr>
          <p:sp>
            <p:nvSpPr>
              <p:cNvPr id="67" name="Rectangle 66"/>
              <p:cNvSpPr/>
              <p:nvPr/>
            </p:nvSpPr>
            <p:spPr bwMode="auto">
              <a:xfrm>
                <a:off x="6325680" y="2930709"/>
                <a:ext cx="1399032" cy="1280160"/>
              </a:xfrm>
              <a:prstGeom prst="rect">
                <a:avLst/>
              </a:prstGeom>
              <a:solidFill>
                <a:srgbClr val="C00000"/>
              </a:solidFill>
              <a:ln w="10795" cap="flat" cmpd="sng" algn="ctr">
                <a:noFill/>
                <a:prstDash val="solid"/>
              </a:ln>
              <a:effectLst/>
            </p:spPr>
            <p:txBody>
              <a:bodyPr lIns="89619" tIns="44810" rIns="89619" bIns="44810" anchor="b"/>
              <a:lstStyle/>
              <a:p>
                <a:pPr defTabSz="914128"/>
                <a:r>
                  <a:rPr lang="en-US" sz="1400" kern="0" dirty="0">
                    <a:solidFill>
                      <a:schemeClr val="bg1"/>
                    </a:solidFill>
                  </a:rPr>
                  <a:t>Information management</a:t>
                </a:r>
              </a:p>
            </p:txBody>
          </p:sp>
          <p:sp>
            <p:nvSpPr>
              <p:cNvPr id="68" name="Freeform 25"/>
              <p:cNvSpPr>
                <a:spLocks noEditPoints="1"/>
              </p:cNvSpPr>
              <p:nvPr/>
            </p:nvSpPr>
            <p:spPr bwMode="black">
              <a:xfrm>
                <a:off x="6419085" y="3026441"/>
                <a:ext cx="431112" cy="431609"/>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defTabSz="896203">
                  <a:defRPr/>
                </a:pPr>
                <a:endParaRPr lang="en-US" sz="1568" kern="0">
                  <a:solidFill>
                    <a:srgbClr val="000000"/>
                  </a:solidFill>
                </a:endParaRPr>
              </a:p>
            </p:txBody>
          </p:sp>
        </p:grpSp>
        <p:grpSp>
          <p:nvGrpSpPr>
            <p:cNvPr id="64" name="Group 63"/>
            <p:cNvGrpSpPr/>
            <p:nvPr/>
          </p:nvGrpSpPr>
          <p:grpSpPr>
            <a:xfrm>
              <a:off x="7804722" y="2931988"/>
              <a:ext cx="1399032" cy="1280160"/>
              <a:chOff x="7804722" y="2931988"/>
              <a:chExt cx="1399032" cy="1280160"/>
            </a:xfrm>
          </p:grpSpPr>
          <p:sp>
            <p:nvSpPr>
              <p:cNvPr id="65" name="Rectangle 64"/>
              <p:cNvSpPr/>
              <p:nvPr/>
            </p:nvSpPr>
            <p:spPr bwMode="auto">
              <a:xfrm>
                <a:off x="7804722" y="2931988"/>
                <a:ext cx="1399032" cy="1280160"/>
              </a:xfrm>
              <a:prstGeom prst="rect">
                <a:avLst/>
              </a:prstGeom>
              <a:solidFill>
                <a:srgbClr val="C00000"/>
              </a:solidFill>
              <a:ln w="10795" cap="flat" cmpd="sng" algn="ctr">
                <a:noFill/>
                <a:prstDash val="solid"/>
              </a:ln>
              <a:effectLst/>
            </p:spPr>
            <p:txBody>
              <a:bodyPr lIns="89619" tIns="44810" rIns="89619" bIns="44810" anchor="b"/>
              <a:lstStyle/>
              <a:p>
                <a:pPr defTabSz="914128"/>
                <a:r>
                  <a:rPr lang="en-US" sz="1400" kern="0" dirty="0">
                    <a:solidFill>
                      <a:schemeClr val="bg1"/>
                    </a:solidFill>
                  </a:rPr>
                  <a:t>Complex event processing</a:t>
                </a:r>
              </a:p>
            </p:txBody>
          </p:sp>
          <p:sp>
            <p:nvSpPr>
              <p:cNvPr id="66" name="Freeform 65"/>
              <p:cNvSpPr/>
              <p:nvPr/>
            </p:nvSpPr>
            <p:spPr bwMode="auto">
              <a:xfrm>
                <a:off x="7861883" y="2991240"/>
                <a:ext cx="550904" cy="471926"/>
              </a:xfrm>
              <a:custGeom>
                <a:avLst/>
                <a:gdLst>
                  <a:gd name="connsiteX0" fmla="*/ 324264 w 572520"/>
                  <a:gd name="connsiteY0" fmla="*/ 296564 h 490443"/>
                  <a:gd name="connsiteX1" fmla="*/ 373159 w 572520"/>
                  <a:gd name="connsiteY1" fmla="*/ 309126 h 490443"/>
                  <a:gd name="connsiteX2" fmla="*/ 381518 w 572520"/>
                  <a:gd name="connsiteY2" fmla="*/ 314473 h 490443"/>
                  <a:gd name="connsiteX3" fmla="*/ 367244 w 572520"/>
                  <a:gd name="connsiteY3" fmla="*/ 356970 h 490443"/>
                  <a:gd name="connsiteX4" fmla="*/ 328928 w 572520"/>
                  <a:gd name="connsiteY4" fmla="*/ 339072 h 490443"/>
                  <a:gd name="connsiteX5" fmla="*/ 281881 w 572520"/>
                  <a:gd name="connsiteY5" fmla="*/ 370977 h 490443"/>
                  <a:gd name="connsiteX6" fmla="*/ 202863 w 572520"/>
                  <a:gd name="connsiteY6" fmla="*/ 424016 h 490443"/>
                  <a:gd name="connsiteX7" fmla="*/ 82810 w 572520"/>
                  <a:gd name="connsiteY7" fmla="*/ 419909 h 490443"/>
                  <a:gd name="connsiteX8" fmla="*/ 1547 w 572520"/>
                  <a:gd name="connsiteY8" fmla="*/ 353505 h 490443"/>
                  <a:gd name="connsiteX9" fmla="*/ 31092 w 572520"/>
                  <a:gd name="connsiteY9" fmla="*/ 348960 h 490443"/>
                  <a:gd name="connsiteX10" fmla="*/ 34345 w 572520"/>
                  <a:gd name="connsiteY10" fmla="*/ 350144 h 490443"/>
                  <a:gd name="connsiteX11" fmla="*/ 51547 w 572520"/>
                  <a:gd name="connsiteY11" fmla="*/ 364869 h 490443"/>
                  <a:gd name="connsiteX12" fmla="*/ 185638 w 572520"/>
                  <a:gd name="connsiteY12" fmla="*/ 383051 h 490443"/>
                  <a:gd name="connsiteX13" fmla="*/ 280322 w 572520"/>
                  <a:gd name="connsiteY13" fmla="*/ 314869 h 490443"/>
                  <a:gd name="connsiteX14" fmla="*/ 324264 w 572520"/>
                  <a:gd name="connsiteY14" fmla="*/ 296564 h 490443"/>
                  <a:gd name="connsiteX15" fmla="*/ 324264 w 572520"/>
                  <a:gd name="connsiteY15" fmla="*/ 211471 h 490443"/>
                  <a:gd name="connsiteX16" fmla="*/ 373159 w 572520"/>
                  <a:gd name="connsiteY16" fmla="*/ 224032 h 490443"/>
                  <a:gd name="connsiteX17" fmla="*/ 399043 w 572520"/>
                  <a:gd name="connsiteY17" fmla="*/ 242283 h 490443"/>
                  <a:gd name="connsiteX18" fmla="*/ 386405 w 572520"/>
                  <a:gd name="connsiteY18" fmla="*/ 287898 h 490443"/>
                  <a:gd name="connsiteX19" fmla="*/ 375350 w 572520"/>
                  <a:gd name="connsiteY19" fmla="*/ 277626 h 490443"/>
                  <a:gd name="connsiteX20" fmla="*/ 328928 w 572520"/>
                  <a:gd name="connsiteY20" fmla="*/ 253978 h 490443"/>
                  <a:gd name="connsiteX21" fmla="*/ 281881 w 572520"/>
                  <a:gd name="connsiteY21" fmla="*/ 285884 h 490443"/>
                  <a:gd name="connsiteX22" fmla="*/ 202863 w 572520"/>
                  <a:gd name="connsiteY22" fmla="*/ 338923 h 490443"/>
                  <a:gd name="connsiteX23" fmla="*/ 82810 w 572520"/>
                  <a:gd name="connsiteY23" fmla="*/ 334816 h 490443"/>
                  <a:gd name="connsiteX24" fmla="*/ 1547 w 572520"/>
                  <a:gd name="connsiteY24" fmla="*/ 268412 h 490443"/>
                  <a:gd name="connsiteX25" fmla="*/ 31092 w 572520"/>
                  <a:gd name="connsiteY25" fmla="*/ 263866 h 490443"/>
                  <a:gd name="connsiteX26" fmla="*/ 34345 w 572520"/>
                  <a:gd name="connsiteY26" fmla="*/ 265051 h 490443"/>
                  <a:gd name="connsiteX27" fmla="*/ 51547 w 572520"/>
                  <a:gd name="connsiteY27" fmla="*/ 279775 h 490443"/>
                  <a:gd name="connsiteX28" fmla="*/ 185638 w 572520"/>
                  <a:gd name="connsiteY28" fmla="*/ 297957 h 490443"/>
                  <a:gd name="connsiteX29" fmla="*/ 280323 w 572520"/>
                  <a:gd name="connsiteY29" fmla="*/ 229775 h 490443"/>
                  <a:gd name="connsiteX30" fmla="*/ 324264 w 572520"/>
                  <a:gd name="connsiteY30" fmla="*/ 211471 h 490443"/>
                  <a:gd name="connsiteX31" fmla="*/ 328958 w 572520"/>
                  <a:gd name="connsiteY31" fmla="*/ 120316 h 490443"/>
                  <a:gd name="connsiteX32" fmla="*/ 373159 w 572520"/>
                  <a:gd name="connsiteY32" fmla="*/ 134064 h 490443"/>
                  <a:gd name="connsiteX33" fmla="*/ 418706 w 572520"/>
                  <a:gd name="connsiteY33" fmla="*/ 170226 h 490443"/>
                  <a:gd name="connsiteX34" fmla="*/ 405478 w 572520"/>
                  <a:gd name="connsiteY34" fmla="*/ 217971 h 490443"/>
                  <a:gd name="connsiteX35" fmla="*/ 375350 w 572520"/>
                  <a:gd name="connsiteY35" fmla="*/ 187657 h 490443"/>
                  <a:gd name="connsiteX36" fmla="*/ 330442 w 572520"/>
                  <a:gd name="connsiteY36" fmla="*/ 170063 h 490443"/>
                  <a:gd name="connsiteX37" fmla="*/ 281881 w 572520"/>
                  <a:gd name="connsiteY37" fmla="*/ 195916 h 490443"/>
                  <a:gd name="connsiteX38" fmla="*/ 202863 w 572520"/>
                  <a:gd name="connsiteY38" fmla="*/ 248954 h 490443"/>
                  <a:gd name="connsiteX39" fmla="*/ 82810 w 572520"/>
                  <a:gd name="connsiteY39" fmla="*/ 244847 h 490443"/>
                  <a:gd name="connsiteX40" fmla="*/ 1547 w 572520"/>
                  <a:gd name="connsiteY40" fmla="*/ 178443 h 490443"/>
                  <a:gd name="connsiteX41" fmla="*/ 31093 w 572520"/>
                  <a:gd name="connsiteY41" fmla="*/ 173898 h 490443"/>
                  <a:gd name="connsiteX42" fmla="*/ 34345 w 572520"/>
                  <a:gd name="connsiteY42" fmla="*/ 175083 h 490443"/>
                  <a:gd name="connsiteX43" fmla="*/ 51547 w 572520"/>
                  <a:gd name="connsiteY43" fmla="*/ 189807 h 490443"/>
                  <a:gd name="connsiteX44" fmla="*/ 185638 w 572520"/>
                  <a:gd name="connsiteY44" fmla="*/ 207989 h 490443"/>
                  <a:gd name="connsiteX45" fmla="*/ 269729 w 572520"/>
                  <a:gd name="connsiteY45" fmla="*/ 139807 h 490443"/>
                  <a:gd name="connsiteX46" fmla="*/ 315184 w 572520"/>
                  <a:gd name="connsiteY46" fmla="*/ 121502 h 490443"/>
                  <a:gd name="connsiteX47" fmla="*/ 328958 w 572520"/>
                  <a:gd name="connsiteY47" fmla="*/ 120316 h 490443"/>
                  <a:gd name="connsiteX48" fmla="*/ 347440 w 572520"/>
                  <a:gd name="connsiteY48" fmla="*/ 0 h 490443"/>
                  <a:gd name="connsiteX49" fmla="*/ 366331 w 572520"/>
                  <a:gd name="connsiteY49" fmla="*/ 47196 h 490443"/>
                  <a:gd name="connsiteX50" fmla="*/ 418778 w 572520"/>
                  <a:gd name="connsiteY50" fmla="*/ 66215 h 490443"/>
                  <a:gd name="connsiteX51" fmla="*/ 474742 w 572520"/>
                  <a:gd name="connsiteY51" fmla="*/ 40956 h 490443"/>
                  <a:gd name="connsiteX52" fmla="*/ 513311 w 572520"/>
                  <a:gd name="connsiteY52" fmla="*/ 82538 h 490443"/>
                  <a:gd name="connsiteX53" fmla="*/ 493687 w 572520"/>
                  <a:gd name="connsiteY53" fmla="*/ 133508 h 490443"/>
                  <a:gd name="connsiteX54" fmla="*/ 517173 w 572520"/>
                  <a:gd name="connsiteY54" fmla="*/ 182704 h 490443"/>
                  <a:gd name="connsiteX55" fmla="*/ 565987 w 572520"/>
                  <a:gd name="connsiteY55" fmla="*/ 199249 h 490443"/>
                  <a:gd name="connsiteX56" fmla="*/ 572520 w 572520"/>
                  <a:gd name="connsiteY56" fmla="*/ 263926 h 490443"/>
                  <a:gd name="connsiteX57" fmla="*/ 522794 w 572520"/>
                  <a:gd name="connsiteY57" fmla="*/ 283172 h 490443"/>
                  <a:gd name="connsiteX58" fmla="*/ 503991 w 572520"/>
                  <a:gd name="connsiteY58" fmla="*/ 335489 h 490443"/>
                  <a:gd name="connsiteX59" fmla="*/ 533493 w 572520"/>
                  <a:gd name="connsiteY59" fmla="*/ 386500 h 490443"/>
                  <a:gd name="connsiteX60" fmla="*/ 490730 w 572520"/>
                  <a:gd name="connsiteY60" fmla="*/ 433835 h 490443"/>
                  <a:gd name="connsiteX61" fmla="*/ 436993 w 572520"/>
                  <a:gd name="connsiteY61" fmla="*/ 410069 h 490443"/>
                  <a:gd name="connsiteX62" fmla="*/ 386984 w 572520"/>
                  <a:gd name="connsiteY62" fmla="*/ 434352 h 490443"/>
                  <a:gd name="connsiteX63" fmla="*/ 374741 w 572520"/>
                  <a:gd name="connsiteY63" fmla="*/ 488609 h 490443"/>
                  <a:gd name="connsiteX64" fmla="*/ 316464 w 572520"/>
                  <a:gd name="connsiteY64" fmla="*/ 490443 h 490443"/>
                  <a:gd name="connsiteX65" fmla="*/ 289524 w 572520"/>
                  <a:gd name="connsiteY65" fmla="*/ 387973 h 490443"/>
                  <a:gd name="connsiteX66" fmla="*/ 436178 w 572520"/>
                  <a:gd name="connsiteY66" fmla="*/ 341954 h 490443"/>
                  <a:gd name="connsiteX67" fmla="*/ 423496 w 572520"/>
                  <a:gd name="connsiteY67" fmla="*/ 132180 h 490443"/>
                  <a:gd name="connsiteX68" fmla="*/ 273585 w 572520"/>
                  <a:gd name="connsiteY68" fmla="*/ 102295 h 490443"/>
                  <a:gd name="connsiteX69" fmla="*/ 281578 w 572520"/>
                  <a:gd name="connsiteY69" fmla="*/ 1833 h 4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2520" h="490443">
                    <a:moveTo>
                      <a:pt x="324264" y="296564"/>
                    </a:moveTo>
                    <a:cubicBezTo>
                      <a:pt x="339737" y="295607"/>
                      <a:pt x="356490" y="300015"/>
                      <a:pt x="373159" y="309126"/>
                    </a:cubicBezTo>
                    <a:cubicBezTo>
                      <a:pt x="375833" y="310587"/>
                      <a:pt x="378685" y="312336"/>
                      <a:pt x="381518" y="314473"/>
                    </a:cubicBezTo>
                    <a:lnTo>
                      <a:pt x="367244" y="356970"/>
                    </a:lnTo>
                    <a:cubicBezTo>
                      <a:pt x="355324" y="347920"/>
                      <a:pt x="341583" y="337954"/>
                      <a:pt x="328928" y="339072"/>
                    </a:cubicBezTo>
                    <a:cubicBezTo>
                      <a:pt x="313350" y="340448"/>
                      <a:pt x="299992" y="350681"/>
                      <a:pt x="281881" y="370977"/>
                    </a:cubicBezTo>
                    <a:cubicBezTo>
                      <a:pt x="262746" y="388205"/>
                      <a:pt x="236042" y="415861"/>
                      <a:pt x="202863" y="424016"/>
                    </a:cubicBezTo>
                    <a:cubicBezTo>
                      <a:pt x="169685" y="432171"/>
                      <a:pt x="116362" y="431661"/>
                      <a:pt x="82810" y="419909"/>
                    </a:cubicBezTo>
                    <a:cubicBezTo>
                      <a:pt x="49257" y="408158"/>
                      <a:pt x="10166" y="365330"/>
                      <a:pt x="1547" y="353505"/>
                    </a:cubicBezTo>
                    <a:cubicBezTo>
                      <a:pt x="-7073" y="341680"/>
                      <a:pt x="22759" y="347066"/>
                      <a:pt x="31092" y="348960"/>
                    </a:cubicBezTo>
                    <a:lnTo>
                      <a:pt x="34345" y="350144"/>
                    </a:lnTo>
                    <a:cubicBezTo>
                      <a:pt x="35503" y="351384"/>
                      <a:pt x="33096" y="353667"/>
                      <a:pt x="51547" y="364869"/>
                    </a:cubicBezTo>
                    <a:cubicBezTo>
                      <a:pt x="76148" y="379806"/>
                      <a:pt x="147509" y="391384"/>
                      <a:pt x="185638" y="383051"/>
                    </a:cubicBezTo>
                    <a:cubicBezTo>
                      <a:pt x="223767" y="374718"/>
                      <a:pt x="257218" y="329283"/>
                      <a:pt x="280322" y="314869"/>
                    </a:cubicBezTo>
                    <a:cubicBezTo>
                      <a:pt x="303428" y="300454"/>
                      <a:pt x="308791" y="297521"/>
                      <a:pt x="324264" y="296564"/>
                    </a:cubicBezTo>
                    <a:close/>
                    <a:moveTo>
                      <a:pt x="324264" y="211471"/>
                    </a:moveTo>
                    <a:cubicBezTo>
                      <a:pt x="339737" y="210513"/>
                      <a:pt x="356490" y="214921"/>
                      <a:pt x="373159" y="224032"/>
                    </a:cubicBezTo>
                    <a:cubicBezTo>
                      <a:pt x="380951" y="228292"/>
                      <a:pt x="390271" y="234996"/>
                      <a:pt x="399043" y="242283"/>
                    </a:cubicBezTo>
                    <a:lnTo>
                      <a:pt x="386405" y="287898"/>
                    </a:lnTo>
                    <a:cubicBezTo>
                      <a:pt x="382914" y="283987"/>
                      <a:pt x="379229" y="280361"/>
                      <a:pt x="375350" y="277626"/>
                    </a:cubicBezTo>
                    <a:cubicBezTo>
                      <a:pt x="361732" y="268023"/>
                      <a:pt x="344506" y="252602"/>
                      <a:pt x="328928" y="253978"/>
                    </a:cubicBezTo>
                    <a:cubicBezTo>
                      <a:pt x="313350" y="255355"/>
                      <a:pt x="299992" y="265588"/>
                      <a:pt x="281881" y="285884"/>
                    </a:cubicBezTo>
                    <a:cubicBezTo>
                      <a:pt x="262746" y="303112"/>
                      <a:pt x="236042" y="330767"/>
                      <a:pt x="202863" y="338923"/>
                    </a:cubicBezTo>
                    <a:cubicBezTo>
                      <a:pt x="169685" y="347078"/>
                      <a:pt x="116362" y="346568"/>
                      <a:pt x="82810" y="334816"/>
                    </a:cubicBezTo>
                    <a:cubicBezTo>
                      <a:pt x="49257" y="323065"/>
                      <a:pt x="10167" y="280237"/>
                      <a:pt x="1547" y="268412"/>
                    </a:cubicBezTo>
                    <a:cubicBezTo>
                      <a:pt x="-7073" y="256587"/>
                      <a:pt x="22759" y="261972"/>
                      <a:pt x="31092" y="263866"/>
                    </a:cubicBezTo>
                    <a:lnTo>
                      <a:pt x="34345" y="265051"/>
                    </a:lnTo>
                    <a:cubicBezTo>
                      <a:pt x="35503" y="266291"/>
                      <a:pt x="33096" y="268573"/>
                      <a:pt x="51547" y="279775"/>
                    </a:cubicBezTo>
                    <a:cubicBezTo>
                      <a:pt x="76147" y="294713"/>
                      <a:pt x="147509" y="306291"/>
                      <a:pt x="185638" y="297957"/>
                    </a:cubicBezTo>
                    <a:cubicBezTo>
                      <a:pt x="223767" y="289624"/>
                      <a:pt x="257218" y="244190"/>
                      <a:pt x="280323" y="229775"/>
                    </a:cubicBezTo>
                    <a:cubicBezTo>
                      <a:pt x="303427" y="215361"/>
                      <a:pt x="308791" y="212428"/>
                      <a:pt x="324264" y="211471"/>
                    </a:cubicBezTo>
                    <a:close/>
                    <a:moveTo>
                      <a:pt x="328958" y="120316"/>
                    </a:moveTo>
                    <a:cubicBezTo>
                      <a:pt x="343427" y="121090"/>
                      <a:pt x="359522" y="127230"/>
                      <a:pt x="373159" y="134064"/>
                    </a:cubicBezTo>
                    <a:cubicBezTo>
                      <a:pt x="388662" y="141833"/>
                      <a:pt x="407044" y="157733"/>
                      <a:pt x="418706" y="170226"/>
                    </a:cubicBezTo>
                    <a:lnTo>
                      <a:pt x="405478" y="217971"/>
                    </a:lnTo>
                    <a:cubicBezTo>
                      <a:pt x="396238" y="210870"/>
                      <a:pt x="386438" y="194786"/>
                      <a:pt x="375350" y="187657"/>
                    </a:cubicBezTo>
                    <a:cubicBezTo>
                      <a:pt x="361984" y="179064"/>
                      <a:pt x="346020" y="168687"/>
                      <a:pt x="330442" y="170063"/>
                    </a:cubicBezTo>
                    <a:cubicBezTo>
                      <a:pt x="314863" y="171439"/>
                      <a:pt x="299992" y="175619"/>
                      <a:pt x="281881" y="195916"/>
                    </a:cubicBezTo>
                    <a:cubicBezTo>
                      <a:pt x="262746" y="213143"/>
                      <a:pt x="236042" y="240798"/>
                      <a:pt x="202863" y="248954"/>
                    </a:cubicBezTo>
                    <a:cubicBezTo>
                      <a:pt x="169685" y="257109"/>
                      <a:pt x="116362" y="256600"/>
                      <a:pt x="82810" y="244847"/>
                    </a:cubicBezTo>
                    <a:cubicBezTo>
                      <a:pt x="49257" y="233096"/>
                      <a:pt x="10166" y="190268"/>
                      <a:pt x="1547" y="178443"/>
                    </a:cubicBezTo>
                    <a:cubicBezTo>
                      <a:pt x="-7073" y="166618"/>
                      <a:pt x="22759" y="172004"/>
                      <a:pt x="31093" y="173898"/>
                    </a:cubicBezTo>
                    <a:lnTo>
                      <a:pt x="34345" y="175083"/>
                    </a:lnTo>
                    <a:cubicBezTo>
                      <a:pt x="35503" y="176322"/>
                      <a:pt x="33096" y="178605"/>
                      <a:pt x="51547" y="189807"/>
                    </a:cubicBezTo>
                    <a:cubicBezTo>
                      <a:pt x="76148" y="204744"/>
                      <a:pt x="146071" y="221751"/>
                      <a:pt x="185638" y="207989"/>
                    </a:cubicBezTo>
                    <a:cubicBezTo>
                      <a:pt x="225205" y="194226"/>
                      <a:pt x="248138" y="154221"/>
                      <a:pt x="269729" y="139807"/>
                    </a:cubicBezTo>
                    <a:cubicBezTo>
                      <a:pt x="291320" y="125392"/>
                      <a:pt x="297946" y="125929"/>
                      <a:pt x="315184" y="121502"/>
                    </a:cubicBezTo>
                    <a:cubicBezTo>
                      <a:pt x="319494" y="120395"/>
                      <a:pt x="324136" y="120057"/>
                      <a:pt x="328958" y="120316"/>
                    </a:cubicBezTo>
                    <a:close/>
                    <a:moveTo>
                      <a:pt x="347440" y="0"/>
                    </a:moveTo>
                    <a:lnTo>
                      <a:pt x="366331" y="47196"/>
                    </a:lnTo>
                    <a:cubicBezTo>
                      <a:pt x="383362" y="51245"/>
                      <a:pt x="401539" y="58208"/>
                      <a:pt x="418778" y="66215"/>
                    </a:cubicBezTo>
                    <a:lnTo>
                      <a:pt x="474742" y="40956"/>
                    </a:lnTo>
                    <a:lnTo>
                      <a:pt x="513311" y="82538"/>
                    </a:lnTo>
                    <a:lnTo>
                      <a:pt x="493687" y="133508"/>
                    </a:lnTo>
                    <a:cubicBezTo>
                      <a:pt x="503489" y="149794"/>
                      <a:pt x="511328" y="166202"/>
                      <a:pt x="517173" y="182704"/>
                    </a:cubicBezTo>
                    <a:lnTo>
                      <a:pt x="565987" y="199249"/>
                    </a:lnTo>
                    <a:lnTo>
                      <a:pt x="572520" y="263926"/>
                    </a:lnTo>
                    <a:lnTo>
                      <a:pt x="522794" y="283172"/>
                    </a:lnTo>
                    <a:cubicBezTo>
                      <a:pt x="518910" y="302125"/>
                      <a:pt x="512977" y="319236"/>
                      <a:pt x="503991" y="335489"/>
                    </a:cubicBezTo>
                    <a:lnTo>
                      <a:pt x="533493" y="386500"/>
                    </a:lnTo>
                    <a:cubicBezTo>
                      <a:pt x="515198" y="406798"/>
                      <a:pt x="509025" y="413537"/>
                      <a:pt x="490730" y="433835"/>
                    </a:cubicBezTo>
                    <a:lnTo>
                      <a:pt x="436993" y="410069"/>
                    </a:lnTo>
                    <a:cubicBezTo>
                      <a:pt x="421793" y="420740"/>
                      <a:pt x="405413" y="428467"/>
                      <a:pt x="386984" y="434352"/>
                    </a:cubicBezTo>
                    <a:lnTo>
                      <a:pt x="374741" y="488609"/>
                    </a:lnTo>
                    <a:lnTo>
                      <a:pt x="316464" y="490443"/>
                    </a:lnTo>
                    <a:lnTo>
                      <a:pt x="289524" y="387973"/>
                    </a:lnTo>
                    <a:cubicBezTo>
                      <a:pt x="343640" y="401010"/>
                      <a:pt x="399898" y="382340"/>
                      <a:pt x="436178" y="341954"/>
                    </a:cubicBezTo>
                    <a:cubicBezTo>
                      <a:pt x="488271" y="283965"/>
                      <a:pt x="489016" y="191040"/>
                      <a:pt x="423496" y="132180"/>
                    </a:cubicBezTo>
                    <a:cubicBezTo>
                      <a:pt x="380818" y="93842"/>
                      <a:pt x="322983" y="84944"/>
                      <a:pt x="273585" y="102295"/>
                    </a:cubicBezTo>
                    <a:cubicBezTo>
                      <a:pt x="271711" y="68805"/>
                      <a:pt x="283452" y="35322"/>
                      <a:pt x="281578" y="183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IN" sz="1960" b="1" dirty="0">
                  <a:solidFill>
                    <a:schemeClr val="bg1"/>
                  </a:solidFill>
                  <a:latin typeface="+mj-lt"/>
                  <a:ea typeface="Segoe UI" pitchFamily="34" charset="0"/>
                  <a:cs typeface="Segoe UI" pitchFamily="34" charset="0"/>
                </a:endParaRPr>
              </a:p>
            </p:txBody>
          </p:sp>
        </p:grpSp>
      </p:grpSp>
      <p:sp>
        <p:nvSpPr>
          <p:cNvPr id="83" name="TextBox 82"/>
          <p:cNvSpPr txBox="1"/>
          <p:nvPr/>
        </p:nvSpPr>
        <p:spPr>
          <a:xfrm>
            <a:off x="407916" y="4669307"/>
            <a:ext cx="3486942" cy="1174557"/>
          </a:xfrm>
          <a:prstGeom prst="rect">
            <a:avLst/>
          </a:prstGeom>
          <a:noFill/>
        </p:spPr>
        <p:txBody>
          <a:bodyPr wrap="square" lIns="179238" tIns="143391" rIns="179238" bIns="143391" rtlCol="0" anchor="t" anchorCtr="0">
            <a:noAutofit/>
          </a:bodyPr>
          <a:lstStyle/>
          <a:p>
            <a:pPr>
              <a:lnSpc>
                <a:spcPct val="90000"/>
              </a:lnSpc>
            </a:pPr>
            <a:r>
              <a:rPr lang="en-US" sz="4000" dirty="0">
                <a:solidFill>
                  <a:srgbClr val="0072C6"/>
                </a:solidFill>
                <a:latin typeface="Segoe UI Light"/>
              </a:rPr>
              <a:t>The Microsoft </a:t>
            </a:r>
          </a:p>
          <a:p>
            <a:pPr>
              <a:lnSpc>
                <a:spcPct val="90000"/>
              </a:lnSpc>
            </a:pPr>
            <a:r>
              <a:rPr lang="en-US" sz="4000" dirty="0">
                <a:solidFill>
                  <a:srgbClr val="0072C6"/>
                </a:solidFill>
                <a:latin typeface="Segoe UI Light"/>
              </a:rPr>
              <a:t>data platform</a:t>
            </a:r>
          </a:p>
        </p:txBody>
      </p:sp>
      <p:sp>
        <p:nvSpPr>
          <p:cNvPr id="84" name="Freeform 83"/>
          <p:cNvSpPr>
            <a:spLocks/>
          </p:cNvSpPr>
          <p:nvPr/>
        </p:nvSpPr>
        <p:spPr bwMode="auto">
          <a:xfrm>
            <a:off x="6104701" y="4839525"/>
            <a:ext cx="454027" cy="34358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solidFill>
                <a:srgbClr val="000000"/>
              </a:solidFill>
            </a:endParaRPr>
          </a:p>
        </p:txBody>
      </p:sp>
      <p:grpSp>
        <p:nvGrpSpPr>
          <p:cNvPr id="85" name="Group 84"/>
          <p:cNvGrpSpPr/>
          <p:nvPr/>
        </p:nvGrpSpPr>
        <p:grpSpPr>
          <a:xfrm>
            <a:off x="371358" y="950457"/>
            <a:ext cx="3658258" cy="3401568"/>
            <a:chOff x="329318" y="1297295"/>
            <a:chExt cx="3658258" cy="3401568"/>
          </a:xfrm>
        </p:grpSpPr>
        <p:sp>
          <p:nvSpPr>
            <p:cNvPr id="86" name="Oval 85"/>
            <p:cNvSpPr/>
            <p:nvPr/>
          </p:nvSpPr>
          <p:spPr bwMode="auto">
            <a:xfrm>
              <a:off x="412438" y="1297295"/>
              <a:ext cx="3401568" cy="340156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87" name="Oval 86"/>
            <p:cNvSpPr/>
            <p:nvPr/>
          </p:nvSpPr>
          <p:spPr bwMode="auto">
            <a:xfrm>
              <a:off x="570749" y="1457316"/>
              <a:ext cx="3071398" cy="30713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88" name="Freeform 87"/>
            <p:cNvSpPr/>
            <p:nvPr/>
          </p:nvSpPr>
          <p:spPr>
            <a:xfrm>
              <a:off x="700746" y="1560348"/>
              <a:ext cx="2833510" cy="2833510"/>
            </a:xfrm>
            <a:custGeom>
              <a:avLst/>
              <a:gdLst>
                <a:gd name="connsiteX0" fmla="*/ 2275247 w 4550495"/>
                <a:gd name="connsiteY0" fmla="*/ 0 h 4550495"/>
                <a:gd name="connsiteX1" fmla="*/ 4245670 w 4550495"/>
                <a:gd name="connsiteY1" fmla="*/ 1137624 h 4550495"/>
                <a:gd name="connsiteX2" fmla="*/ 4245670 w 4550495"/>
                <a:gd name="connsiteY2" fmla="*/ 3412872 h 4550495"/>
                <a:gd name="connsiteX3" fmla="*/ 2275248 w 4550495"/>
                <a:gd name="connsiteY3" fmla="*/ 2275248 h 4550495"/>
                <a:gd name="connsiteX4" fmla="*/ 2275247 w 4550495"/>
                <a:gd name="connsiteY4" fmla="*/ 0 h 455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495" h="4550495">
                  <a:moveTo>
                    <a:pt x="2275247" y="0"/>
                  </a:moveTo>
                  <a:cubicBezTo>
                    <a:pt x="3088115" y="0"/>
                    <a:pt x="3839236" y="433660"/>
                    <a:pt x="4245670" y="1137624"/>
                  </a:cubicBezTo>
                  <a:cubicBezTo>
                    <a:pt x="4652104" y="1841588"/>
                    <a:pt x="4652104" y="2708908"/>
                    <a:pt x="4245670" y="3412872"/>
                  </a:cubicBezTo>
                  <a:lnTo>
                    <a:pt x="2275248" y="2275248"/>
                  </a:lnTo>
                  <a:cubicBezTo>
                    <a:pt x="2275248" y="1516832"/>
                    <a:pt x="2275247" y="758416"/>
                    <a:pt x="2275247" y="0"/>
                  </a:cubicBez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61719" tIns="1027772" rIns="590600" bIns="2295409" numCol="1" spcCol="1270" anchor="ctr" anchorCtr="0">
              <a:noAutofit/>
            </a:bodyPr>
            <a:lstStyle/>
            <a:p>
              <a:pPr lvl="0" algn="ctr" defTabSz="2222500">
                <a:lnSpc>
                  <a:spcPct val="90000"/>
                </a:lnSpc>
                <a:spcBef>
                  <a:spcPct val="0"/>
                </a:spcBef>
                <a:spcAft>
                  <a:spcPct val="35000"/>
                </a:spcAft>
              </a:pPr>
              <a:endParaRPr lang="en-US" sz="3600" kern="1200"/>
            </a:p>
          </p:txBody>
        </p:sp>
        <p:sp>
          <p:nvSpPr>
            <p:cNvPr id="89" name="Freeform 88"/>
            <p:cNvSpPr/>
            <p:nvPr/>
          </p:nvSpPr>
          <p:spPr>
            <a:xfrm>
              <a:off x="689860" y="1584441"/>
              <a:ext cx="2833510" cy="2833510"/>
            </a:xfrm>
            <a:custGeom>
              <a:avLst/>
              <a:gdLst>
                <a:gd name="connsiteX0" fmla="*/ 4245670 w 4550495"/>
                <a:gd name="connsiteY0" fmla="*/ 3412871 h 4550495"/>
                <a:gd name="connsiteX1" fmla="*/ 2275247 w 4550495"/>
                <a:gd name="connsiteY1" fmla="*/ 4550495 h 4550495"/>
                <a:gd name="connsiteX2" fmla="*/ 304824 w 4550495"/>
                <a:gd name="connsiteY2" fmla="*/ 3412871 h 4550495"/>
                <a:gd name="connsiteX3" fmla="*/ 2275248 w 4550495"/>
                <a:gd name="connsiteY3" fmla="*/ 2275248 h 4550495"/>
                <a:gd name="connsiteX4" fmla="*/ 4245670 w 4550495"/>
                <a:gd name="connsiteY4" fmla="*/ 3412871 h 455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495" h="4550495">
                  <a:moveTo>
                    <a:pt x="4245670" y="3412871"/>
                  </a:moveTo>
                  <a:cubicBezTo>
                    <a:pt x="3839236" y="4116835"/>
                    <a:pt x="3088115" y="4550495"/>
                    <a:pt x="2275247" y="4550495"/>
                  </a:cubicBezTo>
                  <a:cubicBezTo>
                    <a:pt x="1462379" y="4550495"/>
                    <a:pt x="711258" y="4116835"/>
                    <a:pt x="304824" y="3412871"/>
                  </a:cubicBezTo>
                  <a:lnTo>
                    <a:pt x="2275248" y="2275248"/>
                  </a:lnTo>
                  <a:lnTo>
                    <a:pt x="4245670" y="3412871"/>
                  </a:lnTo>
                  <a:close/>
                </a:path>
              </a:pathLst>
            </a:custGeom>
            <a:solidFill>
              <a:srgbClr val="002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6002" tIns="3034954" rIns="1111828" bIns="488845" numCol="1" spcCol="1270" anchor="ctr" anchorCtr="0">
              <a:noAutofit/>
            </a:bodyPr>
            <a:lstStyle/>
            <a:p>
              <a:pPr lvl="0" algn="ctr" defTabSz="2889250">
                <a:lnSpc>
                  <a:spcPct val="90000"/>
                </a:lnSpc>
                <a:spcBef>
                  <a:spcPct val="0"/>
                </a:spcBef>
                <a:spcAft>
                  <a:spcPct val="35000"/>
                </a:spcAft>
              </a:pPr>
              <a:endParaRPr lang="en-US" sz="4400" kern="1200"/>
            </a:p>
          </p:txBody>
        </p:sp>
        <p:sp>
          <p:nvSpPr>
            <p:cNvPr id="90" name="Freeform 89"/>
            <p:cNvSpPr/>
            <p:nvPr/>
          </p:nvSpPr>
          <p:spPr>
            <a:xfrm>
              <a:off x="678974" y="1560348"/>
              <a:ext cx="2833510" cy="2833510"/>
            </a:xfrm>
            <a:custGeom>
              <a:avLst/>
              <a:gdLst>
                <a:gd name="connsiteX0" fmla="*/ 304825 w 4550495"/>
                <a:gd name="connsiteY0" fmla="*/ 3412871 h 4550495"/>
                <a:gd name="connsiteX1" fmla="*/ 304825 w 4550495"/>
                <a:gd name="connsiteY1" fmla="*/ 1137623 h 4550495"/>
                <a:gd name="connsiteX2" fmla="*/ 2275248 w 4550495"/>
                <a:gd name="connsiteY2" fmla="*/ -1 h 4550495"/>
                <a:gd name="connsiteX3" fmla="*/ 2275248 w 4550495"/>
                <a:gd name="connsiteY3" fmla="*/ 2275248 h 4550495"/>
                <a:gd name="connsiteX4" fmla="*/ 304825 w 4550495"/>
                <a:gd name="connsiteY4" fmla="*/ 3412871 h 455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495" h="4550495">
                  <a:moveTo>
                    <a:pt x="304825" y="3412871"/>
                  </a:moveTo>
                  <a:cubicBezTo>
                    <a:pt x="-101609" y="2708907"/>
                    <a:pt x="-101609" y="1841587"/>
                    <a:pt x="304825" y="1137623"/>
                  </a:cubicBezTo>
                  <a:cubicBezTo>
                    <a:pt x="711259" y="433659"/>
                    <a:pt x="1462380" y="-1"/>
                    <a:pt x="2275248" y="-1"/>
                  </a:cubicBezTo>
                  <a:lnTo>
                    <a:pt x="2275248" y="2275248"/>
                  </a:lnTo>
                  <a:lnTo>
                    <a:pt x="304825" y="341287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0599" tIns="1027772" rIns="2461720" bIns="2295409" numCol="1" spcCol="1270" anchor="ctr" anchorCtr="0">
              <a:noAutofit/>
            </a:bodyPr>
            <a:lstStyle/>
            <a:p>
              <a:pPr lvl="0" algn="ctr" defTabSz="2222500">
                <a:lnSpc>
                  <a:spcPct val="90000"/>
                </a:lnSpc>
                <a:spcBef>
                  <a:spcPct val="0"/>
                </a:spcBef>
                <a:spcAft>
                  <a:spcPct val="35000"/>
                </a:spcAft>
              </a:pPr>
              <a:endParaRPr lang="en-US" sz="3600" kern="1200" dirty="0">
                <a:solidFill>
                  <a:schemeClr val="bg1"/>
                </a:solidFill>
              </a:endParaRPr>
            </a:p>
          </p:txBody>
        </p:sp>
        <p:sp>
          <p:nvSpPr>
            <p:cNvPr id="91" name="Oval 90"/>
            <p:cNvSpPr/>
            <p:nvPr/>
          </p:nvSpPr>
          <p:spPr bwMode="auto">
            <a:xfrm>
              <a:off x="1501506" y="2384041"/>
              <a:ext cx="1210217" cy="12102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400"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92" name="Rectangle 91"/>
            <p:cNvSpPr/>
            <p:nvPr/>
          </p:nvSpPr>
          <p:spPr bwMode="auto">
            <a:xfrm rot="17948823">
              <a:off x="1564728" y="1836551"/>
              <a:ext cx="1987588" cy="28581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ArchUp">
                <a:avLst>
                  <a:gd name="adj" fmla="val 14037221"/>
                </a:avLst>
              </a:prstTxWarp>
              <a:noAutofit/>
            </a:bodyPr>
            <a:lstStyle/>
            <a:p>
              <a:pPr algn="ctr" defTabSz="914099" fontAlgn="base">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TRANSFORM </a:t>
              </a:r>
              <a:b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b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 ANALYZE</a:t>
              </a:r>
            </a:p>
          </p:txBody>
        </p:sp>
        <p:sp>
          <p:nvSpPr>
            <p:cNvPr id="93" name="Rectangle 92"/>
            <p:cNvSpPr/>
            <p:nvPr/>
          </p:nvSpPr>
          <p:spPr bwMode="auto">
            <a:xfrm rot="3394400">
              <a:off x="670890" y="1911089"/>
              <a:ext cx="2055958" cy="27391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ArchUp">
                <a:avLst>
                  <a:gd name="adj" fmla="val 13576876"/>
                </a:avLst>
              </a:prstTxWarp>
              <a:noAutofit/>
            </a:bodyPr>
            <a:lstStyle/>
            <a:p>
              <a:pPr algn="ctr" defTabSz="914099" fontAlgn="base">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VISUALIZE </a:t>
              </a:r>
              <a:b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b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 DECIDE</a:t>
              </a:r>
            </a:p>
          </p:txBody>
        </p:sp>
        <p:sp>
          <p:nvSpPr>
            <p:cNvPr id="94" name="Rectangle 93"/>
            <p:cNvSpPr/>
            <p:nvPr/>
          </p:nvSpPr>
          <p:spPr bwMode="auto">
            <a:xfrm>
              <a:off x="983546" y="1523654"/>
              <a:ext cx="2264872" cy="24159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ArchDown">
                <a:avLst>
                  <a:gd name="adj" fmla="val 2704388"/>
                </a:avLst>
              </a:prstTxWarp>
              <a:noAutofit/>
            </a:bodyPr>
            <a:lstStyle/>
            <a:p>
              <a:pPr algn="ctr" defTabSz="914099" fontAlgn="base">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CAPTURE </a:t>
              </a:r>
            </a:p>
            <a:p>
              <a:pPr algn="ctr" defTabSz="914099" fontAlgn="base">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 MANAGE</a:t>
              </a:r>
            </a:p>
          </p:txBody>
        </p:sp>
        <p:sp>
          <p:nvSpPr>
            <p:cNvPr id="95" name="Oval 94"/>
            <p:cNvSpPr/>
            <p:nvPr/>
          </p:nvSpPr>
          <p:spPr bwMode="auto">
            <a:xfrm>
              <a:off x="1584329" y="2466865"/>
              <a:ext cx="1044572" cy="104457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dirty="0">
                  <a:solidFill>
                    <a:srgbClr val="505050"/>
                  </a:solidFill>
                  <a:latin typeface="Segoe UI Semibold" panose="020B0702040204020203" pitchFamily="34" charset="0"/>
                  <a:ea typeface="Segoe UI" pitchFamily="34" charset="0"/>
                  <a:cs typeface="Segoe UI Semibold" panose="020B0702040204020203" pitchFamily="34" charset="0"/>
                </a:rPr>
                <a:t>Data</a:t>
              </a:r>
              <a:endParaRPr lang="en-US" sz="1400"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grpSp>
          <p:nvGrpSpPr>
            <p:cNvPr id="96" name="Group 95"/>
            <p:cNvGrpSpPr/>
            <p:nvPr/>
          </p:nvGrpSpPr>
          <p:grpSpPr>
            <a:xfrm>
              <a:off x="1672309" y="2556446"/>
              <a:ext cx="866744" cy="865410"/>
              <a:chOff x="5124265" y="2419129"/>
              <a:chExt cx="1898844" cy="1895921"/>
            </a:xfrm>
          </p:grpSpPr>
          <p:sp>
            <p:nvSpPr>
              <p:cNvPr id="97" name="Arc 96"/>
              <p:cNvSpPr/>
              <p:nvPr/>
            </p:nvSpPr>
            <p:spPr>
              <a:xfrm rot="1800000">
                <a:off x="5124265" y="2419129"/>
                <a:ext cx="1898844" cy="1895919"/>
              </a:xfrm>
              <a:prstGeom prst="arc">
                <a:avLst>
                  <a:gd name="adj1" fmla="val 14384289"/>
                  <a:gd name="adj2" fmla="val 3275236"/>
                </a:avLst>
              </a:prstGeom>
              <a:ln w="34925">
                <a:solidFill>
                  <a:schemeClr val="bg1">
                    <a:lumMod val="6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98" name="Arc 97"/>
              <p:cNvSpPr/>
              <p:nvPr/>
            </p:nvSpPr>
            <p:spPr>
              <a:xfrm rot="12876631">
                <a:off x="5124265" y="2419133"/>
                <a:ext cx="1898844" cy="1895917"/>
              </a:xfrm>
              <a:prstGeom prst="arc">
                <a:avLst>
                  <a:gd name="adj1" fmla="val 14185051"/>
                  <a:gd name="adj2" fmla="val 3046553"/>
                </a:avLst>
              </a:prstGeom>
              <a:ln w="34925">
                <a:solidFill>
                  <a:schemeClr val="bg1">
                    <a:lumMod val="6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grpSp>
    </p:spTree>
    <p:extLst>
      <p:ext uri="{BB962C8B-B14F-4D97-AF65-F5344CB8AC3E}">
        <p14:creationId xmlns:p14="http://schemas.microsoft.com/office/powerpoint/2010/main" val="371800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517" y="2175433"/>
            <a:ext cx="2609372" cy="1643142"/>
          </a:xfrm>
          <a:prstGeom prst="rect">
            <a:avLst/>
          </a:prstGeom>
          <a:noFill/>
        </p:spPr>
        <p:txBody>
          <a:bodyPr wrap="square" lIns="45708" tIns="0" rIns="0" bIns="0" rtlCol="0">
            <a:spAutoFit/>
          </a:bodyPr>
          <a:lstStyle/>
          <a:p>
            <a:pPr>
              <a:lnSpc>
                <a:spcPct val="90000"/>
              </a:lnSpc>
              <a:spcBef>
                <a:spcPct val="20000"/>
              </a:spcBef>
              <a:spcAft>
                <a:spcPts val="1200"/>
              </a:spcAft>
              <a:buClr>
                <a:srgbClr val="0072C6"/>
              </a:buClr>
              <a:buSzPct val="115000"/>
            </a:pPr>
            <a:r>
              <a:rPr lang="en-US" sz="2799" dirty="0">
                <a:solidFill>
                  <a:srgbClr val="505050"/>
                </a:solidFill>
                <a:latin typeface="Segoe UI Light" pitchFamily="34" charset="0"/>
              </a:rPr>
              <a:t>Comprehensive.</a:t>
            </a:r>
          </a:p>
          <a:p>
            <a:pPr>
              <a:lnSpc>
                <a:spcPct val="90000"/>
              </a:lnSpc>
              <a:spcBef>
                <a:spcPct val="20000"/>
              </a:spcBef>
              <a:spcAft>
                <a:spcPts val="1200"/>
              </a:spcAft>
              <a:buClr>
                <a:srgbClr val="0072C6"/>
              </a:buClr>
              <a:buSzPct val="115000"/>
            </a:pPr>
            <a:r>
              <a:rPr lang="en-US" sz="2799" dirty="0">
                <a:solidFill>
                  <a:srgbClr val="505050"/>
                </a:solidFill>
                <a:latin typeface="Segoe UI Light" pitchFamily="34" charset="0"/>
              </a:rPr>
              <a:t>Connected.</a:t>
            </a:r>
          </a:p>
          <a:p>
            <a:pPr>
              <a:lnSpc>
                <a:spcPct val="90000"/>
              </a:lnSpc>
              <a:spcBef>
                <a:spcPct val="20000"/>
              </a:spcBef>
              <a:spcAft>
                <a:spcPts val="1200"/>
              </a:spcAft>
              <a:buClr>
                <a:srgbClr val="0072C6"/>
              </a:buClr>
              <a:buSzPct val="115000"/>
            </a:pPr>
            <a:r>
              <a:rPr lang="en-US" sz="2799" dirty="0">
                <a:solidFill>
                  <a:srgbClr val="505050"/>
                </a:solidFill>
                <a:latin typeface="Segoe UI Light" pitchFamily="34" charset="0"/>
              </a:rPr>
              <a:t>Choice.</a:t>
            </a:r>
          </a:p>
        </p:txBody>
      </p:sp>
      <p:sp>
        <p:nvSpPr>
          <p:cNvPr id="3" name="Title 1"/>
          <p:cNvSpPr txBox="1">
            <a:spLocks/>
          </p:cNvSpPr>
          <p:nvPr/>
        </p:nvSpPr>
        <p:spPr>
          <a:xfrm>
            <a:off x="519112" y="228600"/>
            <a:ext cx="11149013" cy="1495794"/>
          </a:xfrm>
          <a:prstGeom prst="rect">
            <a:avLst/>
          </a:prstGeom>
        </p:spPr>
        <p:txBody>
          <a:bodyPr/>
          <a:lstStyle>
            <a:lvl1pPr algn="l" defTabSz="914400" rtl="0" eaLnBrk="1" latinLnBrk="0" hangingPunct="1">
              <a:lnSpc>
                <a:spcPct val="90000"/>
              </a:lnSpc>
              <a:spcBef>
                <a:spcPct val="0"/>
              </a:spcBef>
              <a:buNone/>
              <a:defRPr sz="4400" kern="1200">
                <a:solidFill>
                  <a:srgbClr val="9AAC46"/>
                </a:solidFill>
                <a:latin typeface="+mj-lt"/>
                <a:ea typeface="+mj-ea"/>
                <a:cs typeface="+mj-cs"/>
              </a:defRPr>
            </a:lvl1pPr>
          </a:lstStyle>
          <a:p>
            <a:r>
              <a:rPr lang="en-US"/>
              <a:t>DW vision</a:t>
            </a:r>
            <a:br>
              <a:rPr lang="en-US"/>
            </a:br>
            <a:r>
              <a:rPr lang="en-US"/>
              <a:t>&amp; portfolio</a:t>
            </a:r>
            <a:endParaRPr lang="en-US" dirty="0"/>
          </a:p>
        </p:txBody>
      </p:sp>
      <p:grpSp>
        <p:nvGrpSpPr>
          <p:cNvPr id="4" name="Group 3"/>
          <p:cNvGrpSpPr/>
          <p:nvPr/>
        </p:nvGrpSpPr>
        <p:grpSpPr>
          <a:xfrm>
            <a:off x="4791617" y="1146115"/>
            <a:ext cx="3404640" cy="2741383"/>
            <a:chOff x="4888624" y="1167386"/>
            <a:chExt cx="3474720" cy="2797810"/>
          </a:xfrm>
        </p:grpSpPr>
        <p:sp>
          <p:nvSpPr>
            <p:cNvPr id="5" name="Rectangle 4"/>
            <p:cNvSpPr/>
            <p:nvPr/>
          </p:nvSpPr>
          <p:spPr bwMode="auto">
            <a:xfrm>
              <a:off x="4888624" y="1167386"/>
              <a:ext cx="3474720" cy="2797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463" fontAlgn="base">
                <a:spcBef>
                  <a:spcPct val="0"/>
                </a:spcBef>
                <a:spcAft>
                  <a:spcPct val="0"/>
                </a:spcAft>
              </a:pPr>
              <a:endParaRPr lang="en-US" sz="2198" dirty="0" err="1">
                <a:solidFill>
                  <a:srgbClr val="FFFFFF"/>
                </a:solidFill>
                <a:latin typeface="Segoe UI Light" pitchFamily="34" charset="0"/>
                <a:ea typeface="Segoe UI" pitchFamily="34" charset="0"/>
                <a:cs typeface="Segoe UI" pitchFamily="34" charset="0"/>
              </a:endParaRPr>
            </a:p>
          </p:txBody>
        </p:sp>
        <p:sp>
          <p:nvSpPr>
            <p:cNvPr id="6" name="Rectangle 5"/>
            <p:cNvSpPr/>
            <p:nvPr/>
          </p:nvSpPr>
          <p:spPr>
            <a:xfrm>
              <a:off x="5011806" y="1288673"/>
              <a:ext cx="2187593" cy="2060311"/>
            </a:xfrm>
            <a:prstGeom prst="rect">
              <a:avLst/>
            </a:prstGeom>
          </p:spPr>
          <p:txBody>
            <a:bodyPr wrap="none">
              <a:spAutoFit/>
            </a:bodyPr>
            <a:lstStyle/>
            <a:p>
              <a:pPr defTabSz="913045" fontAlgn="base">
                <a:spcBef>
                  <a:spcPts val="600"/>
                </a:spcBef>
                <a:spcAft>
                  <a:spcPts val="1200"/>
                </a:spcAft>
              </a:pPr>
              <a:r>
                <a:rPr lang="en-US" sz="1959" b="1" dirty="0">
                  <a:solidFill>
                    <a:srgbClr val="000000"/>
                  </a:solidFill>
                  <a:latin typeface="Segoe UI Light"/>
                  <a:ea typeface="MS PGothic" charset="0"/>
                  <a:cs typeface="Segoe UI Semibold" panose="020B0702040204020203" pitchFamily="34" charset="0"/>
                </a:rPr>
                <a:t>Microsoft </a:t>
              </a:r>
              <a:br>
                <a:rPr lang="en-US" sz="1959" b="1" dirty="0">
                  <a:solidFill>
                    <a:srgbClr val="000000"/>
                  </a:solidFill>
                  <a:latin typeface="Segoe UI Light"/>
                  <a:ea typeface="MS PGothic" charset="0"/>
                  <a:cs typeface="Segoe UI Semibold" panose="020B0702040204020203" pitchFamily="34" charset="0"/>
                </a:rPr>
              </a:br>
              <a:r>
                <a:rPr lang="en-US" sz="1959" b="1" dirty="0">
                  <a:solidFill>
                    <a:srgbClr val="000000"/>
                  </a:solidFill>
                  <a:latin typeface="Segoe UI Light"/>
                  <a:ea typeface="MS PGothic" charset="0"/>
                  <a:cs typeface="Segoe UI Semibold" panose="020B0702040204020203" pitchFamily="34" charset="0"/>
                </a:rPr>
                <a:t>SQL Server</a:t>
              </a:r>
              <a:endParaRPr lang="en-US" sz="1400" b="1" dirty="0">
                <a:solidFill>
                  <a:srgbClr val="000000"/>
                </a:solidFill>
                <a:ea typeface="MS PGothic" charset="0"/>
                <a:cs typeface="Segoe UI Semibold" panose="020B0702040204020203" pitchFamily="34" charset="0"/>
              </a:endParaRPr>
            </a:p>
            <a:p>
              <a:pPr defTabSz="913045" fontAlgn="base">
                <a:spcBef>
                  <a:spcPts val="600"/>
                </a:spcBef>
                <a:spcAft>
                  <a:spcPct val="0"/>
                </a:spcAft>
              </a:pPr>
              <a:r>
                <a:rPr lang="en-US" sz="1400" dirty="0">
                  <a:solidFill>
                    <a:srgbClr val="000000"/>
                  </a:solidFill>
                  <a:ea typeface="MS PGothic" charset="0"/>
                  <a:cs typeface="Segoe UI" panose="020B0502040204020203" pitchFamily="34" charset="0"/>
                </a:rPr>
                <a:t>SQL Server 2014</a:t>
              </a:r>
            </a:p>
            <a:p>
              <a:pPr defTabSz="913045" fontAlgn="base">
                <a:spcBef>
                  <a:spcPts val="600"/>
                </a:spcBef>
                <a:spcAft>
                  <a:spcPct val="0"/>
                </a:spcAft>
              </a:pPr>
              <a:r>
                <a:rPr lang="en-US" sz="1400" dirty="0">
                  <a:solidFill>
                    <a:srgbClr val="000000"/>
                  </a:solidFill>
                  <a:ea typeface="MS PGothic" charset="0"/>
                  <a:cs typeface="Segoe UI" panose="020B0502040204020203" pitchFamily="34" charset="0"/>
                </a:rPr>
                <a:t>SQL Server 2016</a:t>
              </a:r>
            </a:p>
            <a:p>
              <a:pP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Fast Track for SQL Server</a:t>
              </a:r>
            </a:p>
            <a:p>
              <a:pPr defTabSz="913045" fontAlgn="base">
                <a:spcBef>
                  <a:spcPts val="600"/>
                </a:spcBef>
                <a:spcAft>
                  <a:spcPct val="0"/>
                </a:spcAft>
              </a:pPr>
              <a:r>
                <a:rPr lang="en-US" sz="1400" spc="-49" dirty="0">
                  <a:solidFill>
                    <a:srgbClr val="000000"/>
                  </a:solidFill>
                  <a:ea typeface="MS PGothic" charset="0"/>
                  <a:cs typeface="Segoe UI Semibold" panose="020B0702040204020203" pitchFamily="34" charset="0"/>
                </a:rPr>
                <a:t>Analytics Platform System</a:t>
              </a:r>
              <a:endParaRPr lang="en-US" sz="1400" spc="-49" dirty="0">
                <a:solidFill>
                  <a:srgbClr val="000000"/>
                </a:solidFill>
                <a:ea typeface="MS PGothic" charset="0"/>
              </a:endParaRPr>
            </a:p>
          </p:txBody>
        </p:sp>
      </p:grpSp>
      <p:grpSp>
        <p:nvGrpSpPr>
          <p:cNvPr id="7" name="Group 6"/>
          <p:cNvGrpSpPr/>
          <p:nvPr/>
        </p:nvGrpSpPr>
        <p:grpSpPr>
          <a:xfrm>
            <a:off x="8248137" y="1146115"/>
            <a:ext cx="3404640" cy="2741383"/>
            <a:chOff x="8416291" y="1167386"/>
            <a:chExt cx="3474720" cy="2797810"/>
          </a:xfrm>
        </p:grpSpPr>
        <p:sp>
          <p:nvSpPr>
            <p:cNvPr id="8" name="Rectangle 7"/>
            <p:cNvSpPr/>
            <p:nvPr/>
          </p:nvSpPr>
          <p:spPr bwMode="auto">
            <a:xfrm>
              <a:off x="8416291" y="1167386"/>
              <a:ext cx="3474720" cy="2797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463" fontAlgn="base">
                <a:spcBef>
                  <a:spcPct val="0"/>
                </a:spcBef>
                <a:spcAft>
                  <a:spcPct val="0"/>
                </a:spcAft>
              </a:pPr>
              <a:endParaRPr lang="en-US" sz="2198" dirty="0" err="1">
                <a:solidFill>
                  <a:srgbClr val="FFFFFF"/>
                </a:solidFill>
                <a:latin typeface="Segoe UI Light" pitchFamily="34" charset="0"/>
                <a:ea typeface="Segoe UI" pitchFamily="34" charset="0"/>
                <a:cs typeface="Segoe UI" pitchFamily="34" charset="0"/>
              </a:endParaRPr>
            </a:p>
          </p:txBody>
        </p:sp>
        <p:sp>
          <p:nvSpPr>
            <p:cNvPr id="9" name="Rectangle 8"/>
            <p:cNvSpPr/>
            <p:nvPr/>
          </p:nvSpPr>
          <p:spPr>
            <a:xfrm>
              <a:off x="9524190" y="1290804"/>
              <a:ext cx="2270569" cy="1155801"/>
            </a:xfrm>
            <a:prstGeom prst="rect">
              <a:avLst/>
            </a:prstGeom>
          </p:spPr>
          <p:txBody>
            <a:bodyPr wrap="none">
              <a:spAutoFit/>
            </a:bodyPr>
            <a:lstStyle/>
            <a:p>
              <a:pPr lvl="0" algn="r" defTabSz="913045" fontAlgn="base">
                <a:spcBef>
                  <a:spcPts val="600"/>
                </a:spcBef>
                <a:spcAft>
                  <a:spcPts val="1200"/>
                </a:spcAft>
              </a:pPr>
              <a:r>
                <a:rPr lang="en-US" sz="1959" b="1" dirty="0">
                  <a:solidFill>
                    <a:srgbClr val="000000"/>
                  </a:solidFill>
                  <a:latin typeface="Segoe UI Light"/>
                  <a:ea typeface="MS PGothic" charset="0"/>
                  <a:cs typeface="Segoe UI Semibold" panose="020B0702040204020203" pitchFamily="34" charset="0"/>
                </a:rPr>
                <a:t>Microsoft Analytics</a:t>
              </a:r>
              <a:endParaRPr lang="en-US" sz="1400" dirty="0">
                <a:solidFill>
                  <a:srgbClr val="000000"/>
                </a:solidFill>
                <a:ea typeface="MS PGothic" charset="0"/>
                <a:cs typeface="Segoe UI Semibold" panose="020B0702040204020203" pitchFamily="34" charset="0"/>
              </a:endParaRPr>
            </a:p>
            <a:p>
              <a:pPr algn="r" defTabSz="913045" fontAlgn="base">
                <a:spcBef>
                  <a:spcPts val="600"/>
                </a:spcBef>
                <a:spcAft>
                  <a:spcPct val="0"/>
                </a:spcAft>
              </a:pPr>
              <a:r>
                <a:rPr lang="en-US" sz="1400" dirty="0">
                  <a:solidFill>
                    <a:srgbClr val="000000"/>
                  </a:solidFill>
                  <a:ea typeface="Segoe UI" pitchFamily="34" charset="0"/>
                  <a:cs typeface="Segoe UI Semibold" panose="020B0702040204020203" pitchFamily="34" charset="0"/>
                </a:rPr>
                <a:t>Hortonworks HDP</a:t>
              </a:r>
            </a:p>
            <a:p>
              <a:pPr algn="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Analytics Platform System</a:t>
              </a:r>
              <a:endParaRPr lang="en-US" sz="1400" dirty="0">
                <a:solidFill>
                  <a:srgbClr val="000000"/>
                </a:solidFill>
                <a:ea typeface="MS PGothic" charset="0"/>
              </a:endParaRPr>
            </a:p>
          </p:txBody>
        </p:sp>
      </p:grpSp>
      <p:grpSp>
        <p:nvGrpSpPr>
          <p:cNvPr id="10" name="Group 9"/>
          <p:cNvGrpSpPr/>
          <p:nvPr/>
        </p:nvGrpSpPr>
        <p:grpSpPr>
          <a:xfrm>
            <a:off x="4832936" y="188242"/>
            <a:ext cx="6719685" cy="895958"/>
            <a:chOff x="4818504" y="125629"/>
            <a:chExt cx="6261463" cy="1005840"/>
          </a:xfrm>
          <a:solidFill>
            <a:srgbClr val="C00000"/>
          </a:solidFill>
        </p:grpSpPr>
        <p:grpSp>
          <p:nvGrpSpPr>
            <p:cNvPr id="11" name="Group 10"/>
            <p:cNvGrpSpPr/>
            <p:nvPr/>
          </p:nvGrpSpPr>
          <p:grpSpPr>
            <a:xfrm>
              <a:off x="4818504" y="125629"/>
              <a:ext cx="6261463" cy="1005840"/>
              <a:chOff x="4818504" y="125629"/>
              <a:chExt cx="6261463" cy="1005840"/>
            </a:xfrm>
            <a:grpFill/>
          </p:grpSpPr>
          <p:sp>
            <p:nvSpPr>
              <p:cNvPr id="14" name="Right Arrow 13"/>
              <p:cNvSpPr/>
              <p:nvPr/>
            </p:nvSpPr>
            <p:spPr bwMode="auto">
              <a:xfrm>
                <a:off x="7605247" y="125629"/>
                <a:ext cx="3474720" cy="100584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335975" indent="-335975" algn="ctr" defTabSz="913642" fontAlgn="base">
                  <a:lnSpc>
                    <a:spcPct val="90000"/>
                  </a:lnSpc>
                  <a:spcBef>
                    <a:spcPct val="0"/>
                  </a:spcBef>
                  <a:spcAft>
                    <a:spcPct val="0"/>
                  </a:spcAft>
                  <a:buFont typeface="Wingdings 3" panose="05040102010807070707" pitchFamily="18" charset="2"/>
                  <a:buChar char="Æ"/>
                </a:pPr>
                <a:endParaRPr lang="en-US" sz="1959" b="1" dirty="0" err="1">
                  <a:solidFill>
                    <a:srgbClr val="FFFFFF"/>
                  </a:solidFill>
                  <a:latin typeface="Segoe UI Light"/>
                  <a:ea typeface="Segoe UI" pitchFamily="34" charset="0"/>
                  <a:cs typeface="Segoe UI" pitchFamily="34" charset="0"/>
                </a:endParaRPr>
              </a:p>
            </p:txBody>
          </p:sp>
          <p:sp>
            <p:nvSpPr>
              <p:cNvPr id="15" name="Right Arrow 14"/>
              <p:cNvSpPr/>
              <p:nvPr/>
            </p:nvSpPr>
            <p:spPr bwMode="auto">
              <a:xfrm rot="10800000">
                <a:off x="4818504" y="125629"/>
                <a:ext cx="3474720" cy="100584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335975" indent="-335975" algn="ctr" defTabSz="913642" fontAlgn="base">
                  <a:lnSpc>
                    <a:spcPct val="90000"/>
                  </a:lnSpc>
                  <a:spcBef>
                    <a:spcPct val="0"/>
                  </a:spcBef>
                  <a:spcAft>
                    <a:spcPct val="0"/>
                  </a:spcAft>
                  <a:buFont typeface="Wingdings 3" panose="05040102010807070707" pitchFamily="18" charset="2"/>
                  <a:buChar char="Æ"/>
                </a:pPr>
                <a:endParaRPr lang="en-US" sz="1959" b="1" dirty="0" err="1">
                  <a:solidFill>
                    <a:srgbClr val="FFFFFF"/>
                  </a:solidFill>
                  <a:latin typeface="Segoe UI Light"/>
                  <a:ea typeface="Segoe UI" pitchFamily="34" charset="0"/>
                  <a:cs typeface="Segoe UI" pitchFamily="34" charset="0"/>
                </a:endParaRPr>
              </a:p>
            </p:txBody>
          </p:sp>
        </p:grpSp>
        <p:sp>
          <p:nvSpPr>
            <p:cNvPr id="12" name="TextBox 11"/>
            <p:cNvSpPr txBox="1"/>
            <p:nvPr/>
          </p:nvSpPr>
          <p:spPr>
            <a:xfrm>
              <a:off x="5356782" y="462350"/>
              <a:ext cx="2246224" cy="365639"/>
            </a:xfrm>
            <a:prstGeom prst="rect">
              <a:avLst/>
            </a:prstGeom>
            <a:grpFill/>
          </p:spPr>
          <p:txBody>
            <a:bodyPr wrap="square" lIns="45689" tIns="0" rIns="0" bIns="0" rtlCol="0">
              <a:spAutoFit/>
            </a:bodyPr>
            <a:lstStyle/>
            <a:p>
              <a:pPr defTabSz="913045" fontAlgn="base">
                <a:lnSpc>
                  <a:spcPct val="90000"/>
                </a:lnSpc>
                <a:spcBef>
                  <a:spcPct val="20000"/>
                </a:spcBef>
                <a:spcAft>
                  <a:spcPct val="0"/>
                </a:spcAft>
                <a:buClr>
                  <a:srgbClr val="505050"/>
                </a:buClr>
                <a:buSzPct val="115000"/>
              </a:pPr>
              <a:r>
                <a:rPr lang="en-US" sz="2351" dirty="0">
                  <a:solidFill>
                    <a:srgbClr val="FFFFFF"/>
                  </a:solidFill>
                  <a:latin typeface="Segoe UI Light" pitchFamily="34" charset="0"/>
                  <a:ea typeface="MS PGothic" charset="0"/>
                </a:rPr>
                <a:t>Relational</a:t>
              </a:r>
            </a:p>
          </p:txBody>
        </p:sp>
        <p:sp>
          <p:nvSpPr>
            <p:cNvPr id="13" name="TextBox 12"/>
            <p:cNvSpPr txBox="1"/>
            <p:nvPr/>
          </p:nvSpPr>
          <p:spPr>
            <a:xfrm>
              <a:off x="8273686" y="462350"/>
              <a:ext cx="2246224" cy="365639"/>
            </a:xfrm>
            <a:prstGeom prst="rect">
              <a:avLst/>
            </a:prstGeom>
            <a:grpFill/>
          </p:spPr>
          <p:txBody>
            <a:bodyPr wrap="square" lIns="45689" tIns="0" rIns="0" bIns="0" rtlCol="0">
              <a:spAutoFit/>
            </a:bodyPr>
            <a:lstStyle/>
            <a:p>
              <a:pPr algn="r" defTabSz="913045" fontAlgn="base">
                <a:lnSpc>
                  <a:spcPct val="90000"/>
                </a:lnSpc>
                <a:spcBef>
                  <a:spcPct val="20000"/>
                </a:spcBef>
                <a:spcAft>
                  <a:spcPct val="0"/>
                </a:spcAft>
                <a:buClr>
                  <a:srgbClr val="505050"/>
                </a:buClr>
                <a:buSzPct val="115000"/>
              </a:pPr>
              <a:r>
                <a:rPr lang="en-US" sz="2351" dirty="0">
                  <a:solidFill>
                    <a:srgbClr val="FFFFFF"/>
                  </a:solidFill>
                  <a:latin typeface="Segoe UI Light" pitchFamily="34" charset="0"/>
                  <a:ea typeface="MS PGothic" charset="0"/>
                </a:rPr>
                <a:t>Beyond relational</a:t>
              </a:r>
            </a:p>
          </p:txBody>
        </p:sp>
      </p:grpSp>
      <p:grpSp>
        <p:nvGrpSpPr>
          <p:cNvPr id="16" name="Group 15"/>
          <p:cNvGrpSpPr/>
          <p:nvPr/>
        </p:nvGrpSpPr>
        <p:grpSpPr>
          <a:xfrm>
            <a:off x="4797852" y="3940668"/>
            <a:ext cx="3404640" cy="2741383"/>
            <a:chOff x="4894988" y="4019461"/>
            <a:chExt cx="3474720" cy="2797810"/>
          </a:xfrm>
        </p:grpSpPr>
        <p:sp>
          <p:nvSpPr>
            <p:cNvPr id="17" name="Rectangle 16"/>
            <p:cNvSpPr/>
            <p:nvPr/>
          </p:nvSpPr>
          <p:spPr bwMode="auto">
            <a:xfrm>
              <a:off x="4894988" y="4019461"/>
              <a:ext cx="3474720" cy="2797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463" fontAlgn="base">
                <a:spcBef>
                  <a:spcPct val="0"/>
                </a:spcBef>
                <a:spcAft>
                  <a:spcPct val="0"/>
                </a:spcAft>
              </a:pPr>
              <a:endParaRPr lang="en-US" sz="2198" dirty="0" err="1">
                <a:solidFill>
                  <a:srgbClr val="FFFFFF"/>
                </a:solidFill>
                <a:latin typeface="Segoe UI Light" pitchFamily="34" charset="0"/>
                <a:ea typeface="Segoe UI" pitchFamily="34" charset="0"/>
                <a:cs typeface="Segoe UI" pitchFamily="34" charset="0"/>
              </a:endParaRPr>
            </a:p>
          </p:txBody>
        </p:sp>
        <p:sp>
          <p:nvSpPr>
            <p:cNvPr id="18" name="Rectangle 17"/>
            <p:cNvSpPr/>
            <p:nvPr/>
          </p:nvSpPr>
          <p:spPr>
            <a:xfrm>
              <a:off x="5011806" y="5187280"/>
              <a:ext cx="2408321" cy="1454206"/>
            </a:xfrm>
            <a:prstGeom prst="rect">
              <a:avLst/>
            </a:prstGeom>
          </p:spPr>
          <p:txBody>
            <a:bodyPr wrap="none">
              <a:spAutoFit/>
            </a:bodyPr>
            <a:lstStyle/>
            <a:p>
              <a:pPr defTabSz="913045" fontAlgn="base">
                <a:spcBef>
                  <a:spcPts val="600"/>
                </a:spcBef>
                <a:spcAft>
                  <a:spcPts val="1200"/>
                </a:spcAft>
              </a:pPr>
              <a:r>
                <a:rPr lang="en-US" sz="1959" b="1" dirty="0">
                  <a:solidFill>
                    <a:srgbClr val="000000"/>
                  </a:solidFill>
                  <a:latin typeface="Segoe UI Light"/>
                  <a:ea typeface="MS PGothic" charset="0"/>
                  <a:cs typeface="Segoe UI Semibold" panose="020B0702040204020203" pitchFamily="34" charset="0"/>
                </a:rPr>
                <a:t>Microsoft Azure</a:t>
              </a:r>
              <a:endParaRPr lang="en-US" sz="1400" dirty="0">
                <a:solidFill>
                  <a:srgbClr val="000000"/>
                </a:solidFill>
                <a:ea typeface="Segoe UI" pitchFamily="34" charset="0"/>
                <a:cs typeface="Segoe UI Semibold" panose="020B0702040204020203" pitchFamily="34" charset="0"/>
              </a:endParaRPr>
            </a:p>
            <a:p>
              <a:pPr defTabSz="913045" fontAlgn="base">
                <a:spcBef>
                  <a:spcPts val="600"/>
                </a:spcBef>
                <a:spcAft>
                  <a:spcPct val="0"/>
                </a:spcAft>
              </a:pPr>
              <a:r>
                <a:rPr lang="en-US" sz="1400" spc="-98" dirty="0">
                  <a:solidFill>
                    <a:srgbClr val="000000"/>
                  </a:solidFill>
                  <a:ea typeface="Segoe UI" pitchFamily="34" charset="0"/>
                  <a:cs typeface="Segoe UI Semibold" panose="020B0702040204020203" pitchFamily="34" charset="0"/>
                </a:rPr>
                <a:t>SQL Server for DW in Azure VM</a:t>
              </a:r>
            </a:p>
            <a:p>
              <a:pP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Azure SQL Database</a:t>
              </a:r>
            </a:p>
            <a:p>
              <a:pPr defTabSz="913045" fontAlgn="base">
                <a:spcBef>
                  <a:spcPts val="600"/>
                </a:spcBef>
                <a:spcAft>
                  <a:spcPct val="0"/>
                </a:spcAft>
              </a:pPr>
              <a:r>
                <a:rPr lang="en-US" sz="1400" dirty="0">
                  <a:solidFill>
                    <a:srgbClr val="000000"/>
                  </a:solidFill>
                  <a:ea typeface="MS PGothic" charset="0"/>
                  <a:cs typeface="Segoe UI" panose="020B0502040204020203" pitchFamily="34" charset="0"/>
                </a:rPr>
                <a:t>Azure SQL Data Warehouse</a:t>
              </a:r>
            </a:p>
          </p:txBody>
        </p:sp>
      </p:grpSp>
      <p:grpSp>
        <p:nvGrpSpPr>
          <p:cNvPr id="19" name="Group 18"/>
          <p:cNvGrpSpPr/>
          <p:nvPr/>
        </p:nvGrpSpPr>
        <p:grpSpPr>
          <a:xfrm>
            <a:off x="8248137" y="3945177"/>
            <a:ext cx="3404640" cy="2803225"/>
            <a:chOff x="8416291" y="4024068"/>
            <a:chExt cx="3474720" cy="2860927"/>
          </a:xfrm>
        </p:grpSpPr>
        <p:sp>
          <p:nvSpPr>
            <p:cNvPr id="20" name="Rectangle 19"/>
            <p:cNvSpPr/>
            <p:nvPr/>
          </p:nvSpPr>
          <p:spPr bwMode="auto">
            <a:xfrm>
              <a:off x="8416291" y="4024068"/>
              <a:ext cx="3474720" cy="2797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463" fontAlgn="base">
                <a:spcBef>
                  <a:spcPct val="0"/>
                </a:spcBef>
                <a:spcAft>
                  <a:spcPct val="0"/>
                </a:spcAft>
              </a:pPr>
              <a:endParaRPr lang="en-US" sz="2198" dirty="0" err="1">
                <a:solidFill>
                  <a:srgbClr val="FFFFFF"/>
                </a:solidFill>
                <a:latin typeface="Segoe UI Light" pitchFamily="34" charset="0"/>
                <a:ea typeface="Segoe UI" pitchFamily="34" charset="0"/>
                <a:cs typeface="Segoe UI" pitchFamily="34" charset="0"/>
              </a:endParaRPr>
            </a:p>
          </p:txBody>
        </p:sp>
        <p:sp>
          <p:nvSpPr>
            <p:cNvPr id="21" name="Rectangle 20"/>
            <p:cNvSpPr/>
            <p:nvPr/>
          </p:nvSpPr>
          <p:spPr>
            <a:xfrm>
              <a:off x="9911725" y="5132383"/>
              <a:ext cx="1883034" cy="1752612"/>
            </a:xfrm>
            <a:prstGeom prst="rect">
              <a:avLst/>
            </a:prstGeom>
          </p:spPr>
          <p:txBody>
            <a:bodyPr wrap="none">
              <a:spAutoFit/>
            </a:bodyPr>
            <a:lstStyle/>
            <a:p>
              <a:pPr algn="r" defTabSz="913045" fontAlgn="base">
                <a:spcBef>
                  <a:spcPts val="600"/>
                </a:spcBef>
                <a:spcAft>
                  <a:spcPts val="1200"/>
                </a:spcAft>
              </a:pPr>
              <a:r>
                <a:rPr lang="en-US" sz="1959" b="1" dirty="0">
                  <a:solidFill>
                    <a:srgbClr val="000000"/>
                  </a:solidFill>
                  <a:latin typeface="Segoe UI Light"/>
                  <a:ea typeface="MS PGothic" charset="0"/>
                  <a:cs typeface="Segoe UI Semibold" panose="020B0702040204020203" pitchFamily="34" charset="0"/>
                </a:rPr>
                <a:t>Microsoft Azure</a:t>
              </a:r>
              <a:endParaRPr lang="en-US" sz="1400" dirty="0">
                <a:solidFill>
                  <a:srgbClr val="000000"/>
                </a:solidFill>
                <a:ea typeface="MS PGothic" charset="0"/>
                <a:cs typeface="Segoe UI Semibold" panose="020B0702040204020203" pitchFamily="34" charset="0"/>
              </a:endParaRPr>
            </a:p>
            <a:p>
              <a:pPr algn="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Azure HDInsight</a:t>
              </a:r>
            </a:p>
            <a:p>
              <a:pPr algn="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Azure Data Lake</a:t>
              </a:r>
            </a:p>
            <a:p>
              <a:pPr algn="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Document DB</a:t>
              </a:r>
            </a:p>
            <a:p>
              <a:pPr algn="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Spark</a:t>
              </a:r>
            </a:p>
          </p:txBody>
        </p:sp>
      </p:grpSp>
      <p:grpSp>
        <p:nvGrpSpPr>
          <p:cNvPr id="22" name="Group 21"/>
          <p:cNvGrpSpPr/>
          <p:nvPr/>
        </p:nvGrpSpPr>
        <p:grpSpPr>
          <a:xfrm>
            <a:off x="3848908" y="1266041"/>
            <a:ext cx="895958" cy="5286152"/>
            <a:chOff x="3846301" y="1177486"/>
            <a:chExt cx="1005840" cy="5577840"/>
          </a:xfrm>
          <a:solidFill>
            <a:srgbClr val="C00000"/>
          </a:solidFill>
        </p:grpSpPr>
        <p:grpSp>
          <p:nvGrpSpPr>
            <p:cNvPr id="23" name="Group 22"/>
            <p:cNvGrpSpPr/>
            <p:nvPr/>
          </p:nvGrpSpPr>
          <p:grpSpPr>
            <a:xfrm rot="5400000">
              <a:off x="1560301" y="3463486"/>
              <a:ext cx="5577840" cy="1005840"/>
              <a:chOff x="4754336" y="125629"/>
              <a:chExt cx="6389799" cy="1005840"/>
            </a:xfrm>
            <a:grpFill/>
          </p:grpSpPr>
          <p:sp>
            <p:nvSpPr>
              <p:cNvPr id="26" name="Right Arrow 25"/>
              <p:cNvSpPr/>
              <p:nvPr/>
            </p:nvSpPr>
            <p:spPr bwMode="auto">
              <a:xfrm>
                <a:off x="7669415" y="125629"/>
                <a:ext cx="3474720" cy="100584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335975" indent="-335975" algn="ctr" defTabSz="913642" fontAlgn="base">
                  <a:lnSpc>
                    <a:spcPct val="90000"/>
                  </a:lnSpc>
                  <a:spcBef>
                    <a:spcPct val="0"/>
                  </a:spcBef>
                  <a:spcAft>
                    <a:spcPct val="0"/>
                  </a:spcAft>
                  <a:buFont typeface="Wingdings 3" panose="05040102010807070707" pitchFamily="18" charset="2"/>
                  <a:buChar char="Æ"/>
                </a:pPr>
                <a:endParaRPr lang="en-US" sz="1959" b="1" dirty="0" err="1">
                  <a:solidFill>
                    <a:srgbClr val="FFFFFF"/>
                  </a:solidFill>
                  <a:latin typeface="Segoe UI Light"/>
                  <a:ea typeface="Segoe UI" pitchFamily="34" charset="0"/>
                  <a:cs typeface="Segoe UI" pitchFamily="34" charset="0"/>
                </a:endParaRPr>
              </a:p>
            </p:txBody>
          </p:sp>
          <p:sp>
            <p:nvSpPr>
              <p:cNvPr id="27" name="Right Arrow 26"/>
              <p:cNvSpPr/>
              <p:nvPr/>
            </p:nvSpPr>
            <p:spPr bwMode="auto">
              <a:xfrm rot="10800000">
                <a:off x="4754336" y="125629"/>
                <a:ext cx="3474720" cy="100584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335975" indent="-335975" algn="ctr" defTabSz="913642" fontAlgn="base">
                  <a:lnSpc>
                    <a:spcPct val="90000"/>
                  </a:lnSpc>
                  <a:spcBef>
                    <a:spcPct val="0"/>
                  </a:spcBef>
                  <a:spcAft>
                    <a:spcPct val="0"/>
                  </a:spcAft>
                  <a:buFont typeface="Wingdings 3" panose="05040102010807070707" pitchFamily="18" charset="2"/>
                  <a:buChar char="Æ"/>
                </a:pPr>
                <a:endParaRPr lang="en-US" sz="1959" b="1" dirty="0" err="1">
                  <a:solidFill>
                    <a:srgbClr val="FFFFFF"/>
                  </a:solidFill>
                  <a:latin typeface="Segoe UI Light"/>
                  <a:ea typeface="Segoe UI" pitchFamily="34" charset="0"/>
                  <a:cs typeface="Segoe UI" pitchFamily="34" charset="0"/>
                </a:endParaRPr>
              </a:p>
            </p:txBody>
          </p:sp>
        </p:grpSp>
        <p:sp>
          <p:nvSpPr>
            <p:cNvPr id="24" name="TextBox 23"/>
            <p:cNvSpPr txBox="1"/>
            <p:nvPr/>
          </p:nvSpPr>
          <p:spPr>
            <a:xfrm rot="16200000">
              <a:off x="3233983" y="2746483"/>
              <a:ext cx="2230476" cy="365639"/>
            </a:xfrm>
            <a:prstGeom prst="rect">
              <a:avLst/>
            </a:prstGeom>
            <a:grpFill/>
          </p:spPr>
          <p:txBody>
            <a:bodyPr wrap="square" lIns="45689" tIns="0" rIns="0" bIns="0" rtlCol="0">
              <a:spAutoFit/>
            </a:bodyPr>
            <a:lstStyle/>
            <a:p>
              <a:pPr algn="r" defTabSz="913045" fontAlgn="base">
                <a:lnSpc>
                  <a:spcPct val="90000"/>
                </a:lnSpc>
                <a:spcBef>
                  <a:spcPct val="20000"/>
                </a:spcBef>
                <a:spcAft>
                  <a:spcPct val="0"/>
                </a:spcAft>
                <a:buClr>
                  <a:srgbClr val="505050"/>
                </a:buClr>
                <a:buSzPct val="115000"/>
              </a:pPr>
              <a:r>
                <a:rPr lang="en-US" sz="2351" dirty="0">
                  <a:solidFill>
                    <a:srgbClr val="FFFFFF"/>
                  </a:solidFill>
                  <a:latin typeface="Segoe UI Light" pitchFamily="34" charset="0"/>
                  <a:ea typeface="MS PGothic" charset="0"/>
                </a:rPr>
                <a:t>On-Premises</a:t>
              </a:r>
            </a:p>
          </p:txBody>
        </p:sp>
        <p:sp>
          <p:nvSpPr>
            <p:cNvPr id="25" name="TextBox 24"/>
            <p:cNvSpPr txBox="1"/>
            <p:nvPr/>
          </p:nvSpPr>
          <p:spPr>
            <a:xfrm rot="16200000">
              <a:off x="3233984" y="4837097"/>
              <a:ext cx="2230476" cy="365656"/>
            </a:xfrm>
            <a:prstGeom prst="rect">
              <a:avLst/>
            </a:prstGeom>
            <a:grpFill/>
          </p:spPr>
          <p:txBody>
            <a:bodyPr wrap="square" lIns="45689" tIns="0" rIns="0" bIns="0" rtlCol="0">
              <a:spAutoFit/>
            </a:bodyPr>
            <a:lstStyle/>
            <a:p>
              <a:pPr defTabSz="913045" fontAlgn="base">
                <a:lnSpc>
                  <a:spcPct val="90000"/>
                </a:lnSpc>
                <a:spcBef>
                  <a:spcPct val="20000"/>
                </a:spcBef>
                <a:spcAft>
                  <a:spcPct val="0"/>
                </a:spcAft>
                <a:buClr>
                  <a:srgbClr val="505050"/>
                </a:buClr>
                <a:buSzPct val="115000"/>
              </a:pPr>
              <a:r>
                <a:rPr lang="en-US" sz="2351" dirty="0">
                  <a:solidFill>
                    <a:srgbClr val="FFFFFF"/>
                  </a:solidFill>
                  <a:latin typeface="Segoe UI Light" pitchFamily="34" charset="0"/>
                  <a:ea typeface="MS PGothic" charset="0"/>
                </a:rPr>
                <a:t>Cloud</a:t>
              </a:r>
            </a:p>
          </p:txBody>
        </p:sp>
      </p:grpSp>
      <p:sp>
        <p:nvSpPr>
          <p:cNvPr id="28" name="Oval 27"/>
          <p:cNvSpPr>
            <a:spLocks noChangeAspect="1"/>
          </p:cNvSpPr>
          <p:nvPr/>
        </p:nvSpPr>
        <p:spPr bwMode="auto">
          <a:xfrm>
            <a:off x="7034194" y="2736161"/>
            <a:ext cx="2627400" cy="262911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689" tIns="45689" rIns="45689" bIns="45689" numCol="1" spcCol="0" rtlCol="0" fromWordArt="0" anchor="ctr" anchorCtr="0" forceAA="0" compatLnSpc="1">
            <a:prstTxWarp prst="textNoShape">
              <a:avLst/>
            </a:prstTxWarp>
            <a:noAutofit/>
          </a:bodyPr>
          <a:lstStyle/>
          <a:p>
            <a:pPr algn="ctr" defTabSz="913045" fontAlgn="base">
              <a:spcBef>
                <a:spcPct val="0"/>
              </a:spcBef>
              <a:spcAft>
                <a:spcPts val="1800"/>
              </a:spcAft>
            </a:pPr>
            <a:r>
              <a:rPr lang="en-US" sz="1600" dirty="0">
                <a:solidFill>
                  <a:srgbClr val="FFFFFF"/>
                </a:solidFill>
                <a:ea typeface="Segoe UI" pitchFamily="34" charset="0"/>
                <a:cs typeface="Segoe UI Semibold" panose="020B0702040204020203" pitchFamily="34" charset="0"/>
              </a:rPr>
              <a:t>Azure Data Factory</a:t>
            </a:r>
          </a:p>
          <a:p>
            <a:pPr algn="ctr" defTabSz="913045" fontAlgn="base">
              <a:spcBef>
                <a:spcPct val="0"/>
              </a:spcBef>
              <a:spcAft>
                <a:spcPts val="1800"/>
              </a:spcAft>
            </a:pPr>
            <a:r>
              <a:rPr lang="en-US" sz="1600" dirty="0">
                <a:solidFill>
                  <a:srgbClr val="FFFFFF"/>
                </a:solidFill>
                <a:cs typeface="Segoe UI Semibold" panose="020B0702040204020203" pitchFamily="34" charset="0"/>
              </a:rPr>
              <a:t>Federated Query</a:t>
            </a:r>
          </a:p>
          <a:p>
            <a:pPr algn="ctr" defTabSz="913045" fontAlgn="base">
              <a:spcBef>
                <a:spcPct val="0"/>
              </a:spcBef>
              <a:spcAft>
                <a:spcPts val="1800"/>
              </a:spcAft>
            </a:pPr>
            <a:r>
              <a:rPr lang="en-US" sz="1600" dirty="0">
                <a:solidFill>
                  <a:srgbClr val="FFFFFF"/>
                </a:solidFill>
                <a:cs typeface="Segoe UI Semibold" panose="020B0702040204020203" pitchFamily="34" charset="0"/>
              </a:rPr>
              <a:t>Azure Machine Learning</a:t>
            </a:r>
          </a:p>
          <a:p>
            <a:pPr lvl="0" algn="ctr" defTabSz="913045" fontAlgn="base">
              <a:spcBef>
                <a:spcPct val="0"/>
              </a:spcBef>
              <a:spcAft>
                <a:spcPts val="1800"/>
              </a:spcAft>
            </a:pPr>
            <a:r>
              <a:rPr lang="en-US" sz="1600" dirty="0" err="1">
                <a:solidFill>
                  <a:srgbClr val="FFFFFF"/>
                </a:solidFill>
                <a:cs typeface="Segoe UI Semibold" panose="020B0702040204020203" pitchFamily="34" charset="0"/>
              </a:rPr>
              <a:t>PowerBI</a:t>
            </a:r>
            <a:endParaRPr lang="en-US" sz="1600" dirty="0">
              <a:solidFill>
                <a:srgbClr val="FFFFFF"/>
              </a:solidFill>
            </a:endParaRPr>
          </a:p>
        </p:txBody>
      </p:sp>
    </p:spTree>
    <p:extLst>
      <p:ext uri="{BB962C8B-B14F-4D97-AF65-F5344CB8AC3E}">
        <p14:creationId xmlns:p14="http://schemas.microsoft.com/office/powerpoint/2010/main" val="252115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750"/>
                                        <p:tgtEl>
                                          <p:spTgt spid="22"/>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7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1000"/>
                            </p:stCondLst>
                            <p:childTnLst>
                              <p:par>
                                <p:cTn id="17" presetID="10" presetClass="entr" presetSubtype="0" fill="hold" nodeType="after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2250"/>
                            </p:stCondLst>
                            <p:childTnLst>
                              <p:par>
                                <p:cTn id="21" presetID="10" presetClass="entr" presetSubtype="0" fill="hold" nodeType="afterEffect">
                                  <p:stCondLst>
                                    <p:cond delay="25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childTnLst>
                                </p:cTn>
                              </p:par>
                            </p:childTnLst>
                          </p:cTn>
                        </p:par>
                        <p:par>
                          <p:cTn id="24" fill="hold">
                            <p:stCondLst>
                              <p:cond delay="3500"/>
                            </p:stCondLst>
                            <p:childTnLst>
                              <p:par>
                                <p:cTn id="25" presetID="10" presetClass="entr" presetSubtype="0" fill="hold" nodeType="after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childTnLst>
                                </p:cTn>
                              </p:par>
                            </p:childTnLst>
                          </p:cTn>
                        </p:par>
                        <p:par>
                          <p:cTn id="28" fill="hold">
                            <p:stCondLst>
                              <p:cond delay="4750"/>
                            </p:stCondLst>
                            <p:childTnLst>
                              <p:par>
                                <p:cTn id="29" presetID="10" presetClass="entr" presetSubtype="0"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Magnetic Disk 10"/>
          <p:cNvSpPr>
            <a:spLocks noChangeAspect="1"/>
          </p:cNvSpPr>
          <p:nvPr/>
        </p:nvSpPr>
        <p:spPr bwMode="auto">
          <a:xfrm>
            <a:off x="11353800" y="3463651"/>
            <a:ext cx="612646" cy="71433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de-DE" sz="2000" b="1" kern="0" dirty="0">
              <a:ln>
                <a:solidFill>
                  <a:prstClr val="white">
                    <a:alpha val="0"/>
                  </a:prstClr>
                </a:solidFill>
              </a:ln>
              <a:solidFill>
                <a:prstClr val="white"/>
              </a:solidFill>
              <a:latin typeface="+mj-lt"/>
              <a:ea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de-DE" dirty="0"/>
              <a:t>Software-as-a-Service (SaaS)</a:t>
            </a:r>
          </a:p>
        </p:txBody>
      </p:sp>
      <p:sp>
        <p:nvSpPr>
          <p:cNvPr id="3" name="Content Placeholder 2"/>
          <p:cNvSpPr>
            <a:spLocks noGrp="1"/>
          </p:cNvSpPr>
          <p:nvPr>
            <p:ph idx="1"/>
          </p:nvPr>
        </p:nvSpPr>
        <p:spPr/>
        <p:txBody>
          <a:bodyPr>
            <a:normAutofit fontScale="92500" lnSpcReduction="10000"/>
          </a:bodyPr>
          <a:lstStyle/>
          <a:p>
            <a:r>
              <a:rPr lang="de-DE" dirty="0"/>
              <a:t>Datenbank als Service</a:t>
            </a:r>
          </a:p>
          <a:p>
            <a:r>
              <a:rPr lang="de-DE" dirty="0"/>
              <a:t>Infrastruktur managed by Microsoft</a:t>
            </a:r>
          </a:p>
          <a:p>
            <a:r>
              <a:rPr lang="de-DE" dirty="0"/>
              <a:t>Up &amp; Running in Minuten</a:t>
            </a:r>
          </a:p>
          <a:p>
            <a:r>
              <a:rPr lang="de-DE" dirty="0"/>
              <a:t>Multitenant für verschiedene Szenarien möglich</a:t>
            </a:r>
          </a:p>
          <a:p>
            <a:r>
              <a:rPr lang="de-DE" dirty="0"/>
              <a:t>Nahezu lineare Skalierbarkeit</a:t>
            </a:r>
          </a:p>
          <a:p>
            <a:r>
              <a:rPr lang="de-DE" dirty="0"/>
              <a:t>Weniger Verwaltungsaufwand notwendig</a:t>
            </a:r>
          </a:p>
          <a:p>
            <a:r>
              <a:rPr lang="de-DE" dirty="0"/>
              <a:t>“Garantierte” Performance</a:t>
            </a:r>
          </a:p>
          <a:p>
            <a:r>
              <a:rPr lang="de-DE" dirty="0"/>
              <a:t>Gerantierte SLAs</a:t>
            </a:r>
          </a:p>
          <a:p>
            <a:r>
              <a:rPr lang="en-US" dirty="0" err="1"/>
              <a:t>Preis</a:t>
            </a:r>
            <a:r>
              <a:rPr lang="en-US" dirty="0"/>
              <a:t> </a:t>
            </a:r>
            <a:r>
              <a:rPr lang="en-US" dirty="0" err="1"/>
              <a:t>orientiert</a:t>
            </a:r>
            <a:r>
              <a:rPr lang="en-US" dirty="0"/>
              <a:t> </a:t>
            </a:r>
            <a:r>
              <a:rPr lang="en-US" dirty="0" err="1"/>
              <a:t>sich</a:t>
            </a:r>
            <a:r>
              <a:rPr lang="en-US" dirty="0"/>
              <a:t> rein am </a:t>
            </a:r>
            <a:r>
              <a:rPr lang="en-US" dirty="0" err="1"/>
              <a:t>Nutzungsverhalten</a:t>
            </a:r>
            <a:endParaRPr lang="de-DE" dirty="0"/>
          </a:p>
        </p:txBody>
      </p:sp>
      <p:pic>
        <p:nvPicPr>
          <p:cNvPr id="4" name="Picture 3"/>
          <p:cNvPicPr>
            <a:picLocks noChangeAspect="1"/>
          </p:cNvPicPr>
          <p:nvPr/>
        </p:nvPicPr>
        <p:blipFill>
          <a:blip r:embed="rId2"/>
          <a:stretch>
            <a:fillRect/>
          </a:stretch>
        </p:blipFill>
        <p:spPr>
          <a:xfrm>
            <a:off x="6606827" y="2667443"/>
            <a:ext cx="5903182" cy="3938864"/>
          </a:xfrm>
          <a:prstGeom prst="rect">
            <a:avLst/>
          </a:prstGeom>
        </p:spPr>
      </p:pic>
    </p:spTree>
    <p:extLst>
      <p:ext uri="{BB962C8B-B14F-4D97-AF65-F5344CB8AC3E}">
        <p14:creationId xmlns:p14="http://schemas.microsoft.com/office/powerpoint/2010/main" val="9054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Scale up vs. Scale-Out (SMP vs. MPP)</a:t>
            </a:r>
            <a:endParaRPr lang="de-D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53571"/>
            <a:ext cx="9346773" cy="4554715"/>
          </a:xfrm>
          <a:prstGeom prst="rect">
            <a:avLst/>
          </a:prstGeom>
        </p:spPr>
      </p:pic>
      <p:sp>
        <p:nvSpPr>
          <p:cNvPr id="5" name="TextBox 4"/>
          <p:cNvSpPr txBox="1"/>
          <p:nvPr/>
        </p:nvSpPr>
        <p:spPr>
          <a:xfrm>
            <a:off x="6096000" y="5808286"/>
            <a:ext cx="6946710" cy="276999"/>
          </a:xfrm>
          <a:prstGeom prst="rect">
            <a:avLst/>
          </a:prstGeom>
          <a:noFill/>
        </p:spPr>
        <p:txBody>
          <a:bodyPr wrap="square" rtlCol="0">
            <a:spAutoFit/>
          </a:bodyPr>
          <a:lstStyle/>
          <a:p>
            <a:r>
              <a:rPr lang="en-US" sz="1200"/>
              <a:t>Quelle</a:t>
            </a:r>
            <a:r>
              <a:rPr lang="en-US" sz="1200" dirty="0"/>
              <a:t>: </a:t>
            </a:r>
            <a:r>
              <a:rPr lang="en-US" sz="1200" dirty="0">
                <a:hlinkClick r:id="rId3"/>
              </a:rPr>
              <a:t>http://cbblog.azurewebsites.net/content/images/2015/06/KB_Scale_Out-Up.png</a:t>
            </a:r>
            <a:r>
              <a:rPr lang="en-US" sz="1200" dirty="0"/>
              <a:t> </a:t>
            </a:r>
            <a:endParaRPr lang="de-DE" sz="1200" dirty="0"/>
          </a:p>
        </p:txBody>
      </p:sp>
    </p:spTree>
    <p:extLst>
      <p:ext uri="{BB962C8B-B14F-4D97-AF65-F5344CB8AC3E}">
        <p14:creationId xmlns:p14="http://schemas.microsoft.com/office/powerpoint/2010/main" val="697182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Database - </a:t>
            </a:r>
            <a:r>
              <a:rPr lang="en-US" dirty="0" err="1"/>
              <a:t>Architektur</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444508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rafik 61"/>
          <p:cNvPicPr>
            <a:picLocks noChangeAspect="1"/>
          </p:cNvPicPr>
          <p:nvPr/>
        </p:nvPicPr>
        <p:blipFill>
          <a:blip r:embed="rId2"/>
          <a:stretch>
            <a:fillRect/>
          </a:stretch>
        </p:blipFill>
        <p:spPr>
          <a:xfrm>
            <a:off x="5630149" y="1643796"/>
            <a:ext cx="5974037" cy="3608143"/>
          </a:xfrm>
          <a:prstGeom prst="rect">
            <a:avLst/>
          </a:prstGeom>
        </p:spPr>
      </p:pic>
      <p:sp>
        <p:nvSpPr>
          <p:cNvPr id="2" name="Titel 1"/>
          <p:cNvSpPr>
            <a:spLocks noGrp="1"/>
          </p:cNvSpPr>
          <p:nvPr>
            <p:ph type="title"/>
          </p:nvPr>
        </p:nvSpPr>
        <p:spPr/>
        <p:txBody>
          <a:bodyPr/>
          <a:lstStyle/>
          <a:p>
            <a:r>
              <a:rPr lang="de-DE"/>
              <a:t>SQL Database vs. SQL Server</a:t>
            </a:r>
            <a:endParaRPr lang="de-DE" dirty="0"/>
          </a:p>
        </p:txBody>
      </p:sp>
      <p:sp>
        <p:nvSpPr>
          <p:cNvPr id="3" name="Inhaltsplatzhalter 2"/>
          <p:cNvSpPr>
            <a:spLocks noGrp="1"/>
          </p:cNvSpPr>
          <p:nvPr>
            <p:ph idx="1"/>
          </p:nvPr>
        </p:nvSpPr>
        <p:spPr>
          <a:xfrm>
            <a:off x="609600" y="1600201"/>
            <a:ext cx="4865077" cy="4525963"/>
          </a:xfrm>
        </p:spPr>
        <p:txBody>
          <a:bodyPr>
            <a:normAutofit/>
          </a:bodyPr>
          <a:lstStyle/>
          <a:p>
            <a:pPr marL="0" indent="0">
              <a:buNone/>
            </a:pPr>
            <a:r>
              <a:rPr lang="en-US" dirty="0"/>
              <a:t>SQL Server </a:t>
            </a:r>
          </a:p>
          <a:p>
            <a:r>
              <a:rPr lang="en-US" sz="2800" dirty="0"/>
              <a:t>auf </a:t>
            </a:r>
            <a:r>
              <a:rPr lang="en-US" sz="2800" dirty="0" err="1"/>
              <a:t>physischen</a:t>
            </a:r>
            <a:r>
              <a:rPr lang="en-US" sz="2800" dirty="0"/>
              <a:t> </a:t>
            </a:r>
            <a:r>
              <a:rPr lang="en-US" sz="2800" dirty="0" err="1"/>
              <a:t>Maschinen</a:t>
            </a:r>
            <a:r>
              <a:rPr lang="en-US" sz="2800" dirty="0"/>
              <a:t> </a:t>
            </a:r>
          </a:p>
          <a:p>
            <a:r>
              <a:rPr lang="en-US" sz="2800" dirty="0"/>
              <a:t>auf </a:t>
            </a:r>
            <a:r>
              <a:rPr lang="en-US" sz="2800" dirty="0" err="1"/>
              <a:t>on-premise</a:t>
            </a:r>
            <a:r>
              <a:rPr lang="en-US" sz="2800" dirty="0"/>
              <a:t> </a:t>
            </a:r>
            <a:r>
              <a:rPr lang="en-US" sz="2800" dirty="0" err="1"/>
              <a:t>virtuellen</a:t>
            </a:r>
            <a:r>
              <a:rPr lang="en-US" sz="2800" dirty="0"/>
              <a:t> </a:t>
            </a:r>
            <a:r>
              <a:rPr lang="en-US" sz="2800" dirty="0" err="1"/>
              <a:t>Maschinen</a:t>
            </a:r>
            <a:r>
              <a:rPr lang="en-US" sz="2800" dirty="0"/>
              <a:t> (private cloud)</a:t>
            </a:r>
          </a:p>
          <a:p>
            <a:r>
              <a:rPr lang="en-US" sz="2800" dirty="0"/>
              <a:t>auf Azure </a:t>
            </a:r>
            <a:r>
              <a:rPr lang="en-US" sz="2800" dirty="0" err="1"/>
              <a:t>virtuellen</a:t>
            </a:r>
            <a:r>
              <a:rPr lang="en-US" sz="2800" dirty="0"/>
              <a:t> </a:t>
            </a:r>
            <a:r>
              <a:rPr lang="en-US" sz="2800" dirty="0" err="1"/>
              <a:t>Maschinen</a:t>
            </a:r>
            <a:r>
              <a:rPr lang="en-US" sz="2800" dirty="0"/>
              <a:t> (public cloud)</a:t>
            </a:r>
          </a:p>
          <a:p>
            <a:pPr marL="0" indent="0">
              <a:buNone/>
            </a:pPr>
            <a:r>
              <a:rPr lang="en-US" dirty="0"/>
              <a:t>SQL Database (public cloud)</a:t>
            </a:r>
          </a:p>
          <a:p>
            <a:endParaRPr lang="de-DE" dirty="0"/>
          </a:p>
        </p:txBody>
      </p:sp>
    </p:spTree>
    <p:extLst>
      <p:ext uri="{BB962C8B-B14F-4D97-AF65-F5344CB8AC3E}">
        <p14:creationId xmlns:p14="http://schemas.microsoft.com/office/powerpoint/2010/main" val="413126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de-DE" sz="2800" dirty="0"/>
              <a:t>Was ist der Unterschied zum SQL Server auf virtuellen Maschinen?</a:t>
            </a:r>
          </a:p>
        </p:txBody>
      </p:sp>
      <p:sp>
        <p:nvSpPr>
          <p:cNvPr id="16" name="Rectangle 15"/>
          <p:cNvSpPr/>
          <p:nvPr/>
        </p:nvSpPr>
        <p:spPr>
          <a:xfrm>
            <a:off x="2869896" y="1444860"/>
            <a:ext cx="4077325" cy="5723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37141" rIns="182854" bIns="137141" rtlCol="0" anchor="ctr">
            <a:noAutofit/>
          </a:bodyPr>
          <a:lstStyle/>
          <a:p>
            <a:pPr defTabSz="914225">
              <a:lnSpc>
                <a:spcPts val="2400"/>
              </a:lnSpc>
            </a:pPr>
            <a:r>
              <a:rPr lang="de-DE" sz="2000" dirty="0">
                <a:solidFill>
                  <a:srgbClr val="FFFFFF"/>
                </a:solidFill>
                <a:latin typeface="Segoe UI Light"/>
              </a:rPr>
              <a:t>SQL Server in einer Azure VM</a:t>
            </a:r>
          </a:p>
        </p:txBody>
      </p:sp>
      <p:sp>
        <p:nvSpPr>
          <p:cNvPr id="18" name="Rectangle 17"/>
          <p:cNvSpPr/>
          <p:nvPr/>
        </p:nvSpPr>
        <p:spPr>
          <a:xfrm>
            <a:off x="7096823" y="1444860"/>
            <a:ext cx="4077325" cy="5723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37141" rIns="182854" bIns="137141" rtlCol="0" anchor="ctr">
            <a:noAutofit/>
          </a:bodyPr>
          <a:lstStyle/>
          <a:p>
            <a:pPr defTabSz="914225">
              <a:lnSpc>
                <a:spcPts val="2400"/>
              </a:lnSpc>
            </a:pPr>
            <a:r>
              <a:rPr lang="de-DE" sz="2000" dirty="0">
                <a:solidFill>
                  <a:srgbClr val="FFFFFF"/>
                </a:solidFill>
                <a:latin typeface="Segoe UI Light"/>
              </a:rPr>
              <a:t>Azure SQL Datenbank</a:t>
            </a:r>
          </a:p>
        </p:txBody>
      </p:sp>
      <p:sp>
        <p:nvSpPr>
          <p:cNvPr id="4" name="Rectangle 3"/>
          <p:cNvSpPr/>
          <p:nvPr/>
        </p:nvSpPr>
        <p:spPr>
          <a:xfrm>
            <a:off x="2869896" y="2150374"/>
            <a:ext cx="4077325" cy="796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Migration bestehender Lösungen mit keinen oder wenigen Änderungen</a:t>
            </a:r>
            <a:endParaRPr lang="de-DE" sz="1400" dirty="0">
              <a:solidFill>
                <a:srgbClr val="FFFFFF"/>
              </a:solidFill>
            </a:endParaRPr>
          </a:p>
        </p:txBody>
      </p:sp>
      <p:sp>
        <p:nvSpPr>
          <p:cNvPr id="14" name="Rectangle 13"/>
          <p:cNvSpPr/>
          <p:nvPr/>
        </p:nvSpPr>
        <p:spPr>
          <a:xfrm>
            <a:off x="7096823" y="2158187"/>
            <a:ext cx="4077325" cy="796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Anwendungen die eine flexible Skalierung oder geringes Infrastruktur Management erfordern</a:t>
            </a:r>
          </a:p>
        </p:txBody>
      </p:sp>
      <p:sp>
        <p:nvSpPr>
          <p:cNvPr id="5" name="Rectangle 4"/>
          <p:cNvSpPr/>
          <p:nvPr/>
        </p:nvSpPr>
        <p:spPr>
          <a:xfrm>
            <a:off x="2869896" y="4054390"/>
            <a:ext cx="4077325" cy="799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Reduzierung CAPEX</a:t>
            </a:r>
          </a:p>
        </p:txBody>
      </p:sp>
      <p:sp>
        <p:nvSpPr>
          <p:cNvPr id="15" name="Rectangle 14"/>
          <p:cNvSpPr/>
          <p:nvPr/>
        </p:nvSpPr>
        <p:spPr>
          <a:xfrm>
            <a:off x="7096823" y="4054392"/>
            <a:ext cx="4077325" cy="799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Vermeidung von CAPEX und OPEX</a:t>
            </a:r>
          </a:p>
        </p:txBody>
      </p:sp>
      <p:sp>
        <p:nvSpPr>
          <p:cNvPr id="19" name="Rectangle 18"/>
          <p:cNvSpPr/>
          <p:nvPr/>
        </p:nvSpPr>
        <p:spPr>
          <a:xfrm>
            <a:off x="2869896" y="5009753"/>
            <a:ext cx="4077325" cy="7993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Skalierung auf bis zu 20.000 IOPS</a:t>
            </a:r>
          </a:p>
        </p:txBody>
      </p:sp>
      <p:sp>
        <p:nvSpPr>
          <p:cNvPr id="21" name="Rectangle 20"/>
          <p:cNvSpPr/>
          <p:nvPr/>
        </p:nvSpPr>
        <p:spPr>
          <a:xfrm>
            <a:off x="7096823" y="5009753"/>
            <a:ext cx="4077325" cy="7993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Skalierung auf tausende Datenbanken, </a:t>
            </a:r>
          </a:p>
          <a:p>
            <a:pPr defTabSz="914225">
              <a:lnSpc>
                <a:spcPts val="1800"/>
              </a:lnSpc>
            </a:pPr>
            <a:r>
              <a:rPr lang="de-DE" sz="1400" dirty="0">
                <a:gradFill>
                  <a:gsLst>
                    <a:gs pos="2917">
                      <a:srgbClr val="000000"/>
                    </a:gs>
                    <a:gs pos="30000">
                      <a:srgbClr val="000000"/>
                    </a:gs>
                  </a:gsLst>
                  <a:lin ang="5400000" scaled="0"/>
                </a:gradFill>
              </a:rPr>
              <a:t>Verarbeitung von Terabytes an OLTP Daten</a:t>
            </a:r>
          </a:p>
        </p:txBody>
      </p:sp>
      <p:grpSp>
        <p:nvGrpSpPr>
          <p:cNvPr id="26" name="Group 25"/>
          <p:cNvGrpSpPr/>
          <p:nvPr/>
        </p:nvGrpSpPr>
        <p:grpSpPr>
          <a:xfrm>
            <a:off x="451821" y="2150372"/>
            <a:ext cx="2258790" cy="3658753"/>
            <a:chOff x="593933" y="2150372"/>
            <a:chExt cx="2116678" cy="3658753"/>
          </a:xfrm>
        </p:grpSpPr>
        <p:sp>
          <p:nvSpPr>
            <p:cNvPr id="12" name="Rectangle 11"/>
            <p:cNvSpPr/>
            <p:nvPr/>
          </p:nvSpPr>
          <p:spPr>
            <a:xfrm>
              <a:off x="593933" y="2150372"/>
              <a:ext cx="2116678" cy="796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37141" rIns="182854" bIns="137141" rtlCol="0" anchor="ctr">
              <a:noAutofit/>
            </a:bodyPr>
            <a:lstStyle/>
            <a:p>
              <a:pPr marL="399973" indent="-399973" defTabSz="914225"/>
              <a:r>
                <a:rPr lang="de-DE" sz="2000" dirty="0">
                  <a:solidFill>
                    <a:srgbClr val="FFFFFF"/>
                  </a:solidFill>
                  <a:latin typeface="Segoe UI Light"/>
                </a:rPr>
                <a:t>Geeignet für…</a:t>
              </a:r>
            </a:p>
          </p:txBody>
        </p:sp>
        <p:sp>
          <p:nvSpPr>
            <p:cNvPr id="13" name="Rectangle 12"/>
            <p:cNvSpPr/>
            <p:nvPr/>
          </p:nvSpPr>
          <p:spPr>
            <a:xfrm>
              <a:off x="593933" y="4054392"/>
              <a:ext cx="2116678" cy="7993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37141" rIns="182854" bIns="137141" rtlCol="0" anchor="ctr">
              <a:noAutofit/>
            </a:bodyPr>
            <a:lstStyle/>
            <a:p>
              <a:pPr defTabSz="914225"/>
              <a:r>
                <a:rPr lang="de-DE" sz="2000" dirty="0">
                  <a:solidFill>
                    <a:srgbClr val="FFFFFF"/>
                  </a:solidFill>
                  <a:latin typeface="Segoe UI Light"/>
                </a:rPr>
                <a:t>Kostenvorteile</a:t>
              </a:r>
            </a:p>
          </p:txBody>
        </p:sp>
        <p:sp>
          <p:nvSpPr>
            <p:cNvPr id="20" name="Rectangle 19"/>
            <p:cNvSpPr/>
            <p:nvPr/>
          </p:nvSpPr>
          <p:spPr>
            <a:xfrm>
              <a:off x="593933" y="5009753"/>
              <a:ext cx="2116678" cy="799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37141" rIns="182854" bIns="137141" rtlCol="0" anchor="ctr">
              <a:noAutofit/>
            </a:bodyPr>
            <a:lstStyle/>
            <a:p>
              <a:pPr defTabSz="914225"/>
              <a:r>
                <a:rPr lang="de-DE" sz="2000" dirty="0">
                  <a:solidFill>
                    <a:srgbClr val="FFFFFF"/>
                  </a:solidFill>
                  <a:latin typeface="Segoe UI Light"/>
                </a:rPr>
                <a:t>Skalierbarkeit</a:t>
              </a:r>
            </a:p>
          </p:txBody>
        </p:sp>
        <p:sp>
          <p:nvSpPr>
            <p:cNvPr id="23" name="Rectangle 22"/>
            <p:cNvSpPr/>
            <p:nvPr/>
          </p:nvSpPr>
          <p:spPr>
            <a:xfrm>
              <a:off x="593933" y="3102382"/>
              <a:ext cx="2116678" cy="796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37141" rIns="182854" bIns="137141" rtlCol="0" anchor="ctr">
              <a:noAutofit/>
            </a:bodyPr>
            <a:lstStyle/>
            <a:p>
              <a:pPr marL="399973" indent="-399973" defTabSz="914225"/>
              <a:r>
                <a:rPr lang="de-DE" sz="2000" dirty="0">
                  <a:solidFill>
                    <a:srgbClr val="FFFFFF"/>
                  </a:solidFill>
                  <a:latin typeface="Segoe UI Light"/>
                </a:rPr>
                <a:t>Ressourcen</a:t>
              </a:r>
            </a:p>
          </p:txBody>
        </p:sp>
      </p:grpSp>
      <p:sp>
        <p:nvSpPr>
          <p:cNvPr id="22" name="Rectangle 21"/>
          <p:cNvSpPr/>
          <p:nvPr/>
        </p:nvSpPr>
        <p:spPr>
          <a:xfrm>
            <a:off x="2869896" y="3102382"/>
            <a:ext cx="4077325" cy="796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IT hat die passenden Ressourcen und die Bandbreite für Support und Wartung	</a:t>
            </a:r>
            <a:endParaRPr lang="de-DE" sz="1400" dirty="0">
              <a:solidFill>
                <a:srgbClr val="FFFFFF"/>
              </a:solidFill>
            </a:endParaRPr>
          </a:p>
        </p:txBody>
      </p:sp>
      <p:sp>
        <p:nvSpPr>
          <p:cNvPr id="24" name="Rectangle 23"/>
          <p:cNvSpPr/>
          <p:nvPr/>
        </p:nvSpPr>
        <p:spPr>
          <a:xfrm>
            <a:off x="7096823" y="3102382"/>
            <a:ext cx="4077325" cy="796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Kunde will keine zusätzlichen Ressourcen für  Support und Wartung aufbringen</a:t>
            </a:r>
            <a:endParaRPr lang="de-DE" sz="1400" dirty="0">
              <a:solidFill>
                <a:srgbClr val="FFFFFF"/>
              </a:solidFill>
            </a:endParaRPr>
          </a:p>
        </p:txBody>
      </p:sp>
    </p:spTree>
    <p:extLst>
      <p:ext uri="{BB962C8B-B14F-4D97-AF65-F5344CB8AC3E}">
        <p14:creationId xmlns:p14="http://schemas.microsoft.com/office/powerpoint/2010/main" val="884569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SQL Database Server</a:t>
            </a:r>
            <a:endParaRPr lang="de-DE" dirty="0"/>
          </a:p>
        </p:txBody>
      </p:sp>
      <p:sp>
        <p:nvSpPr>
          <p:cNvPr id="25" name="Inhaltsplatzhalter 2"/>
          <p:cNvSpPr>
            <a:spLocks noGrp="1"/>
          </p:cNvSpPr>
          <p:nvPr>
            <p:ph idx="1"/>
          </p:nvPr>
        </p:nvSpPr>
        <p:spPr>
          <a:xfrm>
            <a:off x="609600" y="1934482"/>
            <a:ext cx="3294185" cy="4191682"/>
          </a:xfrm>
        </p:spPr>
        <p:txBody>
          <a:bodyPr/>
          <a:lstStyle/>
          <a:p>
            <a:pPr marL="0" indent="0">
              <a:buNone/>
            </a:pPr>
            <a:r>
              <a:rPr lang="de-DE" sz="2400" dirty="0"/>
              <a:t>SQL Server als logische Organisationseinheit</a:t>
            </a:r>
          </a:p>
          <a:p>
            <a:pPr lvl="1"/>
            <a:r>
              <a:rPr lang="de-DE" sz="2000" dirty="0"/>
              <a:t>enthält mehrere Azure SQL Datenbanken</a:t>
            </a:r>
          </a:p>
          <a:p>
            <a:pPr lvl="1"/>
            <a:r>
              <a:rPr lang="de-DE" sz="2000" dirty="0"/>
              <a:t>regelt generellen Zugriff über IPs</a:t>
            </a:r>
          </a:p>
          <a:p>
            <a:pPr lvl="1"/>
            <a:endParaRPr lang="de-DE" dirty="0"/>
          </a:p>
          <a:p>
            <a:pPr lvl="1"/>
            <a:endParaRPr lang="de-DE" dirty="0"/>
          </a:p>
        </p:txBody>
      </p:sp>
      <p:pic>
        <p:nvPicPr>
          <p:cNvPr id="3" name="Grafik 2"/>
          <p:cNvPicPr>
            <a:picLocks noChangeAspect="1"/>
          </p:cNvPicPr>
          <p:nvPr/>
        </p:nvPicPr>
        <p:blipFill>
          <a:blip r:embed="rId3"/>
          <a:stretch>
            <a:fillRect/>
          </a:stretch>
        </p:blipFill>
        <p:spPr>
          <a:xfrm>
            <a:off x="4056800" y="1934482"/>
            <a:ext cx="7975487" cy="3137455"/>
          </a:xfrm>
          <a:prstGeom prst="rect">
            <a:avLst/>
          </a:prstGeom>
        </p:spPr>
      </p:pic>
    </p:spTree>
    <p:extLst>
      <p:ext uri="{BB962C8B-B14F-4D97-AF65-F5344CB8AC3E}">
        <p14:creationId xmlns:p14="http://schemas.microsoft.com/office/powerpoint/2010/main" val="3140199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Our</a:t>
            </a:r>
            <a:r>
              <a:rPr lang="de-DE" dirty="0"/>
              <a:t> Sponsors</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542" y="1650804"/>
            <a:ext cx="3150524" cy="664439"/>
          </a:xfrm>
          <a:prstGeom prst="rect">
            <a:avLst/>
          </a:prstGeom>
          <a:noFill/>
          <a:ln>
            <a:noFill/>
          </a:ln>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0068" y="1417638"/>
            <a:ext cx="1521322" cy="1217856"/>
          </a:xfrm>
          <a:prstGeom prst="rect">
            <a:avLst/>
          </a:prstGeom>
          <a:noFill/>
          <a:ln>
            <a:noFill/>
          </a:ln>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705" y="3021730"/>
            <a:ext cx="2329662" cy="822232"/>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256" y="4117968"/>
            <a:ext cx="2539353" cy="87652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439" y="4140402"/>
            <a:ext cx="2356373" cy="831661"/>
          </a:xfrm>
          <a:prstGeom prst="rect">
            <a:avLst/>
          </a:prstGeom>
        </p:spPr>
      </p:pic>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1009" y="5357712"/>
            <a:ext cx="2039016" cy="679673"/>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1256" y="2885354"/>
            <a:ext cx="2586640" cy="869398"/>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1356" y="4268948"/>
            <a:ext cx="1960624" cy="428551"/>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75850" y="2964407"/>
            <a:ext cx="2420597" cy="854328"/>
          </a:xfrm>
          <a:prstGeom prst="rect">
            <a:avLst/>
          </a:prstGeom>
        </p:spPr>
      </p:pic>
    </p:spTree>
    <p:extLst>
      <p:ext uri="{BB962C8B-B14F-4D97-AF65-F5344CB8AC3E}">
        <p14:creationId xmlns:p14="http://schemas.microsoft.com/office/powerpoint/2010/main" val="5786820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 Warehouse - </a:t>
            </a:r>
            <a:r>
              <a:rPr lang="en-US" dirty="0" err="1"/>
              <a:t>Architektur</a:t>
            </a:r>
            <a:endParaRPr lang="de-DE" dirty="0"/>
          </a:p>
        </p:txBody>
      </p:sp>
      <p:sp>
        <p:nvSpPr>
          <p:cNvPr id="3" name="Text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755686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907"/>
            <a:ext cx="10515600" cy="1325563"/>
          </a:xfrm>
        </p:spPr>
        <p:txBody>
          <a:bodyPr/>
          <a:lstStyle/>
          <a:p>
            <a:r>
              <a:rPr lang="en-US" dirty="0"/>
              <a:t>Introducing Azure SQL DW Service</a:t>
            </a:r>
          </a:p>
        </p:txBody>
      </p:sp>
      <p:sp>
        <p:nvSpPr>
          <p:cNvPr id="3" name="21 INE 1"/>
          <p:cNvSpPr/>
          <p:nvPr/>
        </p:nvSpPr>
        <p:spPr bwMode="auto">
          <a:xfrm>
            <a:off x="3220882" y="2623213"/>
            <a:ext cx="1244857" cy="813307"/>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defTabSz="914437">
              <a:defRPr/>
            </a:pPr>
            <a:endParaRPr lang="en-US" sz="1663" kern="0">
              <a:solidFill>
                <a:srgbClr val="FFFFFF"/>
              </a:solidFill>
              <a:latin typeface="Segoe UI"/>
            </a:endParaRPr>
          </a:p>
        </p:txBody>
      </p:sp>
      <p:sp>
        <p:nvSpPr>
          <p:cNvPr id="4" name="Text Placeholder 2"/>
          <p:cNvSpPr txBox="1">
            <a:spLocks/>
          </p:cNvSpPr>
          <p:nvPr/>
        </p:nvSpPr>
        <p:spPr>
          <a:xfrm>
            <a:off x="172742" y="1223656"/>
            <a:ext cx="11462102" cy="113483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37">
              <a:buNone/>
              <a:defRPr/>
            </a:pPr>
            <a:r>
              <a:rPr lang="en-US" sz="1961" dirty="0">
                <a:solidFill>
                  <a:schemeClr val="tx1"/>
                </a:solidFill>
                <a:latin typeface="Segoe UI Light"/>
              </a:rPr>
              <a:t>A relational </a:t>
            </a:r>
            <a:r>
              <a:rPr lang="en-US" sz="1961" dirty="0">
                <a:solidFill>
                  <a:schemeClr val="tx1"/>
                </a:solidFill>
                <a:latin typeface="Segoe UI"/>
              </a:rPr>
              <a:t>data warehouse-as-a-service</a:t>
            </a:r>
            <a:r>
              <a:rPr lang="en-US" sz="1961" dirty="0">
                <a:solidFill>
                  <a:schemeClr val="tx1"/>
                </a:solidFill>
                <a:latin typeface="Segoe UI Light"/>
              </a:rPr>
              <a:t>, fully managed by Microsoft. </a:t>
            </a:r>
          </a:p>
          <a:p>
            <a:pPr marL="0" indent="0" algn="ctr" defTabSz="914437">
              <a:buNone/>
              <a:defRPr/>
            </a:pPr>
            <a:r>
              <a:rPr lang="en-US" sz="1961" dirty="0">
                <a:solidFill>
                  <a:schemeClr val="tx1"/>
                </a:solidFill>
                <a:latin typeface="Segoe UI Light"/>
              </a:rPr>
              <a:t>Industries first </a:t>
            </a:r>
            <a:r>
              <a:rPr lang="en-US" sz="1961" dirty="0">
                <a:solidFill>
                  <a:schemeClr val="tx1"/>
                </a:solidFill>
                <a:latin typeface="Segoe UI"/>
              </a:rPr>
              <a:t>elastic</a:t>
            </a:r>
            <a:r>
              <a:rPr lang="en-US" sz="1961" dirty="0">
                <a:solidFill>
                  <a:schemeClr val="tx1"/>
                </a:solidFill>
                <a:latin typeface="Segoe UI Light"/>
              </a:rPr>
              <a:t> cloud data warehouse with proven SQL Server capabilities.</a:t>
            </a:r>
          </a:p>
          <a:p>
            <a:pPr marL="0" indent="0" algn="ctr" defTabSz="914437">
              <a:buNone/>
              <a:defRPr/>
            </a:pPr>
            <a:r>
              <a:rPr lang="en-US" sz="1961" dirty="0">
                <a:solidFill>
                  <a:schemeClr val="tx1"/>
                </a:solidFill>
                <a:latin typeface="Segoe UI Light"/>
              </a:rPr>
              <a:t>Support your </a:t>
            </a:r>
            <a:r>
              <a:rPr lang="en-US" sz="1961" dirty="0">
                <a:solidFill>
                  <a:schemeClr val="tx1"/>
                </a:solidFill>
                <a:latin typeface="Segoe UI"/>
              </a:rPr>
              <a:t>smallest to your largest</a:t>
            </a:r>
            <a:r>
              <a:rPr lang="en-US" sz="1961" dirty="0">
                <a:solidFill>
                  <a:schemeClr val="tx1"/>
                </a:solidFill>
                <a:latin typeface="Segoe UI Light"/>
              </a:rPr>
              <a:t> data storage needs.</a:t>
            </a:r>
            <a:endParaRPr lang="en-US" sz="1961" dirty="0">
              <a:solidFill>
                <a:schemeClr val="tx1"/>
              </a:solidFill>
              <a:latin typeface="Segoe UI"/>
            </a:endParaRPr>
          </a:p>
        </p:txBody>
      </p:sp>
      <p:grpSp>
        <p:nvGrpSpPr>
          <p:cNvPr id="10" name="1 GEAR"/>
          <p:cNvGrpSpPr/>
          <p:nvPr/>
        </p:nvGrpSpPr>
        <p:grpSpPr>
          <a:xfrm>
            <a:off x="3580120" y="2335307"/>
            <a:ext cx="662963" cy="690964"/>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7868" tIns="43933" rIns="43933" bIns="87868" numCol="1" spcCol="0" rtlCol="0" fromWordArt="0" anchor="b" anchorCtr="0" forceAA="0" compatLnSpc="1">
              <a:prstTxWarp prst="textNoShape">
                <a:avLst/>
              </a:prstTxWarp>
              <a:noAutofit/>
            </a:bodyPr>
            <a:lstStyle/>
            <a:p>
              <a:pPr algn="ctr" defTabSz="878337" fontAlgn="base">
                <a:spcBef>
                  <a:spcPct val="0"/>
                </a:spcBef>
                <a:spcAft>
                  <a:spcPct val="0"/>
                </a:spcAft>
                <a:defRPr/>
              </a:pPr>
              <a:endParaRPr lang="en-US" sz="2115" kern="0" spc="-96"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dirty="0">
                  <a:solidFill>
                    <a:srgbClr val="FFFFFF"/>
                  </a:solidFill>
                  <a:latin typeface="Segoe Light"/>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28" tIns="43064" rIns="86128" bIns="430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55">
                  <a:defRPr/>
                </a:pPr>
                <a:endParaRPr lang="en-US" sz="1507" kern="0" dirty="0">
                  <a:solidFill>
                    <a:srgbClr val="000000"/>
                  </a:solidFill>
                  <a:latin typeface="Segoe UI"/>
                </a:endParaRPr>
              </a:p>
            </p:txBody>
          </p:sp>
        </p:grpSp>
      </p:grpSp>
      <p:sp>
        <p:nvSpPr>
          <p:cNvPr id="15" name="Rectangle 14"/>
          <p:cNvSpPr/>
          <p:nvPr/>
        </p:nvSpPr>
        <p:spPr bwMode="auto">
          <a:xfrm>
            <a:off x="172741" y="2341754"/>
            <a:ext cx="3243388" cy="53938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defTabSz="91399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Light"/>
                <a:ea typeface="Segoe UI" pitchFamily="34" charset="0"/>
                <a:cs typeface="Segoe UI" pitchFamily="34" charset="0"/>
              </a:rPr>
              <a:t>Elastic scale &amp; performance</a:t>
            </a:r>
          </a:p>
        </p:txBody>
      </p:sp>
      <p:sp>
        <p:nvSpPr>
          <p:cNvPr id="16" name="TextBox 15"/>
          <p:cNvSpPr txBox="1"/>
          <p:nvPr/>
        </p:nvSpPr>
        <p:spPr>
          <a:xfrm>
            <a:off x="867018" y="4696571"/>
            <a:ext cx="3337140" cy="1511490"/>
          </a:xfrm>
          <a:prstGeom prst="rect">
            <a:avLst/>
          </a:prstGeom>
          <a:noFill/>
          <a:ln>
            <a:noFill/>
          </a:ln>
        </p:spPr>
        <p:txBody>
          <a:bodyPr wrap="square" lIns="179260" tIns="143408" rIns="179260" bIns="143408" rtlCol="0">
            <a:spAutoFit/>
          </a:bodyPr>
          <a:lstStyle/>
          <a:p>
            <a:pPr defTabSz="914437">
              <a:lnSpc>
                <a:spcPct val="90000"/>
              </a:lnSpc>
              <a:spcAft>
                <a:spcPts val="1176"/>
              </a:spcAft>
              <a:defRPr/>
            </a:pPr>
            <a:r>
              <a:rPr lang="en-US" sz="1372" dirty="0">
                <a:gradFill>
                  <a:gsLst>
                    <a:gs pos="2917">
                      <a:srgbClr val="000000"/>
                    </a:gs>
                    <a:gs pos="30000">
                      <a:srgbClr val="000000"/>
                    </a:gs>
                  </a:gsLst>
                  <a:lin ang="5400000" scaled="0"/>
                </a:gradFill>
                <a:latin typeface="Segoe UI"/>
              </a:rPr>
              <a:t>Scales to petabytes of data</a:t>
            </a:r>
          </a:p>
          <a:p>
            <a:pPr defTabSz="914437">
              <a:lnSpc>
                <a:spcPct val="90000"/>
              </a:lnSpc>
              <a:spcAft>
                <a:spcPts val="1176"/>
              </a:spcAft>
              <a:defRPr/>
            </a:pPr>
            <a:r>
              <a:rPr lang="en-US" sz="1372" dirty="0">
                <a:gradFill>
                  <a:gsLst>
                    <a:gs pos="2917">
                      <a:srgbClr val="000000"/>
                    </a:gs>
                    <a:gs pos="30000">
                      <a:srgbClr val="000000"/>
                    </a:gs>
                  </a:gsLst>
                  <a:lin ang="5400000" scaled="0"/>
                </a:gradFill>
                <a:latin typeface="Segoe UI"/>
              </a:rPr>
              <a:t>Massively Parallel Processing</a:t>
            </a:r>
          </a:p>
          <a:p>
            <a:pPr defTabSz="914437">
              <a:lnSpc>
                <a:spcPct val="90000"/>
              </a:lnSpc>
              <a:spcAft>
                <a:spcPts val="1176"/>
              </a:spcAft>
              <a:defRPr/>
            </a:pPr>
            <a:r>
              <a:rPr lang="en-US" sz="1372" dirty="0">
                <a:gradFill>
                  <a:gsLst>
                    <a:gs pos="2917">
                      <a:srgbClr val="000000"/>
                    </a:gs>
                    <a:gs pos="30000">
                      <a:srgbClr val="000000"/>
                    </a:gs>
                  </a:gsLst>
                  <a:lin ang="5400000" scaled="0"/>
                </a:gradFill>
                <a:latin typeface="Segoe UI"/>
              </a:rPr>
              <a:t>Resize compute nodes &lt; 1 minute</a:t>
            </a:r>
          </a:p>
          <a:p>
            <a:pPr defTabSz="914437">
              <a:lnSpc>
                <a:spcPct val="90000"/>
              </a:lnSpc>
              <a:spcAft>
                <a:spcPts val="1176"/>
              </a:spcAft>
              <a:defRPr/>
            </a:pPr>
            <a:r>
              <a:rPr lang="en-US" sz="1372" dirty="0">
                <a:gradFill>
                  <a:gsLst>
                    <a:gs pos="2917">
                      <a:srgbClr val="000000"/>
                    </a:gs>
                    <a:gs pos="30000">
                      <a:srgbClr val="000000"/>
                    </a:gs>
                  </a:gsLst>
                  <a:lin ang="5400000" scaled="0"/>
                </a:gradFill>
                <a:latin typeface="Segoe UI"/>
              </a:rPr>
              <a:t>Query Relational / Non-Relational</a:t>
            </a:r>
          </a:p>
        </p:txBody>
      </p:sp>
      <p:grpSp>
        <p:nvGrpSpPr>
          <p:cNvPr id="17" name="Group 16"/>
          <p:cNvGrpSpPr>
            <a:grpSpLocks noChangeAspect="1"/>
          </p:cNvGrpSpPr>
          <p:nvPr/>
        </p:nvGrpSpPr>
        <p:grpSpPr>
          <a:xfrm>
            <a:off x="261588" y="3011705"/>
            <a:ext cx="1137925" cy="1890808"/>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grpSp>
      <p:grpSp>
        <p:nvGrpSpPr>
          <p:cNvPr id="21" name="Group 20"/>
          <p:cNvGrpSpPr>
            <a:grpSpLocks noChangeAspect="1"/>
          </p:cNvGrpSpPr>
          <p:nvPr/>
        </p:nvGrpSpPr>
        <p:grpSpPr>
          <a:xfrm>
            <a:off x="1549664" y="3053742"/>
            <a:ext cx="598568" cy="994597"/>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grpSp>
      <p:sp>
        <p:nvSpPr>
          <p:cNvPr id="25" name="2 LINE 2"/>
          <p:cNvSpPr/>
          <p:nvPr/>
        </p:nvSpPr>
        <p:spPr bwMode="auto">
          <a:xfrm flipH="1">
            <a:off x="7090233" y="2623213"/>
            <a:ext cx="1244857" cy="813307"/>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defTabSz="914437">
              <a:defRPr/>
            </a:pPr>
            <a:endParaRPr lang="en-US" sz="1663" kern="0">
              <a:solidFill>
                <a:srgbClr val="FFFFFF"/>
              </a:solidFill>
              <a:latin typeface="Segoe UI"/>
            </a:endParaRPr>
          </a:p>
        </p:txBody>
      </p:sp>
      <p:grpSp>
        <p:nvGrpSpPr>
          <p:cNvPr id="26" name="2 GEAR"/>
          <p:cNvGrpSpPr/>
          <p:nvPr/>
        </p:nvGrpSpPr>
        <p:grpSpPr>
          <a:xfrm>
            <a:off x="7337864" y="2354634"/>
            <a:ext cx="662963" cy="690964"/>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7868" tIns="43933" rIns="43933" bIns="87868" numCol="1" spcCol="0" rtlCol="0" fromWordArt="0" anchor="b" anchorCtr="0" forceAA="0" compatLnSpc="1">
              <a:prstTxWarp prst="textNoShape">
                <a:avLst/>
              </a:prstTxWarp>
              <a:noAutofit/>
            </a:bodyPr>
            <a:lstStyle/>
            <a:p>
              <a:pPr algn="ctr" defTabSz="878337" fontAlgn="base">
                <a:spcBef>
                  <a:spcPct val="0"/>
                </a:spcBef>
                <a:spcAft>
                  <a:spcPct val="0"/>
                </a:spcAft>
                <a:defRPr/>
              </a:pPr>
              <a:endParaRPr lang="en-US" sz="2115" kern="0" spc="-96"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dirty="0">
                  <a:solidFill>
                    <a:srgbClr val="FFFFFF"/>
                  </a:solidFill>
                  <a:latin typeface="Segoe Light"/>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28" tIns="43064" rIns="86128" bIns="430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55">
                  <a:defRPr/>
                </a:pPr>
                <a:endParaRPr lang="en-US" sz="1507" kern="0" dirty="0">
                  <a:solidFill>
                    <a:srgbClr val="000000"/>
                  </a:solidFill>
                  <a:latin typeface="Segoe UI"/>
                </a:endParaRPr>
              </a:p>
            </p:txBody>
          </p:sp>
        </p:grpSp>
      </p:grpSp>
      <p:sp>
        <p:nvSpPr>
          <p:cNvPr id="33" name="Freeform 32"/>
          <p:cNvSpPr/>
          <p:nvPr/>
        </p:nvSpPr>
        <p:spPr bwMode="auto">
          <a:xfrm rot="7010332">
            <a:off x="422629" y="4333138"/>
            <a:ext cx="376075" cy="331897"/>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p:nvPr/>
        </p:nvSpPr>
        <p:spPr bwMode="auto">
          <a:xfrm rot="7010332">
            <a:off x="1630409" y="3765904"/>
            <a:ext cx="190347" cy="167985"/>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p:cNvGrpSpPr>
            <a:grpSpLocks noChangeAspect="1"/>
          </p:cNvGrpSpPr>
          <p:nvPr/>
        </p:nvGrpSpPr>
        <p:grpSpPr>
          <a:xfrm>
            <a:off x="2323491" y="3228959"/>
            <a:ext cx="387677" cy="361987"/>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4888" y="3987180"/>
            <a:ext cx="621533" cy="621533"/>
          </a:xfrm>
          <a:prstGeom prst="rect">
            <a:avLst/>
          </a:prstGeom>
        </p:spPr>
      </p:pic>
      <p:grpSp>
        <p:nvGrpSpPr>
          <p:cNvPr id="51" name="Group 50"/>
          <p:cNvGrpSpPr/>
          <p:nvPr/>
        </p:nvGrpSpPr>
        <p:grpSpPr>
          <a:xfrm>
            <a:off x="4055044" y="3055627"/>
            <a:ext cx="4087387" cy="3014568"/>
            <a:chOff x="4124629" y="3309720"/>
            <a:chExt cx="4169938" cy="3075448"/>
          </a:xfrm>
        </p:grpSpPr>
        <p:grpSp>
          <p:nvGrpSpPr>
            <p:cNvPr id="52" name="Group 51"/>
            <p:cNvGrpSpPr/>
            <p:nvPr/>
          </p:nvGrpSpPr>
          <p:grpSpPr>
            <a:xfrm>
              <a:off x="6060174" y="5483901"/>
              <a:ext cx="1557872" cy="901267"/>
              <a:chOff x="2549983" y="1659716"/>
              <a:chExt cx="1192293" cy="689771"/>
            </a:xfrm>
          </p:grpSpPr>
          <p:sp>
            <p:nvSpPr>
              <p:cNvPr id="59" name="Freeform 58"/>
              <p:cNvSpPr/>
              <p:nvPr/>
            </p:nvSpPr>
            <p:spPr>
              <a:xfrm>
                <a:off x="2549983" y="1724326"/>
                <a:ext cx="942161" cy="625161"/>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496898">
                  <a:lnSpc>
                    <a:spcPct val="80000"/>
                  </a:lnSpc>
                  <a:defRPr/>
                </a:pPr>
                <a:endParaRPr lang="en-US" sz="979" kern="0" dirty="0">
                  <a:solidFill>
                    <a:srgbClr val="FFFFFF"/>
                  </a:solidFill>
                  <a:latin typeface="Segoe Light"/>
                </a:endParaRPr>
              </a:p>
            </p:txBody>
          </p:sp>
          <p:sp>
            <p:nvSpPr>
              <p:cNvPr id="63" name="Freeform 62"/>
              <p:cNvSpPr/>
              <p:nvPr/>
            </p:nvSpPr>
            <p:spPr>
              <a:xfrm>
                <a:off x="2737043" y="1659716"/>
                <a:ext cx="1005233" cy="667011"/>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496898">
                  <a:lnSpc>
                    <a:spcPct val="80000"/>
                  </a:lnSpc>
                  <a:defRPr/>
                </a:pPr>
                <a:endParaRPr lang="en-US" sz="979" kern="0" dirty="0">
                  <a:solidFill>
                    <a:srgbClr val="FFFFFF"/>
                  </a:solidFill>
                  <a:latin typeface="Segoe Light"/>
                </a:endParaRPr>
              </a:p>
            </p:txBody>
          </p:sp>
        </p:grpSp>
        <p:sp>
          <p:nvSpPr>
            <p:cNvPr id="53" name="TextBox 52"/>
            <p:cNvSpPr txBox="1"/>
            <p:nvPr/>
          </p:nvSpPr>
          <p:spPr>
            <a:xfrm>
              <a:off x="4158483" y="3979665"/>
              <a:ext cx="4136084" cy="1392869"/>
            </a:xfrm>
            <a:prstGeom prst="rect">
              <a:avLst/>
            </a:prstGeom>
            <a:noFill/>
            <a:ln>
              <a:noFill/>
            </a:ln>
          </p:spPr>
          <p:txBody>
            <a:bodyPr wrap="square" lIns="179260" tIns="143408" rIns="179260" bIns="143408"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437">
                <a:spcAft>
                  <a:spcPts val="1176"/>
                </a:spcAft>
                <a:defRPr/>
              </a:pPr>
              <a:r>
                <a:rPr lang="en-US" sz="1372" dirty="0">
                  <a:latin typeface="Segoe UI"/>
                </a:rPr>
                <a:t>Get started in minutes</a:t>
              </a:r>
            </a:p>
            <a:p>
              <a:pPr defTabSz="914437">
                <a:spcAft>
                  <a:spcPts val="1176"/>
                </a:spcAft>
                <a:defRPr/>
              </a:pPr>
              <a:r>
                <a:rPr lang="en-US" sz="1372" dirty="0">
                  <a:latin typeface="Segoe UI"/>
                </a:rPr>
                <a:t>Integrated with Azure platform and other Microsoft services (Azure ML, PowerBI &amp; ADF)</a:t>
              </a:r>
            </a:p>
            <a:p>
              <a:pPr defTabSz="914437">
                <a:spcAft>
                  <a:spcPts val="1176"/>
                </a:spcAft>
                <a:defRPr/>
              </a:pPr>
              <a:r>
                <a:rPr lang="en-US" sz="1372" dirty="0">
                  <a:latin typeface="Segoe UI"/>
                </a:rPr>
                <a:t>Enable Hybrid solutions</a:t>
              </a:r>
            </a:p>
          </p:txBody>
        </p:sp>
        <p:sp>
          <p:nvSpPr>
            <p:cNvPr id="54" name="Rectangle 53"/>
            <p:cNvSpPr/>
            <p:nvPr/>
          </p:nvSpPr>
          <p:spPr bwMode="auto">
            <a:xfrm>
              <a:off x="4124629" y="3309720"/>
              <a:ext cx="4112186" cy="77649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defTabSz="1243265" fontAlgn="base">
                <a:lnSpc>
                  <a:spcPct val="90000"/>
                </a:lnSpc>
                <a:spcBef>
                  <a:spcPct val="0"/>
                </a:spcBef>
                <a:spcAft>
                  <a:spcPct val="0"/>
                </a:spcAft>
              </a:pPr>
              <a:r>
                <a:rPr lang="en-US" sz="2133" dirty="0">
                  <a:gradFill>
                    <a:gsLst>
                      <a:gs pos="0">
                        <a:srgbClr val="FFFFFF"/>
                      </a:gs>
                      <a:gs pos="100000">
                        <a:srgbClr val="FFFFFF"/>
                      </a:gs>
                    </a:gsLst>
                    <a:lin ang="5400000" scaled="0"/>
                  </a:gradFill>
                  <a:latin typeface="Segoe UI Light"/>
                  <a:ea typeface="Segoe UI" pitchFamily="34" charset="0"/>
                  <a:cs typeface="Segoe UI" pitchFamily="34" charset="0"/>
                </a:rPr>
                <a:t>End-to-end platform built</a:t>
              </a:r>
              <a:br>
                <a:rPr lang="en-US" sz="2133"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2133" dirty="0">
                  <a:gradFill>
                    <a:gsLst>
                      <a:gs pos="0">
                        <a:srgbClr val="FFFFFF"/>
                      </a:gs>
                      <a:gs pos="100000">
                        <a:srgbClr val="FFFFFF"/>
                      </a:gs>
                    </a:gsLst>
                    <a:lin ang="5400000" scaled="0"/>
                  </a:gradFill>
                  <a:latin typeface="Segoe UI Light"/>
                  <a:ea typeface="Segoe UI" pitchFamily="34" charset="0"/>
                  <a:cs typeface="Segoe UI" pitchFamily="34" charset="0"/>
                </a:rPr>
                <a:t>for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339631"/>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819101"/>
              <a:ext cx="541790" cy="541789"/>
            </a:xfrm>
            <a:prstGeom prst="rect">
              <a:avLst/>
            </a:prstGeom>
          </p:spPr>
        </p:pic>
      </p:grpSp>
      <p:grpSp>
        <p:nvGrpSpPr>
          <p:cNvPr id="91" name="Group 90"/>
          <p:cNvGrpSpPr/>
          <p:nvPr/>
        </p:nvGrpSpPr>
        <p:grpSpPr>
          <a:xfrm>
            <a:off x="2279357" y="4021200"/>
            <a:ext cx="373503" cy="549203"/>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dirty="0" err="1">
                <a:solidFill>
                  <a:srgbClr val="FFFFFF"/>
                </a:solidFill>
                <a:latin typeface="Segoe Light"/>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94"/>
          <p:cNvGrpSpPr/>
          <p:nvPr/>
        </p:nvGrpSpPr>
        <p:grpSpPr>
          <a:xfrm>
            <a:off x="8289982" y="2341754"/>
            <a:ext cx="3607469" cy="3422485"/>
            <a:chOff x="8456548" y="2456056"/>
            <a:chExt cx="3680328" cy="3491609"/>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dirty="0">
                <a:solidFill>
                  <a:srgbClr val="FFFFFF"/>
                </a:solidFill>
                <a:latin typeface="Segoe Light"/>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defTabSz="91399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1"/>
              <a:ext cx="3680328" cy="1034134"/>
            </a:xfrm>
            <a:prstGeom prst="rect">
              <a:avLst/>
            </a:prstGeom>
            <a:noFill/>
            <a:ln>
              <a:noFill/>
            </a:ln>
          </p:spPr>
          <p:txBody>
            <a:bodyPr wrap="square" lIns="179260" tIns="143408" rIns="179260" bIns="143408"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437">
                <a:spcAft>
                  <a:spcPts val="1176"/>
                </a:spcAft>
                <a:defRPr/>
              </a:pPr>
              <a:r>
                <a:rPr lang="en-US" sz="1372" dirty="0">
                  <a:latin typeface="Segoe UI"/>
                </a:rPr>
                <a:t>Simple billing compute &amp; storage</a:t>
              </a:r>
            </a:p>
            <a:p>
              <a:pPr defTabSz="914437">
                <a:spcAft>
                  <a:spcPts val="1176"/>
                </a:spcAft>
                <a:defRPr/>
              </a:pPr>
              <a:r>
                <a:rPr lang="en-US" sz="1372" dirty="0">
                  <a:latin typeface="Segoe UI"/>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496898">
                    <a:defRPr/>
                  </a:pPr>
                  <a:endParaRPr lang="en-US" sz="979" kern="0">
                    <a:solidFill>
                      <a:srgbClr val="000000"/>
                    </a:solidFill>
                    <a:latin typeface="Segoe"/>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89629" tIns="44815" rIns="44815" bIns="89629" numCol="1" spcCol="0" rtlCol="0" fromWordArt="0" anchor="b" anchorCtr="0" forceAA="0" compatLnSpc="1">
                <a:prstTxWarp prst="textNoShape">
                  <a:avLst/>
                </a:prstTxWarp>
                <a:noAutofit/>
              </a:bodyPr>
              <a:lstStyle/>
              <a:p>
                <a:pPr algn="ctr" defTabSz="895988" fontAlgn="base">
                  <a:spcBef>
                    <a:spcPct val="0"/>
                  </a:spcBef>
                  <a:spcAft>
                    <a:spcPct val="0"/>
                  </a:spcAft>
                  <a:defRPr/>
                </a:pPr>
                <a:endParaRPr lang="en-US" sz="979" kern="0" spc="-49"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algn="ctr" defTabSz="496898">
                <a:lnSpc>
                  <a:spcPct val="80000"/>
                </a:lnSpc>
                <a:defRPr/>
              </a:pPr>
              <a:r>
                <a:rPr lang="en-US" sz="979" kern="0" dirty="0">
                  <a:solidFill>
                    <a:srgbClr val="FFFFFF"/>
                  </a:solidFill>
                  <a:latin typeface="Segoe Light"/>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496898">
                <a:lnSpc>
                  <a:spcPct val="80000"/>
                </a:lnSpc>
                <a:defRPr/>
              </a:pPr>
              <a:r>
                <a:rPr lang="en-US" sz="1568" kern="0" dirty="0">
                  <a:solidFill>
                    <a:srgbClr val="FFFFFF"/>
                  </a:solidFill>
                  <a:latin typeface="Segoe Light"/>
                </a:rPr>
                <a:t>Azure</a:t>
              </a:r>
              <a:endParaRPr lang="en-US" sz="979" kern="0" dirty="0">
                <a:solidFill>
                  <a:srgbClr val="FFFFFF"/>
                </a:solidFill>
                <a:latin typeface="Segoe Light"/>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496898">
                    <a:defRPr/>
                  </a:pPr>
                  <a:endParaRPr lang="en-US" sz="979" kern="0">
                    <a:solidFill>
                      <a:srgbClr val="000000"/>
                    </a:solidFill>
                    <a:latin typeface="Segoe"/>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89629" tIns="44815" rIns="44815" bIns="89629" numCol="1" spcCol="0" rtlCol="0" fromWordArt="0" anchor="b" anchorCtr="0" forceAA="0" compatLnSpc="1">
                <a:prstTxWarp prst="textNoShape">
                  <a:avLst/>
                </a:prstTxWarp>
                <a:noAutofit/>
              </a:bodyPr>
              <a:lstStyle/>
              <a:p>
                <a:pPr algn="ctr" defTabSz="895988" fontAlgn="base">
                  <a:spcBef>
                    <a:spcPct val="0"/>
                  </a:spcBef>
                  <a:spcAft>
                    <a:spcPct val="0"/>
                  </a:spcAft>
                  <a:defRPr/>
                </a:pPr>
                <a:endParaRPr lang="en-US" sz="979" kern="0" spc="-49"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grpSp>
      </p:grpSp>
      <p:grpSp>
        <p:nvGrpSpPr>
          <p:cNvPr id="9" name="Group 8"/>
          <p:cNvGrpSpPr/>
          <p:nvPr/>
        </p:nvGrpSpPr>
        <p:grpSpPr>
          <a:xfrm>
            <a:off x="2692965" y="3820300"/>
            <a:ext cx="373503" cy="549203"/>
            <a:chOff x="2746963" y="3964389"/>
            <a:chExt cx="380992" cy="560216"/>
          </a:xfrm>
        </p:grpSpPr>
        <p:grpSp>
          <p:nvGrpSpPr>
            <p:cNvPr id="8" name="Group 7"/>
            <p:cNvGrpSpPr/>
            <p:nvPr/>
          </p:nvGrpSpPr>
          <p:grpSpPr>
            <a:xfrm>
              <a:off x="2746963" y="3964389"/>
              <a:ext cx="380992" cy="560216"/>
              <a:chOff x="3081451" y="4220264"/>
              <a:chExt cx="380992" cy="560216"/>
            </a:xfrm>
          </p:grpSpPr>
          <p:sp>
            <p:nvSpPr>
              <p:cNvPr id="139" name="Flowchart: Magnetic Disk 138"/>
              <p:cNvSpPr/>
              <p:nvPr/>
            </p:nvSpPr>
            <p:spPr bwMode="auto">
              <a:xfrm>
                <a:off x="3081451" y="4220264"/>
                <a:ext cx="380992" cy="560216"/>
              </a:xfrm>
              <a:prstGeom prst="flowChartMagneticDisk">
                <a:avLst/>
              </a:prstGeom>
              <a:gradFill flip="none" rotWithShape="1">
                <a:gsLst>
                  <a:gs pos="57000">
                    <a:schemeClr val="accent1"/>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dirty="0" err="1">
                  <a:solidFill>
                    <a:srgbClr val="FFFFFF"/>
                  </a:solidFill>
                  <a:latin typeface="Segoe Light"/>
                </a:endParaRPr>
              </a:p>
            </p:txBody>
          </p:sp>
          <p:sp>
            <p:nvSpPr>
              <p:cNvPr id="140" name="Oval 139"/>
              <p:cNvSpPr/>
              <p:nvPr/>
            </p:nvSpPr>
            <p:spPr bwMode="auto">
              <a:xfrm>
                <a:off x="3123261" y="4247946"/>
                <a:ext cx="312216" cy="1329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35783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p:cNvSpPr/>
          <p:nvPr/>
        </p:nvSpPr>
        <p:spPr bwMode="auto">
          <a:xfrm>
            <a:off x="0" y="1346553"/>
            <a:ext cx="12192000" cy="4929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179187" rIns="179187" bIns="44796" numCol="1" spcCol="0" rtlCol="0" fromWordArt="0" anchor="t" anchorCtr="0" forceAA="0" compatLnSpc="1">
            <a:prstTxWarp prst="textNoShape">
              <a:avLst/>
            </a:prstTxWarp>
            <a:noAutofit/>
          </a:bodyPr>
          <a:lstStyle/>
          <a:p>
            <a:pPr algn="r" defTabSz="912880" fontAlgn="base">
              <a:lnSpc>
                <a:spcPct val="90000"/>
              </a:lnSpc>
              <a:spcBef>
                <a:spcPct val="0"/>
              </a:spcBef>
              <a:spcAft>
                <a:spcPts val="588"/>
              </a:spcAft>
            </a:pPr>
            <a:endParaRPr lang="en-US" sz="1764" dirty="0">
              <a:solidFill>
                <a:srgbClr val="505050"/>
              </a:solidFill>
              <a:latin typeface="Segoe UI Semibold" panose="020B0702040204020203" pitchFamily="34" charset="0"/>
              <a:cs typeface="Segoe UI Semibold" panose="020B0702040204020203" pitchFamily="34" charset="0"/>
            </a:endParaRPr>
          </a:p>
        </p:txBody>
      </p:sp>
      <p:grpSp>
        <p:nvGrpSpPr>
          <p:cNvPr id="31" name="Group 30"/>
          <p:cNvGrpSpPr/>
          <p:nvPr/>
        </p:nvGrpSpPr>
        <p:grpSpPr>
          <a:xfrm>
            <a:off x="814356" y="3059541"/>
            <a:ext cx="1649322" cy="1592997"/>
            <a:chOff x="1149864" y="3430274"/>
            <a:chExt cx="1649752" cy="1593412"/>
          </a:xfrm>
        </p:grpSpPr>
        <p:pic>
          <p:nvPicPr>
            <p:cNvPr id="6" name="Picture 5"/>
            <p:cNvPicPr>
              <a:picLocks noChangeAspect="1"/>
            </p:cNvPicPr>
            <p:nvPr/>
          </p:nvPicPr>
          <p:blipFill>
            <a:blip r:embed="rId3"/>
            <a:stretch>
              <a:fillRect/>
            </a:stretch>
          </p:blipFill>
          <p:spPr>
            <a:xfrm>
              <a:off x="1458646" y="3430274"/>
              <a:ext cx="1032188" cy="1029375"/>
            </a:xfrm>
            <a:prstGeom prst="rect">
              <a:avLst/>
            </a:prstGeom>
          </p:spPr>
        </p:pic>
        <p:sp>
          <p:nvSpPr>
            <p:cNvPr id="7" name="TextBox 6"/>
            <p:cNvSpPr txBox="1"/>
            <p:nvPr/>
          </p:nvSpPr>
          <p:spPr>
            <a:xfrm>
              <a:off x="1149864" y="4462475"/>
              <a:ext cx="1649752" cy="561211"/>
            </a:xfrm>
            <a:prstGeom prst="rect">
              <a:avLst/>
            </a:prstGeom>
            <a:noFill/>
          </p:spPr>
          <p:txBody>
            <a:bodyPr wrap="none" lIns="179238" tIns="143391" rIns="179238" bIns="143391" rtlCol="0">
              <a:spAutoFit/>
            </a:bodyPr>
            <a:lstStyle/>
            <a:p>
              <a:pPr algn="ctr" defTabSz="913231" fontAlgn="base">
                <a:lnSpc>
                  <a:spcPct val="90000"/>
                </a:lnSpc>
                <a:spcBef>
                  <a:spcPct val="0"/>
                </a:spcBef>
                <a:spcAft>
                  <a:spcPts val="588"/>
                </a:spcAft>
              </a:pPr>
              <a:r>
                <a:rPr lang="en-US" sz="1960" dirty="0">
                  <a:solidFill>
                    <a:srgbClr val="515151"/>
                  </a:solidFill>
                  <a:latin typeface="Segoe UI Semilight" panose="020B0402040204020203" pitchFamily="34" charset="0"/>
                  <a:ea typeface="MS PGothic" charset="0"/>
                  <a:cs typeface="Segoe UI Semilight" panose="020B0402040204020203" pitchFamily="34" charset="0"/>
                </a:rPr>
                <a:t>App Service</a:t>
              </a:r>
            </a:p>
          </p:txBody>
        </p:sp>
      </p:grpSp>
      <p:cxnSp>
        <p:nvCxnSpPr>
          <p:cNvPr id="11" name="Elbow Connector 10"/>
          <p:cNvCxnSpPr/>
          <p:nvPr/>
        </p:nvCxnSpPr>
        <p:spPr>
          <a:xfrm rot="10800000">
            <a:off x="4654892" y="4693412"/>
            <a:ext cx="2742486" cy="536505"/>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868594" y="5262146"/>
            <a:ext cx="1949965" cy="561065"/>
          </a:xfrm>
          <a:prstGeom prst="rect">
            <a:avLst/>
          </a:prstGeom>
          <a:noFill/>
        </p:spPr>
        <p:txBody>
          <a:bodyPr wrap="none" lIns="179238" tIns="143391" rIns="179238" bIns="143391" rtlCol="0">
            <a:spAutoFit/>
          </a:bodyPr>
          <a:lstStyle/>
          <a:p>
            <a:pPr algn="ctr" defTabSz="913231" fontAlgn="base">
              <a:lnSpc>
                <a:spcPct val="90000"/>
              </a:lnSpc>
              <a:spcBef>
                <a:spcPct val="0"/>
              </a:spcBef>
              <a:spcAft>
                <a:spcPts val="588"/>
              </a:spcAft>
            </a:pPr>
            <a:r>
              <a:rPr lang="en-US" sz="1960" dirty="0">
                <a:solidFill>
                  <a:srgbClr val="515151"/>
                </a:solidFill>
                <a:latin typeface="Segoe UI Semilight" panose="020B0402040204020203" pitchFamily="34" charset="0"/>
                <a:ea typeface="MS PGothic" charset="0"/>
                <a:cs typeface="Segoe UI Semilight" panose="020B0402040204020203" pitchFamily="34" charset="0"/>
              </a:rPr>
              <a:t>Intelligent App</a:t>
            </a:r>
          </a:p>
        </p:txBody>
      </p:sp>
      <p:sp>
        <p:nvSpPr>
          <p:cNvPr id="29" name="Right Arrow 28"/>
          <p:cNvSpPr/>
          <p:nvPr/>
        </p:nvSpPr>
        <p:spPr bwMode="auto">
          <a:xfrm>
            <a:off x="5919455" y="4495189"/>
            <a:ext cx="3382399" cy="137124"/>
          </a:xfrm>
          <a:prstGeom prst="right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335914" indent="-335914" algn="ctr" defTabSz="913477" fontAlgn="base">
              <a:lnSpc>
                <a:spcPct val="90000"/>
              </a:lnSpc>
              <a:spcBef>
                <a:spcPct val="0"/>
              </a:spcBef>
              <a:spcAft>
                <a:spcPct val="0"/>
              </a:spcAft>
              <a:buFont typeface="Wingdings 3" panose="05040102010807070707" pitchFamily="18" charset="2"/>
              <a:buChar char="Æ"/>
            </a:pPr>
            <a:endParaRPr lang="en-US" sz="1960" b="1" dirty="0" err="1">
              <a:solidFill>
                <a:srgbClr val="FFFFFF"/>
              </a:solidFill>
              <a:latin typeface="Segoe UI Light"/>
              <a:ea typeface="Segoe UI" pitchFamily="34" charset="0"/>
              <a:cs typeface="Segoe UI" pitchFamily="34" charset="0"/>
            </a:endParaRPr>
          </a:p>
        </p:txBody>
      </p:sp>
      <p:sp>
        <p:nvSpPr>
          <p:cNvPr id="42" name="Right Arrow 41"/>
          <p:cNvSpPr/>
          <p:nvPr/>
        </p:nvSpPr>
        <p:spPr bwMode="auto">
          <a:xfrm>
            <a:off x="5523738" y="3435952"/>
            <a:ext cx="1371243" cy="137124"/>
          </a:xfrm>
          <a:prstGeom prst="right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335914" indent="-335914" algn="ctr" defTabSz="913477" fontAlgn="base">
              <a:lnSpc>
                <a:spcPct val="90000"/>
              </a:lnSpc>
              <a:spcBef>
                <a:spcPct val="0"/>
              </a:spcBef>
              <a:spcAft>
                <a:spcPct val="0"/>
              </a:spcAft>
              <a:buFont typeface="Wingdings 3" panose="05040102010807070707" pitchFamily="18" charset="2"/>
              <a:buChar char="Æ"/>
            </a:pPr>
            <a:endParaRPr lang="en-US" sz="1960" b="1" dirty="0" err="1">
              <a:solidFill>
                <a:srgbClr val="FFFFFF"/>
              </a:solidFill>
              <a:latin typeface="Segoe UI Light"/>
              <a:ea typeface="Segoe UI" pitchFamily="34" charset="0"/>
              <a:cs typeface="Segoe UI" pitchFamily="34" charset="0"/>
            </a:endParaRPr>
          </a:p>
        </p:txBody>
      </p:sp>
      <p:grpSp>
        <p:nvGrpSpPr>
          <p:cNvPr id="15" name="Group 14"/>
          <p:cNvGrpSpPr/>
          <p:nvPr/>
        </p:nvGrpSpPr>
        <p:grpSpPr>
          <a:xfrm>
            <a:off x="8659382" y="2074099"/>
            <a:ext cx="1062680" cy="1200818"/>
            <a:chOff x="4844211" y="1883229"/>
            <a:chExt cx="1062957" cy="1201131"/>
          </a:xfrm>
        </p:grpSpPr>
        <p:sp>
          <p:nvSpPr>
            <p:cNvPr id="20" name="TextBox 19"/>
            <p:cNvSpPr txBox="1"/>
            <p:nvPr/>
          </p:nvSpPr>
          <p:spPr>
            <a:xfrm>
              <a:off x="4844211" y="2577459"/>
              <a:ext cx="1062957" cy="506901"/>
            </a:xfrm>
            <a:prstGeom prst="rect">
              <a:avLst/>
            </a:prstGeom>
            <a:noFill/>
          </p:spPr>
          <p:txBody>
            <a:bodyPr wrap="none" lIns="179238" tIns="143391" rIns="179238" bIns="143391" rtlCol="0">
              <a:spAutoFit/>
            </a:bodyPr>
            <a:lstStyle/>
            <a:p>
              <a:pPr algn="ctr" defTabSz="913231" fontAlgn="base">
                <a:lnSpc>
                  <a:spcPct val="90000"/>
                </a:lnSpc>
                <a:spcBef>
                  <a:spcPct val="0"/>
                </a:spcBef>
                <a:spcAft>
                  <a:spcPts val="588"/>
                </a:spcAft>
              </a:pPr>
              <a:r>
                <a:rPr lang="en-US" sz="1568" dirty="0">
                  <a:solidFill>
                    <a:srgbClr val="515151"/>
                  </a:solidFill>
                  <a:latin typeface="Segoe UI Semilight" panose="020B0402040204020203" pitchFamily="34" charset="0"/>
                  <a:ea typeface="MS PGothic" charset="0"/>
                  <a:cs typeface="Segoe UI Semilight" panose="020B0402040204020203" pitchFamily="34" charset="0"/>
                </a:rPr>
                <a:t>Hadoop</a:t>
              </a:r>
            </a:p>
          </p:txBody>
        </p:sp>
        <p:sp>
          <p:nvSpPr>
            <p:cNvPr id="45" name="Freeform 44"/>
            <p:cNvSpPr>
              <a:spLocks/>
            </p:cNvSpPr>
            <p:nvPr/>
          </p:nvSpPr>
          <p:spPr bwMode="auto">
            <a:xfrm>
              <a:off x="4869192" y="1883229"/>
              <a:ext cx="1010470" cy="70867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lumMod val="75000"/>
              </a:schemeClr>
            </a:solidFill>
            <a:ln>
              <a:noFill/>
            </a:ln>
          </p:spPr>
          <p:txBody>
            <a:bodyPr vert="horz" wrap="square" lIns="89594" tIns="44796" rIns="89594" bIns="44796" numCol="1" anchor="t" anchorCtr="0" compatLnSpc="1">
              <a:prstTxWarp prst="textNoShape">
                <a:avLst/>
              </a:prstTxWarp>
            </a:bodyPr>
            <a:lstStyle/>
            <a:p>
              <a:pPr defTabSz="912880" fontAlgn="base">
                <a:spcBef>
                  <a:spcPct val="0"/>
                </a:spcBef>
                <a:spcAft>
                  <a:spcPct val="0"/>
                </a:spcAft>
              </a:pPr>
              <a:endParaRPr lang="en-IN" sz="2352">
                <a:solidFill>
                  <a:srgbClr val="000000"/>
                </a:solidFill>
                <a:ea typeface="MS PGothic" charset="0"/>
              </a:endParaRPr>
            </a:p>
          </p:txBody>
        </p:sp>
      </p:grpSp>
      <p:grpSp>
        <p:nvGrpSpPr>
          <p:cNvPr id="16" name="Group 15"/>
          <p:cNvGrpSpPr/>
          <p:nvPr/>
        </p:nvGrpSpPr>
        <p:grpSpPr>
          <a:xfrm>
            <a:off x="6668782" y="4919134"/>
            <a:ext cx="2299515" cy="1319630"/>
            <a:chOff x="6935906" y="5344944"/>
            <a:chExt cx="2300114" cy="1319974"/>
          </a:xfrm>
        </p:grpSpPr>
        <p:sp>
          <p:nvSpPr>
            <p:cNvPr id="13" name="TextBox 12"/>
            <p:cNvSpPr txBox="1"/>
            <p:nvPr/>
          </p:nvSpPr>
          <p:spPr>
            <a:xfrm>
              <a:off x="6935906" y="5940775"/>
              <a:ext cx="2300114" cy="724143"/>
            </a:xfrm>
            <a:prstGeom prst="rect">
              <a:avLst/>
            </a:prstGeom>
            <a:noFill/>
          </p:spPr>
          <p:txBody>
            <a:bodyPr wrap="square" lIns="179238" tIns="143391" rIns="179238" bIns="143391" rtlCol="0">
              <a:spAutoFit/>
            </a:bodyPr>
            <a:lstStyle/>
            <a:p>
              <a:pPr algn="ctr" defTabSz="913231" fontAlgn="base">
                <a:lnSpc>
                  <a:spcPct val="90000"/>
                </a:lnSpc>
                <a:spcBef>
                  <a:spcPct val="0"/>
                </a:spcBef>
                <a:spcAft>
                  <a:spcPts val="588"/>
                </a:spcAft>
              </a:pPr>
              <a:r>
                <a:rPr lang="en-US" sz="1568" dirty="0">
                  <a:solidFill>
                    <a:srgbClr val="515151"/>
                  </a:solidFill>
                  <a:latin typeface="Segoe UI Semilight" panose="020B0402040204020203" pitchFamily="34" charset="0"/>
                  <a:ea typeface="MS PGothic" charset="0"/>
                  <a:cs typeface="Segoe UI Semilight" panose="020B0402040204020203" pitchFamily="34" charset="0"/>
                </a:rPr>
                <a:t>Azure Machine Learning</a:t>
              </a:r>
            </a:p>
          </p:txBody>
        </p: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214" y="5344944"/>
              <a:ext cx="627497" cy="627497"/>
            </a:xfrm>
            <a:prstGeom prst="rect">
              <a:avLst/>
            </a:prstGeom>
          </p:spPr>
        </p:pic>
      </p:grpSp>
      <p:grpSp>
        <p:nvGrpSpPr>
          <p:cNvPr id="30" name="Group 29"/>
          <p:cNvGrpSpPr/>
          <p:nvPr/>
        </p:nvGrpSpPr>
        <p:grpSpPr>
          <a:xfrm>
            <a:off x="9426274" y="3915072"/>
            <a:ext cx="1917676" cy="1754835"/>
            <a:chOff x="9066792" y="3617285"/>
            <a:chExt cx="1918176" cy="1755292"/>
          </a:xfrm>
        </p:grpSpPr>
        <p:grpSp>
          <p:nvGrpSpPr>
            <p:cNvPr id="24" name="Group 23"/>
            <p:cNvGrpSpPr>
              <a:grpSpLocks noChangeAspect="1"/>
            </p:cNvGrpSpPr>
            <p:nvPr/>
          </p:nvGrpSpPr>
          <p:grpSpPr>
            <a:xfrm>
              <a:off x="9066792" y="3617285"/>
              <a:ext cx="1918176" cy="1179979"/>
              <a:chOff x="1966540" y="1894093"/>
              <a:chExt cx="3906825" cy="2403294"/>
            </a:xfrm>
          </p:grpSpPr>
          <p:sp>
            <p:nvSpPr>
              <p:cNvPr id="25" name="Freeform 24"/>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335979" indent="-335979" algn="ctr" defTabSz="913653" fontAlgn="base">
                  <a:spcBef>
                    <a:spcPct val="0"/>
                  </a:spcBef>
                  <a:spcAft>
                    <a:spcPct val="0"/>
                  </a:spcAft>
                  <a:buFont typeface="Wingdings 3" panose="05040102010807070707" pitchFamily="18" charset="2"/>
                  <a:buChar char="Æ"/>
                </a:pPr>
                <a:endParaRPr lang="en-IN" sz="1960" b="1" dirty="0" err="1">
                  <a:solidFill>
                    <a:srgbClr val="FFFFFF"/>
                  </a:solidFill>
                  <a:latin typeface="Segoe UI Light"/>
                  <a:ea typeface="Segoe UI" pitchFamily="34" charset="0"/>
                  <a:cs typeface="Segoe UI" pitchFamily="34" charset="0"/>
                </a:endParaRPr>
              </a:p>
            </p:txBody>
          </p:sp>
          <p:pic>
            <p:nvPicPr>
              <p:cNvPr id="26" name="Picture 25"/>
              <p:cNvPicPr>
                <a:picLocks noChangeAspect="1"/>
              </p:cNvPicPr>
              <p:nvPr/>
            </p:nvPicPr>
            <p:blipFill rotWithShape="1">
              <a:blip r:embed="rId5"/>
              <a:srcRect r="4671" b="3054"/>
              <a:stretch/>
            </p:blipFill>
            <p:spPr>
              <a:xfrm>
                <a:off x="2187702" y="2127894"/>
                <a:ext cx="3413900" cy="1952877"/>
              </a:xfrm>
              <a:prstGeom prst="rect">
                <a:avLst/>
              </a:prstGeom>
              <a:noFill/>
              <a:ln w="9525">
                <a:solidFill>
                  <a:schemeClr val="bg2">
                    <a:lumMod val="50000"/>
                  </a:schemeClr>
                </a:solidFill>
              </a:ln>
            </p:spPr>
          </p:pic>
          <p:sp>
            <p:nvSpPr>
              <p:cNvPr id="27" name="Freeform 26"/>
              <p:cNvSpPr/>
              <p:nvPr/>
            </p:nvSpPr>
            <p:spPr bwMode="auto">
              <a:xfrm>
                <a:off x="1966540" y="1894093"/>
                <a:ext cx="3906825"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335979" indent="-335979" algn="ctr" defTabSz="913653" fontAlgn="base">
                  <a:spcBef>
                    <a:spcPct val="0"/>
                  </a:spcBef>
                  <a:spcAft>
                    <a:spcPct val="0"/>
                  </a:spcAft>
                  <a:buFont typeface="Wingdings 3" panose="05040102010807070707" pitchFamily="18" charset="2"/>
                  <a:buChar char="Æ"/>
                </a:pPr>
                <a:endParaRPr lang="en-IN" sz="1960" b="1" dirty="0" err="1">
                  <a:solidFill>
                    <a:srgbClr val="FFFFFF"/>
                  </a:solidFill>
                  <a:latin typeface="Segoe UI Light"/>
                  <a:ea typeface="Segoe UI" pitchFamily="34" charset="0"/>
                  <a:cs typeface="Segoe UI" pitchFamily="34" charset="0"/>
                </a:endParaRPr>
              </a:p>
            </p:txBody>
          </p:sp>
          <p:pic>
            <p:nvPicPr>
              <p:cNvPr id="28"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9363748" y="4811366"/>
              <a:ext cx="1324265" cy="561211"/>
            </a:xfrm>
            <a:prstGeom prst="rect">
              <a:avLst/>
            </a:prstGeom>
            <a:noFill/>
          </p:spPr>
          <p:txBody>
            <a:bodyPr wrap="none" lIns="179238" tIns="143391" rIns="179238" bIns="143391" rtlCol="0">
              <a:spAutoFit/>
            </a:bodyPr>
            <a:lstStyle/>
            <a:p>
              <a:pPr algn="ctr" defTabSz="913231" fontAlgn="base">
                <a:lnSpc>
                  <a:spcPct val="90000"/>
                </a:lnSpc>
                <a:spcBef>
                  <a:spcPct val="0"/>
                </a:spcBef>
                <a:spcAft>
                  <a:spcPts val="588"/>
                </a:spcAft>
              </a:pPr>
              <a:r>
                <a:rPr lang="en-US" sz="1960" dirty="0">
                  <a:solidFill>
                    <a:srgbClr val="515151"/>
                  </a:solidFill>
                  <a:latin typeface="Segoe UI Semilight" panose="020B0402040204020203" pitchFamily="34" charset="0"/>
                  <a:ea typeface="MS PGothic" charset="0"/>
                  <a:cs typeface="Segoe UI Semilight" panose="020B0402040204020203" pitchFamily="34" charset="0"/>
                </a:rPr>
                <a:t>Power BI</a:t>
              </a:r>
            </a:p>
          </p:txBody>
        </p:sp>
      </p:grpSp>
      <p:grpSp>
        <p:nvGrpSpPr>
          <p:cNvPr id="14" name="Group 13"/>
          <p:cNvGrpSpPr/>
          <p:nvPr/>
        </p:nvGrpSpPr>
        <p:grpSpPr>
          <a:xfrm>
            <a:off x="6918181" y="2854006"/>
            <a:ext cx="1281844" cy="1371243"/>
            <a:chOff x="9764763" y="3122532"/>
            <a:chExt cx="1282178" cy="1371600"/>
          </a:xfrm>
        </p:grpSpPr>
        <p:grpSp>
          <p:nvGrpSpPr>
            <p:cNvPr id="5" name="Group 4"/>
            <p:cNvGrpSpPr>
              <a:grpSpLocks noChangeAspect="1"/>
            </p:cNvGrpSpPr>
            <p:nvPr/>
          </p:nvGrpSpPr>
          <p:grpSpPr>
            <a:xfrm>
              <a:off x="9882329" y="3122532"/>
              <a:ext cx="1018773" cy="1371600"/>
              <a:chOff x="6592193" y="1888324"/>
              <a:chExt cx="2181834" cy="2937461"/>
            </a:xfrm>
          </p:grpSpPr>
          <p:sp>
            <p:nvSpPr>
              <p:cNvPr id="53" name="Can 52"/>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82" name="Donut 81"/>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grpSp>
            <p:nvGrpSpPr>
              <p:cNvPr id="83" name="Group 82"/>
              <p:cNvGrpSpPr/>
              <p:nvPr/>
            </p:nvGrpSpPr>
            <p:grpSpPr>
              <a:xfrm>
                <a:off x="6654555" y="1948052"/>
                <a:ext cx="2062791" cy="999923"/>
                <a:chOff x="3418451" y="1327507"/>
                <a:chExt cx="2706124" cy="1321666"/>
              </a:xfrm>
            </p:grpSpPr>
            <p:sp>
              <p:nvSpPr>
                <p:cNvPr id="86" name="Donut 85"/>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sp>
              <p:nvSpPr>
                <p:cNvPr id="87" name="Freeform 86"/>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grpSp>
        </p:grpSp>
        <p:sp>
          <p:nvSpPr>
            <p:cNvPr id="8" name="TextBox 7"/>
            <p:cNvSpPr txBox="1"/>
            <p:nvPr/>
          </p:nvSpPr>
          <p:spPr>
            <a:xfrm>
              <a:off x="9764763" y="3659933"/>
              <a:ext cx="1282178" cy="677557"/>
            </a:xfrm>
            <a:prstGeom prst="rect">
              <a:avLst/>
            </a:prstGeom>
            <a:noFill/>
          </p:spPr>
          <p:txBody>
            <a:bodyPr wrap="none" lIns="179238" tIns="143391" rIns="179238" bIns="143391" rtlCol="0">
              <a:spAutoFit/>
            </a:bodyPr>
            <a:lstStyle/>
            <a:p>
              <a:pPr algn="ctr" defTabSz="913231" fontAlgn="base">
                <a:lnSpc>
                  <a:spcPct val="90000"/>
                </a:lnSpc>
                <a:spcBef>
                  <a:spcPct val="0"/>
                </a:spcBef>
                <a:spcAft>
                  <a:spcPts val="588"/>
                </a:spcAft>
              </a:pPr>
              <a:r>
                <a:rPr lang="en-US" sz="1400" dirty="0">
                  <a:solidFill>
                    <a:srgbClr val="515151"/>
                  </a:solidFill>
                  <a:ea typeface="MS PGothic" charset="0"/>
                  <a:cs typeface="Segoe UI" panose="020B0502040204020203" pitchFamily="34" charset="0"/>
                </a:rPr>
                <a:t>Azure SQL </a:t>
              </a:r>
              <a:br>
                <a:rPr lang="en-US" sz="1400" dirty="0">
                  <a:solidFill>
                    <a:srgbClr val="515151"/>
                  </a:solidFill>
                  <a:ea typeface="MS PGothic" charset="0"/>
                  <a:cs typeface="Segoe UI" panose="020B0502040204020203" pitchFamily="34" charset="0"/>
                </a:rPr>
              </a:br>
              <a:r>
                <a:rPr lang="en-US" sz="1400" dirty="0">
                  <a:solidFill>
                    <a:srgbClr val="515151"/>
                  </a:solidFill>
                  <a:ea typeface="MS PGothic" charset="0"/>
                  <a:cs typeface="Segoe UI" panose="020B0502040204020203" pitchFamily="34" charset="0"/>
                </a:rPr>
                <a:t>Database</a:t>
              </a:r>
            </a:p>
          </p:txBody>
        </p:sp>
      </p:grpSp>
      <p:sp>
        <p:nvSpPr>
          <p:cNvPr id="32" name="Freeform 31"/>
          <p:cNvSpPr>
            <a:spLocks noChangeAspect="1"/>
          </p:cNvSpPr>
          <p:nvPr/>
        </p:nvSpPr>
        <p:spPr bwMode="auto">
          <a:xfrm>
            <a:off x="524984" y="1513642"/>
            <a:ext cx="1104468" cy="6929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IN" sz="1960" b="1" dirty="0">
              <a:solidFill>
                <a:srgbClr val="FFFFFF"/>
              </a:solidFill>
              <a:latin typeface="Segoe UI Light"/>
              <a:ea typeface="Segoe UI" pitchFamily="34" charset="0"/>
              <a:cs typeface="Segoe UI" pitchFamily="34" charset="0"/>
            </a:endParaRPr>
          </a:p>
        </p:txBody>
      </p:sp>
      <p:grpSp>
        <p:nvGrpSpPr>
          <p:cNvPr id="33" name="Group 32"/>
          <p:cNvGrpSpPr>
            <a:grpSpLocks noChangeAspect="1"/>
          </p:cNvGrpSpPr>
          <p:nvPr/>
        </p:nvGrpSpPr>
        <p:grpSpPr>
          <a:xfrm>
            <a:off x="465893" y="5305902"/>
            <a:ext cx="1468250" cy="850591"/>
            <a:chOff x="1314399" y="5629236"/>
            <a:chExt cx="1958175" cy="1134418"/>
          </a:xfrm>
        </p:grpSpPr>
        <p:sp>
          <p:nvSpPr>
            <p:cNvPr id="34" name="Rectangle 6"/>
            <p:cNvSpPr>
              <a:spLocks noChangeArrowheads="1"/>
            </p:cNvSpPr>
            <p:nvPr/>
          </p:nvSpPr>
          <p:spPr bwMode="auto">
            <a:xfrm>
              <a:off x="2020993" y="6255420"/>
              <a:ext cx="102250" cy="505655"/>
            </a:xfrm>
            <a:prstGeom prst="rect">
              <a:avLst/>
            </a:prstGeom>
            <a:solidFill>
              <a:schemeClr val="bg1">
                <a:lumMod val="85000"/>
              </a:schemeClr>
            </a:solidFill>
            <a:ln>
              <a:noFill/>
            </a:ln>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35" name="Rectangle 14"/>
            <p:cNvSpPr>
              <a:spLocks noChangeArrowheads="1"/>
            </p:cNvSpPr>
            <p:nvPr/>
          </p:nvSpPr>
          <p:spPr bwMode="auto">
            <a:xfrm>
              <a:off x="2948019" y="6073846"/>
              <a:ext cx="324555" cy="68980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36" name="Rectangle 15"/>
            <p:cNvSpPr>
              <a:spLocks noChangeArrowheads="1"/>
            </p:cNvSpPr>
            <p:nvPr/>
          </p:nvSpPr>
          <p:spPr bwMode="auto">
            <a:xfrm>
              <a:off x="3126066" y="6681752"/>
              <a:ext cx="43240" cy="8190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37" name="Rectangle 16"/>
            <p:cNvSpPr>
              <a:spLocks noChangeArrowheads="1"/>
            </p:cNvSpPr>
            <p:nvPr/>
          </p:nvSpPr>
          <p:spPr bwMode="auto">
            <a:xfrm>
              <a:off x="3052812" y="6681752"/>
              <a:ext cx="43240" cy="8190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38" name="Rectangle 17"/>
            <p:cNvSpPr>
              <a:spLocks noChangeArrowheads="1"/>
            </p:cNvSpPr>
            <p:nvPr/>
          </p:nvSpPr>
          <p:spPr bwMode="auto">
            <a:xfrm>
              <a:off x="2980576" y="6395858"/>
              <a:ext cx="260967" cy="41714"/>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39" name="Rectangle 18"/>
            <p:cNvSpPr>
              <a:spLocks noChangeArrowheads="1"/>
            </p:cNvSpPr>
            <p:nvPr/>
          </p:nvSpPr>
          <p:spPr bwMode="auto">
            <a:xfrm>
              <a:off x="2980576" y="6469112"/>
              <a:ext cx="260967" cy="4222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40" name="Rectangle 19"/>
            <p:cNvSpPr>
              <a:spLocks noChangeArrowheads="1"/>
            </p:cNvSpPr>
            <p:nvPr/>
          </p:nvSpPr>
          <p:spPr bwMode="auto">
            <a:xfrm>
              <a:off x="2980576" y="6541349"/>
              <a:ext cx="260967" cy="41714"/>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47" name="Rectangle 20"/>
            <p:cNvSpPr>
              <a:spLocks noChangeArrowheads="1"/>
            </p:cNvSpPr>
            <p:nvPr/>
          </p:nvSpPr>
          <p:spPr bwMode="auto">
            <a:xfrm>
              <a:off x="2980576" y="6614602"/>
              <a:ext cx="260967" cy="41714"/>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48" name="Rectangle 21"/>
            <p:cNvSpPr>
              <a:spLocks noChangeArrowheads="1"/>
            </p:cNvSpPr>
            <p:nvPr/>
          </p:nvSpPr>
          <p:spPr bwMode="auto">
            <a:xfrm>
              <a:off x="2980576" y="6250368"/>
              <a:ext cx="260967" cy="4222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1" name="Rectangle 22"/>
            <p:cNvSpPr>
              <a:spLocks noChangeArrowheads="1"/>
            </p:cNvSpPr>
            <p:nvPr/>
          </p:nvSpPr>
          <p:spPr bwMode="auto">
            <a:xfrm>
              <a:off x="2980576" y="6323622"/>
              <a:ext cx="260967" cy="406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2" name="Rectangle 23"/>
            <p:cNvSpPr>
              <a:spLocks noChangeArrowheads="1"/>
            </p:cNvSpPr>
            <p:nvPr/>
          </p:nvSpPr>
          <p:spPr bwMode="auto">
            <a:xfrm>
              <a:off x="2980576" y="6104878"/>
              <a:ext cx="260967" cy="4222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4" name="Rectangle 24"/>
            <p:cNvSpPr>
              <a:spLocks noChangeArrowheads="1"/>
            </p:cNvSpPr>
            <p:nvPr/>
          </p:nvSpPr>
          <p:spPr bwMode="auto">
            <a:xfrm>
              <a:off x="2980576" y="6178131"/>
              <a:ext cx="260967" cy="4222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5" name="Rectangle 26"/>
            <p:cNvSpPr>
              <a:spLocks noChangeArrowheads="1"/>
            </p:cNvSpPr>
            <p:nvPr/>
          </p:nvSpPr>
          <p:spPr bwMode="auto">
            <a:xfrm>
              <a:off x="1314399" y="6073846"/>
              <a:ext cx="324555" cy="68980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6" name="Rectangle 27"/>
            <p:cNvSpPr>
              <a:spLocks noChangeArrowheads="1"/>
            </p:cNvSpPr>
            <p:nvPr/>
          </p:nvSpPr>
          <p:spPr bwMode="auto">
            <a:xfrm>
              <a:off x="1492447" y="6681752"/>
              <a:ext cx="43240" cy="8190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7" name="Rectangle 28"/>
            <p:cNvSpPr>
              <a:spLocks noChangeArrowheads="1"/>
            </p:cNvSpPr>
            <p:nvPr/>
          </p:nvSpPr>
          <p:spPr bwMode="auto">
            <a:xfrm>
              <a:off x="1419193" y="6681752"/>
              <a:ext cx="43240" cy="8190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8" name="Rectangle 29"/>
            <p:cNvSpPr>
              <a:spLocks noChangeArrowheads="1"/>
            </p:cNvSpPr>
            <p:nvPr/>
          </p:nvSpPr>
          <p:spPr bwMode="auto">
            <a:xfrm>
              <a:off x="1346956" y="6395858"/>
              <a:ext cx="260458" cy="4171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9" name="Rectangle 30"/>
            <p:cNvSpPr>
              <a:spLocks noChangeArrowheads="1"/>
            </p:cNvSpPr>
            <p:nvPr/>
          </p:nvSpPr>
          <p:spPr bwMode="auto">
            <a:xfrm>
              <a:off x="1346956" y="6469112"/>
              <a:ext cx="260458" cy="422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0" name="Rectangle 31"/>
            <p:cNvSpPr>
              <a:spLocks noChangeArrowheads="1"/>
            </p:cNvSpPr>
            <p:nvPr/>
          </p:nvSpPr>
          <p:spPr bwMode="auto">
            <a:xfrm>
              <a:off x="1346956" y="6541349"/>
              <a:ext cx="260458" cy="4171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1" name="Rectangle 32"/>
            <p:cNvSpPr>
              <a:spLocks noChangeArrowheads="1"/>
            </p:cNvSpPr>
            <p:nvPr/>
          </p:nvSpPr>
          <p:spPr bwMode="auto">
            <a:xfrm>
              <a:off x="1346956" y="6614602"/>
              <a:ext cx="260458" cy="4171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2" name="Rectangle 33"/>
            <p:cNvSpPr>
              <a:spLocks noChangeArrowheads="1"/>
            </p:cNvSpPr>
            <p:nvPr/>
          </p:nvSpPr>
          <p:spPr bwMode="auto">
            <a:xfrm>
              <a:off x="1346956" y="6250368"/>
              <a:ext cx="260458" cy="422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3" name="Rectangle 34"/>
            <p:cNvSpPr>
              <a:spLocks noChangeArrowheads="1"/>
            </p:cNvSpPr>
            <p:nvPr/>
          </p:nvSpPr>
          <p:spPr bwMode="auto">
            <a:xfrm>
              <a:off x="1346956" y="6323622"/>
              <a:ext cx="260458" cy="4069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4" name="Rectangle 35"/>
            <p:cNvSpPr>
              <a:spLocks noChangeArrowheads="1"/>
            </p:cNvSpPr>
            <p:nvPr/>
          </p:nvSpPr>
          <p:spPr bwMode="auto">
            <a:xfrm>
              <a:off x="1346956" y="6104878"/>
              <a:ext cx="260458" cy="422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5" name="Rectangle 36"/>
            <p:cNvSpPr>
              <a:spLocks noChangeArrowheads="1"/>
            </p:cNvSpPr>
            <p:nvPr/>
          </p:nvSpPr>
          <p:spPr bwMode="auto">
            <a:xfrm>
              <a:off x="1346956" y="6178131"/>
              <a:ext cx="260458" cy="422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6" name="Freeform 37"/>
            <p:cNvSpPr>
              <a:spLocks/>
            </p:cNvSpPr>
            <p:nvPr/>
          </p:nvSpPr>
          <p:spPr bwMode="auto">
            <a:xfrm>
              <a:off x="2288226" y="6357196"/>
              <a:ext cx="483272" cy="406458"/>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bg1">
                <a:lumMod val="85000"/>
              </a:schemeClr>
            </a:solidFill>
            <a:ln>
              <a:noFill/>
            </a:ln>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7" name="Rectangle 39"/>
            <p:cNvSpPr>
              <a:spLocks noChangeArrowheads="1"/>
            </p:cNvSpPr>
            <p:nvPr/>
          </p:nvSpPr>
          <p:spPr bwMode="auto">
            <a:xfrm>
              <a:off x="2640760" y="6214249"/>
              <a:ext cx="440540" cy="54940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8" name="Rectangle 40"/>
            <p:cNvSpPr>
              <a:spLocks noChangeArrowheads="1"/>
            </p:cNvSpPr>
            <p:nvPr/>
          </p:nvSpPr>
          <p:spPr bwMode="auto">
            <a:xfrm>
              <a:off x="2618886" y="6197462"/>
              <a:ext cx="484289" cy="167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9" name="Rectangle 41"/>
            <p:cNvSpPr>
              <a:spLocks noChangeArrowheads="1"/>
            </p:cNvSpPr>
            <p:nvPr/>
          </p:nvSpPr>
          <p:spPr bwMode="auto">
            <a:xfrm>
              <a:off x="2883413" y="6652755"/>
              <a:ext cx="57484" cy="11089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0" name="Rectangle 42"/>
            <p:cNvSpPr>
              <a:spLocks noChangeArrowheads="1"/>
            </p:cNvSpPr>
            <p:nvPr/>
          </p:nvSpPr>
          <p:spPr bwMode="auto">
            <a:xfrm>
              <a:off x="2783706" y="6652755"/>
              <a:ext cx="57484" cy="11089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1" name="Rectangle 43"/>
            <p:cNvSpPr>
              <a:spLocks noChangeArrowheads="1"/>
            </p:cNvSpPr>
            <p:nvPr/>
          </p:nvSpPr>
          <p:spPr bwMode="auto">
            <a:xfrm>
              <a:off x="2685017" y="6263594"/>
              <a:ext cx="355586" cy="5748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2" name="Rectangle 44"/>
            <p:cNvSpPr>
              <a:spLocks noChangeArrowheads="1"/>
            </p:cNvSpPr>
            <p:nvPr/>
          </p:nvSpPr>
          <p:spPr bwMode="auto">
            <a:xfrm>
              <a:off x="2685017" y="6362284"/>
              <a:ext cx="355586" cy="5748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3" name="Rectangle 45"/>
            <p:cNvSpPr>
              <a:spLocks noChangeArrowheads="1"/>
            </p:cNvSpPr>
            <p:nvPr/>
          </p:nvSpPr>
          <p:spPr bwMode="auto">
            <a:xfrm>
              <a:off x="2685017" y="6461990"/>
              <a:ext cx="355586" cy="5646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4" name="Rectangle 46"/>
            <p:cNvSpPr>
              <a:spLocks noChangeArrowheads="1"/>
            </p:cNvSpPr>
            <p:nvPr/>
          </p:nvSpPr>
          <p:spPr bwMode="auto">
            <a:xfrm>
              <a:off x="2685017" y="6560170"/>
              <a:ext cx="355586" cy="5646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5" name="Rectangle 48"/>
            <p:cNvSpPr>
              <a:spLocks noChangeArrowheads="1"/>
            </p:cNvSpPr>
            <p:nvPr/>
          </p:nvSpPr>
          <p:spPr bwMode="auto">
            <a:xfrm>
              <a:off x="2712487" y="6128787"/>
              <a:ext cx="170926" cy="68676"/>
            </a:xfrm>
            <a:prstGeom prst="rect">
              <a:avLst/>
            </a:prstGeom>
            <a:solidFill>
              <a:schemeClr val="bg1">
                <a:lumMod val="50000"/>
              </a:schemeClr>
            </a:solidFill>
            <a:ln>
              <a:noFill/>
            </a:ln>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6" name="Rectangle 49"/>
            <p:cNvSpPr>
              <a:spLocks noChangeArrowheads="1"/>
            </p:cNvSpPr>
            <p:nvPr/>
          </p:nvSpPr>
          <p:spPr bwMode="auto">
            <a:xfrm>
              <a:off x="2103564" y="5629236"/>
              <a:ext cx="439523" cy="113441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7" name="Rectangle 51"/>
            <p:cNvSpPr>
              <a:spLocks noChangeArrowheads="1"/>
            </p:cNvSpPr>
            <p:nvPr/>
          </p:nvSpPr>
          <p:spPr bwMode="auto">
            <a:xfrm>
              <a:off x="2344692" y="6652755"/>
              <a:ext cx="57993" cy="11089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8" name="Rectangle 52"/>
            <p:cNvSpPr>
              <a:spLocks noChangeArrowheads="1"/>
            </p:cNvSpPr>
            <p:nvPr/>
          </p:nvSpPr>
          <p:spPr bwMode="auto">
            <a:xfrm>
              <a:off x="2246512" y="6652755"/>
              <a:ext cx="56466" cy="11089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9" name="Rectangle 53"/>
            <p:cNvSpPr>
              <a:spLocks noChangeArrowheads="1"/>
            </p:cNvSpPr>
            <p:nvPr/>
          </p:nvSpPr>
          <p:spPr bwMode="auto">
            <a:xfrm>
              <a:off x="2146805" y="6263594"/>
              <a:ext cx="355586" cy="5748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0" name="Rectangle 54"/>
            <p:cNvSpPr>
              <a:spLocks noChangeArrowheads="1"/>
            </p:cNvSpPr>
            <p:nvPr/>
          </p:nvSpPr>
          <p:spPr bwMode="auto">
            <a:xfrm>
              <a:off x="2146805" y="6362284"/>
              <a:ext cx="355586" cy="5748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1" name="Rectangle 55"/>
            <p:cNvSpPr>
              <a:spLocks noChangeArrowheads="1"/>
            </p:cNvSpPr>
            <p:nvPr/>
          </p:nvSpPr>
          <p:spPr bwMode="auto">
            <a:xfrm>
              <a:off x="2146805" y="6461990"/>
              <a:ext cx="355586" cy="564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4" name="Rectangle 56"/>
            <p:cNvSpPr>
              <a:spLocks noChangeArrowheads="1"/>
            </p:cNvSpPr>
            <p:nvPr/>
          </p:nvSpPr>
          <p:spPr bwMode="auto">
            <a:xfrm>
              <a:off x="2146805" y="6560170"/>
              <a:ext cx="355586" cy="564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5" name="Rectangle 57"/>
            <p:cNvSpPr>
              <a:spLocks noChangeArrowheads="1"/>
            </p:cNvSpPr>
            <p:nvPr/>
          </p:nvSpPr>
          <p:spPr bwMode="auto">
            <a:xfrm>
              <a:off x="2146805" y="6066724"/>
              <a:ext cx="355586" cy="564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8" name="Rectangle 58"/>
            <p:cNvSpPr>
              <a:spLocks noChangeArrowheads="1"/>
            </p:cNvSpPr>
            <p:nvPr/>
          </p:nvSpPr>
          <p:spPr bwMode="auto">
            <a:xfrm>
              <a:off x="2146805" y="6164905"/>
              <a:ext cx="355586" cy="564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9" name="Rectangle 59"/>
            <p:cNvSpPr>
              <a:spLocks noChangeArrowheads="1"/>
            </p:cNvSpPr>
            <p:nvPr/>
          </p:nvSpPr>
          <p:spPr bwMode="auto">
            <a:xfrm>
              <a:off x="2146805" y="5769639"/>
              <a:ext cx="355586" cy="5748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0" name="Rectangle 60"/>
            <p:cNvSpPr>
              <a:spLocks noChangeArrowheads="1"/>
            </p:cNvSpPr>
            <p:nvPr/>
          </p:nvSpPr>
          <p:spPr bwMode="auto">
            <a:xfrm>
              <a:off x="2146805" y="5869346"/>
              <a:ext cx="355586" cy="564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1" name="Rectangle 61"/>
            <p:cNvSpPr>
              <a:spLocks noChangeArrowheads="1"/>
            </p:cNvSpPr>
            <p:nvPr/>
          </p:nvSpPr>
          <p:spPr bwMode="auto">
            <a:xfrm>
              <a:off x="2146805" y="5968035"/>
              <a:ext cx="355586" cy="5748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2" name="Rectangle 63"/>
            <p:cNvSpPr>
              <a:spLocks noChangeArrowheads="1"/>
            </p:cNvSpPr>
            <p:nvPr/>
          </p:nvSpPr>
          <p:spPr bwMode="auto">
            <a:xfrm>
              <a:off x="2146805" y="5670950"/>
              <a:ext cx="355586" cy="5799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3" name="Rectangle 65"/>
            <p:cNvSpPr>
              <a:spLocks noChangeArrowheads="1"/>
            </p:cNvSpPr>
            <p:nvPr/>
          </p:nvSpPr>
          <p:spPr bwMode="auto">
            <a:xfrm>
              <a:off x="1586049" y="5825088"/>
              <a:ext cx="441049" cy="93856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4" name="Rectangle 66"/>
            <p:cNvSpPr>
              <a:spLocks noChangeArrowheads="1"/>
            </p:cNvSpPr>
            <p:nvPr/>
          </p:nvSpPr>
          <p:spPr bwMode="auto">
            <a:xfrm>
              <a:off x="1828702" y="6652755"/>
              <a:ext cx="56466" cy="110898"/>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5" name="Rectangle 67"/>
            <p:cNvSpPr>
              <a:spLocks noChangeArrowheads="1"/>
            </p:cNvSpPr>
            <p:nvPr/>
          </p:nvSpPr>
          <p:spPr bwMode="auto">
            <a:xfrm>
              <a:off x="1728995" y="6652755"/>
              <a:ext cx="57484" cy="110898"/>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6" name="Rectangle 68"/>
            <p:cNvSpPr>
              <a:spLocks noChangeArrowheads="1"/>
            </p:cNvSpPr>
            <p:nvPr/>
          </p:nvSpPr>
          <p:spPr bwMode="auto">
            <a:xfrm>
              <a:off x="1629289" y="6263594"/>
              <a:ext cx="355586" cy="57484"/>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7" name="Rectangle 69"/>
            <p:cNvSpPr>
              <a:spLocks noChangeArrowheads="1"/>
            </p:cNvSpPr>
            <p:nvPr/>
          </p:nvSpPr>
          <p:spPr bwMode="auto">
            <a:xfrm>
              <a:off x="1629289" y="6362284"/>
              <a:ext cx="355586" cy="57484"/>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8" name="Rectangle 70"/>
            <p:cNvSpPr>
              <a:spLocks noChangeArrowheads="1"/>
            </p:cNvSpPr>
            <p:nvPr/>
          </p:nvSpPr>
          <p:spPr bwMode="auto">
            <a:xfrm>
              <a:off x="1629289" y="6461990"/>
              <a:ext cx="355586" cy="5646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9" name="Rectangle 71"/>
            <p:cNvSpPr>
              <a:spLocks noChangeArrowheads="1"/>
            </p:cNvSpPr>
            <p:nvPr/>
          </p:nvSpPr>
          <p:spPr bwMode="auto">
            <a:xfrm>
              <a:off x="1629289" y="6560170"/>
              <a:ext cx="355586" cy="5646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100" name="Rectangle 72"/>
            <p:cNvSpPr>
              <a:spLocks noChangeArrowheads="1"/>
            </p:cNvSpPr>
            <p:nvPr/>
          </p:nvSpPr>
          <p:spPr bwMode="auto">
            <a:xfrm>
              <a:off x="1629289" y="6066724"/>
              <a:ext cx="355586" cy="5646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101" name="Rectangle 73"/>
            <p:cNvSpPr>
              <a:spLocks noChangeArrowheads="1"/>
            </p:cNvSpPr>
            <p:nvPr/>
          </p:nvSpPr>
          <p:spPr bwMode="auto">
            <a:xfrm>
              <a:off x="1629289" y="6164905"/>
              <a:ext cx="355586" cy="5646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102" name="Rectangle 74"/>
            <p:cNvSpPr>
              <a:spLocks noChangeArrowheads="1"/>
            </p:cNvSpPr>
            <p:nvPr/>
          </p:nvSpPr>
          <p:spPr bwMode="auto">
            <a:xfrm>
              <a:off x="1629289" y="5869346"/>
              <a:ext cx="355586" cy="5646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103" name="Rectangle 75"/>
            <p:cNvSpPr>
              <a:spLocks noChangeArrowheads="1"/>
            </p:cNvSpPr>
            <p:nvPr/>
          </p:nvSpPr>
          <p:spPr bwMode="auto">
            <a:xfrm>
              <a:off x="1629289" y="5968035"/>
              <a:ext cx="355586" cy="57484"/>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grpSp>
      <p:sp>
        <p:nvSpPr>
          <p:cNvPr id="23" name="Circular Arrow 22"/>
          <p:cNvSpPr>
            <a:spLocks noChangeAspect="1"/>
          </p:cNvSpPr>
          <p:nvPr/>
        </p:nvSpPr>
        <p:spPr bwMode="auto">
          <a:xfrm>
            <a:off x="2238243" y="3094067"/>
            <a:ext cx="599917" cy="639913"/>
          </a:xfrm>
          <a:prstGeom prst="circular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Circular Arrow 103"/>
          <p:cNvSpPr>
            <a:spLocks noChangeAspect="1"/>
          </p:cNvSpPr>
          <p:nvPr/>
        </p:nvSpPr>
        <p:spPr bwMode="auto">
          <a:xfrm rot="10800000">
            <a:off x="2238243" y="3383813"/>
            <a:ext cx="599917" cy="639913"/>
          </a:xfrm>
          <a:prstGeom prst="circular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2843899" y="2447036"/>
            <a:ext cx="2747282" cy="2134168"/>
            <a:chOff x="4845656" y="2064786"/>
            <a:chExt cx="3781349" cy="2937461"/>
          </a:xfrm>
        </p:grpSpPr>
        <p:sp>
          <p:nvSpPr>
            <p:cNvPr id="107" name="Can 106"/>
            <p:cNvSpPr/>
            <p:nvPr/>
          </p:nvSpPr>
          <p:spPr>
            <a:xfrm>
              <a:off x="6255311" y="2064787"/>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08" name="Freeform 107"/>
            <p:cNvSpPr/>
            <p:nvPr/>
          </p:nvSpPr>
          <p:spPr>
            <a:xfrm>
              <a:off x="5013341" y="3073068"/>
              <a:ext cx="1028551" cy="1071930"/>
            </a:xfrm>
            <a:custGeom>
              <a:avLst/>
              <a:gdLst>
                <a:gd name="connsiteX0" fmla="*/ 583528 w 1359505"/>
                <a:gd name="connsiteY0" fmla="*/ 0 h 1416843"/>
                <a:gd name="connsiteX1" fmla="*/ 1193005 w 1359505"/>
                <a:gd name="connsiteY1" fmla="*/ 476250 h 1416843"/>
                <a:gd name="connsiteX2" fmla="*/ 1191911 w 1359505"/>
                <a:gd name="connsiteY2" fmla="*/ 476250 h 1416843"/>
                <a:gd name="connsiteX3" fmla="*/ 1338261 w 1359505"/>
                <a:gd name="connsiteY3" fmla="*/ 591457 h 1416843"/>
                <a:gd name="connsiteX4" fmla="*/ 1359217 w 1359505"/>
                <a:gd name="connsiteY4" fmla="*/ 591459 h 1416843"/>
                <a:gd name="connsiteX5" fmla="*/ 1356836 w 1359505"/>
                <a:gd name="connsiteY5" fmla="*/ 1416843 h 1416843"/>
                <a:gd name="connsiteX6" fmla="*/ 0 w 1359505"/>
                <a:gd name="connsiteY6" fmla="*/ 1416843 h 1416843"/>
                <a:gd name="connsiteX7" fmla="*/ 0 w 1359505"/>
                <a:gd name="connsiteY7" fmla="*/ 473887 h 1416843"/>
                <a:gd name="connsiteX8" fmla="*/ 24277 w 1359505"/>
                <a:gd name="connsiteY8" fmla="*/ 473838 h 14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05" h="1416843">
                  <a:moveTo>
                    <a:pt x="583528" y="0"/>
                  </a:moveTo>
                  <a:cubicBezTo>
                    <a:pt x="810499" y="132557"/>
                    <a:pt x="989846" y="317500"/>
                    <a:pt x="1193005" y="476250"/>
                  </a:cubicBezTo>
                  <a:lnTo>
                    <a:pt x="1191911" y="476250"/>
                  </a:lnTo>
                  <a:lnTo>
                    <a:pt x="1338261" y="591457"/>
                  </a:lnTo>
                  <a:lnTo>
                    <a:pt x="1359217" y="591459"/>
                  </a:lnTo>
                  <a:cubicBezTo>
                    <a:pt x="1360805" y="859389"/>
                    <a:pt x="1355248" y="1148913"/>
                    <a:pt x="1356836" y="1416843"/>
                  </a:cubicBezTo>
                  <a:lnTo>
                    <a:pt x="0" y="1416843"/>
                  </a:lnTo>
                  <a:lnTo>
                    <a:pt x="0" y="473887"/>
                  </a:lnTo>
                  <a:lnTo>
                    <a:pt x="24277" y="473838"/>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09" name="Isosceles Triangle 108"/>
            <p:cNvSpPr/>
            <p:nvPr/>
          </p:nvSpPr>
          <p:spPr>
            <a:xfrm rot="19238469">
              <a:off x="5254231" y="3024433"/>
              <a:ext cx="135555" cy="64314"/>
            </a:xfrm>
            <a:prstGeom prst="triangle">
              <a:avLst>
                <a:gd name="adj" fmla="val 75804"/>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0" name="Rectangle 7"/>
            <p:cNvSpPr/>
            <p:nvPr/>
          </p:nvSpPr>
          <p:spPr>
            <a:xfrm rot="19196325">
              <a:off x="4845656" y="3215567"/>
              <a:ext cx="666989" cy="79562"/>
            </a:xfrm>
            <a:custGeom>
              <a:avLst/>
              <a:gdLst>
                <a:gd name="connsiteX0" fmla="*/ 0 w 841690"/>
                <a:gd name="connsiteY0" fmla="*/ 0 h 114300"/>
                <a:gd name="connsiteX1" fmla="*/ 841690 w 841690"/>
                <a:gd name="connsiteY1" fmla="*/ 0 h 114300"/>
                <a:gd name="connsiteX2" fmla="*/ 841690 w 841690"/>
                <a:gd name="connsiteY2" fmla="*/ 114300 h 114300"/>
                <a:gd name="connsiteX3" fmla="*/ 0 w 841690"/>
                <a:gd name="connsiteY3" fmla="*/ 114300 h 114300"/>
                <a:gd name="connsiteX4" fmla="*/ 0 w 841690"/>
                <a:gd name="connsiteY4" fmla="*/ 0 h 114300"/>
                <a:gd name="connsiteX0" fmla="*/ 0 w 841690"/>
                <a:gd name="connsiteY0" fmla="*/ 0 h 114300"/>
                <a:gd name="connsiteX1" fmla="*/ 841690 w 841690"/>
                <a:gd name="connsiteY1" fmla="*/ 0 h 114300"/>
                <a:gd name="connsiteX2" fmla="*/ 841690 w 841690"/>
                <a:gd name="connsiteY2" fmla="*/ 114300 h 114300"/>
                <a:gd name="connsiteX3" fmla="*/ 122827 w 841690"/>
                <a:gd name="connsiteY3" fmla="*/ 101434 h 114300"/>
                <a:gd name="connsiteX4" fmla="*/ 0 w 841690"/>
                <a:gd name="connsiteY4" fmla="*/ 0 h 114300"/>
                <a:gd name="connsiteX0" fmla="*/ 0 w 864017"/>
                <a:gd name="connsiteY0" fmla="*/ 0 h 101434"/>
                <a:gd name="connsiteX1" fmla="*/ 841690 w 864017"/>
                <a:gd name="connsiteY1" fmla="*/ 0 h 101434"/>
                <a:gd name="connsiteX2" fmla="*/ 864017 w 864017"/>
                <a:gd name="connsiteY2" fmla="*/ 98851 h 101434"/>
                <a:gd name="connsiteX3" fmla="*/ 122827 w 864017"/>
                <a:gd name="connsiteY3" fmla="*/ 101434 h 101434"/>
                <a:gd name="connsiteX4" fmla="*/ 0 w 864017"/>
                <a:gd name="connsiteY4" fmla="*/ 0 h 101434"/>
                <a:gd name="connsiteX0" fmla="*/ 0 w 864017"/>
                <a:gd name="connsiteY0" fmla="*/ 3729 h 105163"/>
                <a:gd name="connsiteX1" fmla="*/ 826157 w 864017"/>
                <a:gd name="connsiteY1" fmla="*/ 0 h 105163"/>
                <a:gd name="connsiteX2" fmla="*/ 864017 w 864017"/>
                <a:gd name="connsiteY2" fmla="*/ 102580 h 105163"/>
                <a:gd name="connsiteX3" fmla="*/ 122827 w 864017"/>
                <a:gd name="connsiteY3" fmla="*/ 105163 h 105163"/>
                <a:gd name="connsiteX4" fmla="*/ 0 w 864017"/>
                <a:gd name="connsiteY4" fmla="*/ 3729 h 10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17" h="105163">
                  <a:moveTo>
                    <a:pt x="0" y="3729"/>
                  </a:moveTo>
                  <a:lnTo>
                    <a:pt x="826157" y="0"/>
                  </a:lnTo>
                  <a:lnTo>
                    <a:pt x="864017" y="102580"/>
                  </a:lnTo>
                  <a:lnTo>
                    <a:pt x="122827" y="105163"/>
                  </a:lnTo>
                  <a:lnTo>
                    <a:pt x="0" y="3729"/>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1" name="Rectangle 110"/>
            <p:cNvSpPr/>
            <p:nvPr/>
          </p:nvSpPr>
          <p:spPr>
            <a:xfrm>
              <a:off x="5132243" y="3577506"/>
              <a:ext cx="781735" cy="566399"/>
            </a:xfrm>
            <a:prstGeom prst="rect">
              <a:avLst/>
            </a:prstGeom>
            <a:solidFill>
              <a:srgbClr val="0146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2" name="Rectangle 111"/>
            <p:cNvSpPr/>
            <p:nvPr/>
          </p:nvSpPr>
          <p:spPr>
            <a:xfrm>
              <a:off x="5132243" y="3801614"/>
              <a:ext cx="781735" cy="164129"/>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3" name="Rectangle 112"/>
            <p:cNvSpPr/>
            <p:nvPr/>
          </p:nvSpPr>
          <p:spPr>
            <a:xfrm>
              <a:off x="5132243" y="3521657"/>
              <a:ext cx="781735" cy="55849"/>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4" name="Rectangle 113"/>
            <p:cNvSpPr/>
            <p:nvPr/>
          </p:nvSpPr>
          <p:spPr>
            <a:xfrm>
              <a:off x="5132243" y="3623146"/>
              <a:ext cx="781735" cy="162555"/>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5" name="Rectangle 114"/>
            <p:cNvSpPr/>
            <p:nvPr/>
          </p:nvSpPr>
          <p:spPr>
            <a:xfrm>
              <a:off x="5132243" y="3979192"/>
              <a:ext cx="781735" cy="164712"/>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6" name="Rectangle 115"/>
            <p:cNvSpPr/>
            <p:nvPr/>
          </p:nvSpPr>
          <p:spPr>
            <a:xfrm>
              <a:off x="6033027" y="3521657"/>
              <a:ext cx="222286" cy="623342"/>
            </a:xfrm>
            <a:prstGeom prst="rect">
              <a:avLst/>
            </a:prstGeom>
            <a:solidFill>
              <a:srgbClr val="0146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7" name="Parallelogram 5"/>
            <p:cNvSpPr/>
            <p:nvPr/>
          </p:nvSpPr>
          <p:spPr>
            <a:xfrm rot="4943289">
              <a:off x="5507543" y="2800190"/>
              <a:ext cx="633603" cy="921200"/>
            </a:xfrm>
            <a:custGeom>
              <a:avLst/>
              <a:gdLst>
                <a:gd name="connsiteX0" fmla="*/ 0 w 834254"/>
                <a:gd name="connsiteY0" fmla="*/ 1299564 h 1299564"/>
                <a:gd name="connsiteX1" fmla="*/ 171381 w 834254"/>
                <a:gd name="connsiteY1" fmla="*/ 0 h 1299564"/>
                <a:gd name="connsiteX2" fmla="*/ 834254 w 834254"/>
                <a:gd name="connsiteY2" fmla="*/ 0 h 1299564"/>
                <a:gd name="connsiteX3" fmla="*/ 662873 w 834254"/>
                <a:gd name="connsiteY3" fmla="*/ 1299564 h 1299564"/>
                <a:gd name="connsiteX4" fmla="*/ 0 w 834254"/>
                <a:gd name="connsiteY4" fmla="*/ 1299564 h 1299564"/>
                <a:gd name="connsiteX0" fmla="*/ 0 w 837312"/>
                <a:gd name="connsiteY0" fmla="*/ 1299564 h 1299564"/>
                <a:gd name="connsiteX1" fmla="*/ 171381 w 837312"/>
                <a:gd name="connsiteY1" fmla="*/ 0 h 1299564"/>
                <a:gd name="connsiteX2" fmla="*/ 837312 w 837312"/>
                <a:gd name="connsiteY2" fmla="*/ 190621 h 1299564"/>
                <a:gd name="connsiteX3" fmla="*/ 662873 w 837312"/>
                <a:gd name="connsiteY3" fmla="*/ 1299564 h 1299564"/>
                <a:gd name="connsiteX4" fmla="*/ 0 w 837312"/>
                <a:gd name="connsiteY4" fmla="*/ 1299564 h 1299564"/>
                <a:gd name="connsiteX0" fmla="*/ 0 w 837312"/>
                <a:gd name="connsiteY0" fmla="*/ 1206127 h 1206127"/>
                <a:gd name="connsiteX1" fmla="*/ 158894 w 837312"/>
                <a:gd name="connsiteY1" fmla="*/ 0 h 1206127"/>
                <a:gd name="connsiteX2" fmla="*/ 837312 w 837312"/>
                <a:gd name="connsiteY2" fmla="*/ 97184 h 1206127"/>
                <a:gd name="connsiteX3" fmla="*/ 662873 w 837312"/>
                <a:gd name="connsiteY3" fmla="*/ 1206127 h 1206127"/>
                <a:gd name="connsiteX4" fmla="*/ 0 w 837312"/>
                <a:gd name="connsiteY4" fmla="*/ 1206127 h 1206127"/>
                <a:gd name="connsiteX0" fmla="*/ 0 w 837312"/>
                <a:gd name="connsiteY0" fmla="*/ 1206127 h 1206127"/>
                <a:gd name="connsiteX1" fmla="*/ 158894 w 837312"/>
                <a:gd name="connsiteY1" fmla="*/ 0 h 1206127"/>
                <a:gd name="connsiteX2" fmla="*/ 837312 w 837312"/>
                <a:gd name="connsiteY2" fmla="*/ 97184 h 1206127"/>
                <a:gd name="connsiteX3" fmla="*/ 800789 w 837312"/>
                <a:gd name="connsiteY3" fmla="*/ 387624 h 1206127"/>
                <a:gd name="connsiteX4" fmla="*/ 0 w 837312"/>
                <a:gd name="connsiteY4" fmla="*/ 1206127 h 1206127"/>
                <a:gd name="connsiteX0" fmla="*/ 0 w 837312"/>
                <a:gd name="connsiteY0" fmla="*/ 1206127 h 1206127"/>
                <a:gd name="connsiteX1" fmla="*/ 158894 w 837312"/>
                <a:gd name="connsiteY1" fmla="*/ 0 h 1206127"/>
                <a:gd name="connsiteX2" fmla="*/ 837312 w 837312"/>
                <a:gd name="connsiteY2" fmla="*/ 97184 h 1206127"/>
                <a:gd name="connsiteX3" fmla="*/ 812275 w 837312"/>
                <a:gd name="connsiteY3" fmla="*/ 391562 h 1206127"/>
                <a:gd name="connsiteX4" fmla="*/ 0 w 837312"/>
                <a:gd name="connsiteY4" fmla="*/ 1206127 h 1206127"/>
                <a:gd name="connsiteX0" fmla="*/ 0 w 860447"/>
                <a:gd name="connsiteY0" fmla="*/ 1206127 h 1206127"/>
                <a:gd name="connsiteX1" fmla="*/ 158894 w 860447"/>
                <a:gd name="connsiteY1" fmla="*/ 0 h 1206127"/>
                <a:gd name="connsiteX2" fmla="*/ 860447 w 860447"/>
                <a:gd name="connsiteY2" fmla="*/ 85861 h 1206127"/>
                <a:gd name="connsiteX3" fmla="*/ 812275 w 860447"/>
                <a:gd name="connsiteY3" fmla="*/ 391562 h 1206127"/>
                <a:gd name="connsiteX4" fmla="*/ 0 w 860447"/>
                <a:gd name="connsiteY4" fmla="*/ 1206127 h 1206127"/>
                <a:gd name="connsiteX0" fmla="*/ 0 w 860447"/>
                <a:gd name="connsiteY0" fmla="*/ 1206127 h 1206127"/>
                <a:gd name="connsiteX1" fmla="*/ 158894 w 860447"/>
                <a:gd name="connsiteY1" fmla="*/ 0 h 1206127"/>
                <a:gd name="connsiteX2" fmla="*/ 860447 w 860447"/>
                <a:gd name="connsiteY2" fmla="*/ 85861 h 1206127"/>
                <a:gd name="connsiteX3" fmla="*/ 817627 w 860447"/>
                <a:gd name="connsiteY3" fmla="*/ 387473 h 1206127"/>
                <a:gd name="connsiteX4" fmla="*/ 0 w 860447"/>
                <a:gd name="connsiteY4" fmla="*/ 1206127 h 1206127"/>
                <a:gd name="connsiteX0" fmla="*/ 0 w 861078"/>
                <a:gd name="connsiteY0" fmla="*/ 1206127 h 1206127"/>
                <a:gd name="connsiteX1" fmla="*/ 158894 w 861078"/>
                <a:gd name="connsiteY1" fmla="*/ 0 h 1206127"/>
                <a:gd name="connsiteX2" fmla="*/ 861078 w 861078"/>
                <a:gd name="connsiteY2" fmla="*/ 81142 h 1206127"/>
                <a:gd name="connsiteX3" fmla="*/ 817627 w 861078"/>
                <a:gd name="connsiteY3" fmla="*/ 387473 h 1206127"/>
                <a:gd name="connsiteX4" fmla="*/ 0 w 861078"/>
                <a:gd name="connsiteY4" fmla="*/ 1206127 h 1206127"/>
                <a:gd name="connsiteX0" fmla="*/ 0 w 861709"/>
                <a:gd name="connsiteY0" fmla="*/ 1206127 h 1206127"/>
                <a:gd name="connsiteX1" fmla="*/ 158894 w 861709"/>
                <a:gd name="connsiteY1" fmla="*/ 0 h 1206127"/>
                <a:gd name="connsiteX2" fmla="*/ 861709 w 861709"/>
                <a:gd name="connsiteY2" fmla="*/ 76422 h 1206127"/>
                <a:gd name="connsiteX3" fmla="*/ 817627 w 861709"/>
                <a:gd name="connsiteY3" fmla="*/ 387473 h 1206127"/>
                <a:gd name="connsiteX4" fmla="*/ 0 w 861709"/>
                <a:gd name="connsiteY4" fmla="*/ 1206127 h 1206127"/>
                <a:gd name="connsiteX0" fmla="*/ 0 w 858718"/>
                <a:gd name="connsiteY0" fmla="*/ 1206127 h 1206127"/>
                <a:gd name="connsiteX1" fmla="*/ 158894 w 858718"/>
                <a:gd name="connsiteY1" fmla="*/ 0 h 1206127"/>
                <a:gd name="connsiteX2" fmla="*/ 858718 w 858718"/>
                <a:gd name="connsiteY2" fmla="*/ 80827 h 1206127"/>
                <a:gd name="connsiteX3" fmla="*/ 817627 w 858718"/>
                <a:gd name="connsiteY3" fmla="*/ 387473 h 1206127"/>
                <a:gd name="connsiteX4" fmla="*/ 0 w 858718"/>
                <a:gd name="connsiteY4" fmla="*/ 1206127 h 1206127"/>
                <a:gd name="connsiteX0" fmla="*/ 0 w 858718"/>
                <a:gd name="connsiteY0" fmla="*/ 1214773 h 1214773"/>
                <a:gd name="connsiteX1" fmla="*/ 184074 w 858718"/>
                <a:gd name="connsiteY1" fmla="*/ 0 h 1214773"/>
                <a:gd name="connsiteX2" fmla="*/ 858718 w 858718"/>
                <a:gd name="connsiteY2" fmla="*/ 89473 h 1214773"/>
                <a:gd name="connsiteX3" fmla="*/ 817627 w 858718"/>
                <a:gd name="connsiteY3" fmla="*/ 396119 h 1214773"/>
                <a:gd name="connsiteX4" fmla="*/ 0 w 858718"/>
                <a:gd name="connsiteY4" fmla="*/ 1214773 h 1214773"/>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476" h="1217612">
                  <a:moveTo>
                    <a:pt x="0" y="1217612"/>
                  </a:moveTo>
                  <a:lnTo>
                    <a:pt x="162832" y="0"/>
                  </a:lnTo>
                  <a:lnTo>
                    <a:pt x="837476" y="89473"/>
                  </a:lnTo>
                  <a:lnTo>
                    <a:pt x="796385" y="396119"/>
                  </a:lnTo>
                  <a:cubicBezTo>
                    <a:pt x="530923" y="669950"/>
                    <a:pt x="231341" y="857539"/>
                    <a:pt x="0" y="1217612"/>
                  </a:cubicBezTo>
                  <a:close/>
                </a:path>
              </a:pathLst>
            </a:cu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8" name="Rectangle 117"/>
            <p:cNvSpPr/>
            <p:nvPr/>
          </p:nvSpPr>
          <p:spPr>
            <a:xfrm>
              <a:off x="5112420" y="3623145"/>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9" name="Rectangle 118"/>
            <p:cNvSpPr/>
            <p:nvPr/>
          </p:nvSpPr>
          <p:spPr>
            <a:xfrm>
              <a:off x="5345534" y="3623145"/>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0" name="Rectangle 119"/>
            <p:cNvSpPr/>
            <p:nvPr/>
          </p:nvSpPr>
          <p:spPr>
            <a:xfrm>
              <a:off x="5578649" y="3623145"/>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1" name="Rectangle 120"/>
            <p:cNvSpPr/>
            <p:nvPr/>
          </p:nvSpPr>
          <p:spPr>
            <a:xfrm>
              <a:off x="5112420" y="3802401"/>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2" name="Rectangle 121"/>
            <p:cNvSpPr/>
            <p:nvPr/>
          </p:nvSpPr>
          <p:spPr>
            <a:xfrm>
              <a:off x="5345534" y="3802401"/>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3" name="Rectangle 122"/>
            <p:cNvSpPr/>
            <p:nvPr/>
          </p:nvSpPr>
          <p:spPr>
            <a:xfrm>
              <a:off x="5578649" y="3802401"/>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4" name="Rectangle 123"/>
            <p:cNvSpPr/>
            <p:nvPr/>
          </p:nvSpPr>
          <p:spPr>
            <a:xfrm>
              <a:off x="5112420" y="3981657"/>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5" name="Rectangle 124"/>
            <p:cNvSpPr/>
            <p:nvPr/>
          </p:nvSpPr>
          <p:spPr>
            <a:xfrm>
              <a:off x="5345534" y="3981657"/>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6" name="Rectangle 125"/>
            <p:cNvSpPr/>
            <p:nvPr/>
          </p:nvSpPr>
          <p:spPr>
            <a:xfrm>
              <a:off x="5578649" y="3981657"/>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7" name="Rectangle 126"/>
            <p:cNvSpPr/>
            <p:nvPr/>
          </p:nvSpPr>
          <p:spPr>
            <a:xfrm>
              <a:off x="5185059" y="3622052"/>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8" name="Rectangle 127"/>
            <p:cNvSpPr/>
            <p:nvPr/>
          </p:nvSpPr>
          <p:spPr>
            <a:xfrm>
              <a:off x="5418173" y="3622052"/>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9" name="Rectangle 128"/>
            <p:cNvSpPr/>
            <p:nvPr/>
          </p:nvSpPr>
          <p:spPr>
            <a:xfrm>
              <a:off x="5651288" y="3622052"/>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0" name="Rectangle 129"/>
            <p:cNvSpPr/>
            <p:nvPr/>
          </p:nvSpPr>
          <p:spPr>
            <a:xfrm>
              <a:off x="5185059" y="3802401"/>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1" name="Rectangle 130"/>
            <p:cNvSpPr/>
            <p:nvPr/>
          </p:nvSpPr>
          <p:spPr>
            <a:xfrm>
              <a:off x="5418173" y="3802401"/>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2" name="Rectangle 131"/>
            <p:cNvSpPr/>
            <p:nvPr/>
          </p:nvSpPr>
          <p:spPr>
            <a:xfrm>
              <a:off x="5651288" y="3802401"/>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3" name="Rectangle 132"/>
            <p:cNvSpPr/>
            <p:nvPr/>
          </p:nvSpPr>
          <p:spPr>
            <a:xfrm>
              <a:off x="5185059" y="3981657"/>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4" name="Rectangle 133"/>
            <p:cNvSpPr/>
            <p:nvPr/>
          </p:nvSpPr>
          <p:spPr>
            <a:xfrm>
              <a:off x="5418173" y="3981657"/>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5" name="Rectangle 134"/>
            <p:cNvSpPr/>
            <p:nvPr/>
          </p:nvSpPr>
          <p:spPr>
            <a:xfrm>
              <a:off x="5651288" y="3981657"/>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6" name="Donut 135"/>
            <p:cNvSpPr/>
            <p:nvPr/>
          </p:nvSpPr>
          <p:spPr>
            <a:xfrm>
              <a:off x="6255311" y="2064786"/>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grpSp>
          <p:nvGrpSpPr>
            <p:cNvPr id="137" name="Group 136"/>
            <p:cNvGrpSpPr/>
            <p:nvPr/>
          </p:nvGrpSpPr>
          <p:grpSpPr>
            <a:xfrm>
              <a:off x="6317673" y="2124514"/>
              <a:ext cx="2062791" cy="999923"/>
              <a:chOff x="3418451" y="1327507"/>
              <a:chExt cx="2706124" cy="1321666"/>
            </a:xfrm>
          </p:grpSpPr>
          <p:sp>
            <p:nvSpPr>
              <p:cNvPr id="140" name="Donut 139"/>
              <p:cNvSpPr/>
              <p:nvPr/>
            </p:nvSpPr>
            <p:spPr>
              <a:xfrm>
                <a:off x="3418451" y="1327507"/>
                <a:ext cx="2706124" cy="1321666"/>
              </a:xfrm>
              <a:prstGeom prst="donut">
                <a:avLst>
                  <a:gd name="adj" fmla="val 50000"/>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sp>
            <p:nvSpPr>
              <p:cNvPr id="141" name="Freeform 140"/>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grpSp>
        <p:sp>
          <p:nvSpPr>
            <p:cNvPr id="138" name="TextBox 137"/>
            <p:cNvSpPr txBox="1"/>
            <p:nvPr/>
          </p:nvSpPr>
          <p:spPr>
            <a:xfrm>
              <a:off x="5287953" y="3234058"/>
              <a:ext cx="395367" cy="508347"/>
            </a:xfrm>
            <a:prstGeom prst="rect">
              <a:avLst/>
            </a:prstGeom>
            <a:noFill/>
          </p:spPr>
          <p:txBody>
            <a:bodyPr wrap="square" lIns="0" tIns="0" rIns="0" bIns="0" rtlCol="0">
              <a:spAutoFit/>
            </a:bodyPr>
            <a:lstStyle/>
            <a:p>
              <a:r>
                <a:rPr lang="en-IN" sz="1200" b="1" dirty="0">
                  <a:solidFill>
                    <a:srgbClr val="FFFFFF"/>
                  </a:solidFill>
                  <a:cs typeface="Segoe UI" panose="020B0502040204020203" pitchFamily="34" charset="0"/>
                </a:rPr>
                <a:t>SQL</a:t>
              </a:r>
            </a:p>
          </p:txBody>
        </p:sp>
        <p:sp>
          <p:nvSpPr>
            <p:cNvPr id="139" name="TextBox 138"/>
            <p:cNvSpPr txBox="1"/>
            <p:nvPr/>
          </p:nvSpPr>
          <p:spPr>
            <a:xfrm>
              <a:off x="6065456" y="3306874"/>
              <a:ext cx="2561549" cy="1092487"/>
            </a:xfrm>
            <a:prstGeom prst="rect">
              <a:avLst/>
            </a:prstGeom>
            <a:noFill/>
          </p:spPr>
          <p:txBody>
            <a:bodyPr wrap="none" lIns="182832" tIns="146266" rIns="182832" bIns="146266" rtlCol="0">
              <a:spAutoFit/>
            </a:bodyPr>
            <a:lstStyle/>
            <a:p>
              <a:pPr algn="ctr">
                <a:lnSpc>
                  <a:spcPct val="90000"/>
                </a:lnSpc>
                <a:spcAft>
                  <a:spcPts val="600"/>
                </a:spcAft>
              </a:pPr>
              <a:r>
                <a:rPr lang="en-US" sz="1799" spc="-100" dirty="0">
                  <a:solidFill>
                    <a:srgbClr val="515151"/>
                  </a:solidFill>
                  <a:cs typeface="Segoe UI" panose="020B0502040204020203" pitchFamily="34" charset="0"/>
                </a:rPr>
                <a:t>Azure SQL Data</a:t>
              </a:r>
              <a:br>
                <a:rPr lang="en-US" sz="1799" spc="-100" dirty="0">
                  <a:solidFill>
                    <a:srgbClr val="515151"/>
                  </a:solidFill>
                  <a:cs typeface="Segoe UI" panose="020B0502040204020203" pitchFamily="34" charset="0"/>
                </a:rPr>
              </a:br>
              <a:r>
                <a:rPr lang="en-US" sz="1799" spc="-100" dirty="0">
                  <a:solidFill>
                    <a:srgbClr val="515151"/>
                  </a:solidFill>
                  <a:cs typeface="Segoe UI" panose="020B0502040204020203" pitchFamily="34" charset="0"/>
                </a:rPr>
                <a:t>Warehouse</a:t>
              </a:r>
            </a:p>
          </p:txBody>
        </p:sp>
      </p:grpSp>
      <p:sp>
        <p:nvSpPr>
          <p:cNvPr id="146" name="Rectangle 145"/>
          <p:cNvSpPr/>
          <p:nvPr/>
        </p:nvSpPr>
        <p:spPr>
          <a:xfrm>
            <a:off x="5523738" y="3855671"/>
            <a:ext cx="457081" cy="73133"/>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31" fontAlgn="base">
              <a:spcBef>
                <a:spcPct val="0"/>
              </a:spcBef>
              <a:spcAft>
                <a:spcPct val="0"/>
              </a:spcAft>
            </a:pPr>
            <a:endParaRPr lang="en-US" sz="2352">
              <a:solidFill>
                <a:srgbClr val="FFFFFF"/>
              </a:solidFill>
            </a:endParaRPr>
          </a:p>
        </p:txBody>
      </p:sp>
      <p:sp>
        <p:nvSpPr>
          <p:cNvPr id="147" name="Rectangle 146"/>
          <p:cNvSpPr/>
          <p:nvPr/>
        </p:nvSpPr>
        <p:spPr>
          <a:xfrm rot="5400000">
            <a:off x="5585988" y="4194333"/>
            <a:ext cx="731330" cy="73133"/>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31" fontAlgn="base">
              <a:spcBef>
                <a:spcPct val="0"/>
              </a:spcBef>
              <a:spcAft>
                <a:spcPct val="0"/>
              </a:spcAft>
            </a:pPr>
            <a:endParaRPr lang="en-US" sz="2352">
              <a:solidFill>
                <a:srgbClr val="FFFFFF"/>
              </a:solidFill>
            </a:endParaRPr>
          </a:p>
        </p:txBody>
      </p:sp>
      <p:sp>
        <p:nvSpPr>
          <p:cNvPr id="148" name="Right Arrow 147"/>
          <p:cNvSpPr/>
          <p:nvPr/>
        </p:nvSpPr>
        <p:spPr bwMode="auto">
          <a:xfrm flipV="1">
            <a:off x="5919455" y="2370113"/>
            <a:ext cx="2651069" cy="137124"/>
          </a:xfrm>
          <a:prstGeom prst="right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335914" indent="-335914" algn="ctr" defTabSz="913477" fontAlgn="base">
              <a:lnSpc>
                <a:spcPct val="90000"/>
              </a:lnSpc>
              <a:spcBef>
                <a:spcPct val="0"/>
              </a:spcBef>
              <a:spcAft>
                <a:spcPct val="0"/>
              </a:spcAft>
              <a:buFont typeface="Wingdings 3" panose="05040102010807070707" pitchFamily="18" charset="2"/>
              <a:buChar char="Æ"/>
            </a:pPr>
            <a:endParaRPr lang="en-US" sz="1960" b="1" dirty="0" err="1">
              <a:solidFill>
                <a:srgbClr val="FFFFFF"/>
              </a:solidFill>
              <a:latin typeface="Segoe UI Light"/>
              <a:ea typeface="Segoe UI" pitchFamily="34" charset="0"/>
              <a:cs typeface="Segoe UI" pitchFamily="34" charset="0"/>
            </a:endParaRPr>
          </a:p>
        </p:txBody>
      </p:sp>
      <p:sp>
        <p:nvSpPr>
          <p:cNvPr id="150" name="Rectangle 149"/>
          <p:cNvSpPr/>
          <p:nvPr/>
        </p:nvSpPr>
        <p:spPr>
          <a:xfrm rot="16200000" flipV="1">
            <a:off x="5583146" y="2736122"/>
            <a:ext cx="731330" cy="73133"/>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p:txBody>
      </p:sp>
      <p:sp>
        <p:nvSpPr>
          <p:cNvPr id="152" name="Rectangle 151"/>
          <p:cNvSpPr/>
          <p:nvPr/>
        </p:nvSpPr>
        <p:spPr>
          <a:xfrm>
            <a:off x="5523738" y="3080226"/>
            <a:ext cx="457081" cy="73133"/>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31" fontAlgn="base">
              <a:spcBef>
                <a:spcPct val="0"/>
              </a:spcBef>
              <a:spcAft>
                <a:spcPct val="0"/>
              </a:spcAft>
            </a:pPr>
            <a:endParaRPr lang="en-US" sz="2352">
              <a:solidFill>
                <a:srgbClr val="FFFFFF"/>
              </a:solidFill>
            </a:endParaRPr>
          </a:p>
        </p:txBody>
      </p:sp>
      <p:sp>
        <p:nvSpPr>
          <p:cNvPr id="142" name="Title 3"/>
          <p:cNvSpPr txBox="1">
            <a:spLocks/>
          </p:cNvSpPr>
          <p:nvPr/>
        </p:nvSpPr>
        <p:spPr>
          <a:xfrm>
            <a:off x="314758" y="304616"/>
            <a:ext cx="8961913" cy="1075604"/>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tabLst>
                <a:tab pos="6340475" algn="l"/>
              </a:tabLst>
            </a:pPr>
            <a:endParaRPr lang="en-US" sz="4799" spc="0" dirty="0">
              <a:ln>
                <a:noFill/>
              </a:ln>
              <a:solidFill>
                <a:srgbClr val="505050"/>
              </a:solidFill>
              <a:latin typeface="Segoe UI"/>
              <a:cs typeface="+mn-cs"/>
            </a:endParaRPr>
          </a:p>
        </p:txBody>
      </p:sp>
      <p:sp>
        <p:nvSpPr>
          <p:cNvPr id="10" name="Title 9"/>
          <p:cNvSpPr>
            <a:spLocks noGrp="1"/>
          </p:cNvSpPr>
          <p:nvPr>
            <p:ph type="title"/>
          </p:nvPr>
        </p:nvSpPr>
        <p:spPr/>
        <p:txBody>
          <a:bodyPr/>
          <a:lstStyle/>
          <a:p>
            <a:r>
              <a:rPr lang="de-DE" dirty="0"/>
              <a:t>Power of Integration</a:t>
            </a:r>
          </a:p>
        </p:txBody>
      </p:sp>
    </p:spTree>
    <p:extLst>
      <p:ext uri="{BB962C8B-B14F-4D97-AF65-F5344CB8AC3E}">
        <p14:creationId xmlns:p14="http://schemas.microsoft.com/office/powerpoint/2010/main" val="20300109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Positioning</a:t>
            </a:r>
          </a:p>
        </p:txBody>
      </p:sp>
      <p:sp>
        <p:nvSpPr>
          <p:cNvPr id="3" name="Text Placeholder 5"/>
          <p:cNvSpPr txBox="1">
            <a:spLocks/>
          </p:cNvSpPr>
          <p:nvPr/>
        </p:nvSpPr>
        <p:spPr>
          <a:xfrm>
            <a:off x="269241" y="1189494"/>
            <a:ext cx="5229143" cy="20185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1961" dirty="0"/>
          </a:p>
        </p:txBody>
      </p:sp>
      <p:sp>
        <p:nvSpPr>
          <p:cNvPr id="4" name="Text Placeholder 5"/>
          <p:cNvSpPr txBox="1">
            <a:spLocks/>
          </p:cNvSpPr>
          <p:nvPr/>
        </p:nvSpPr>
        <p:spPr>
          <a:xfrm>
            <a:off x="300367" y="2275308"/>
            <a:ext cx="5229143" cy="3929471"/>
          </a:xfrm>
          <a:prstGeom prst="rect">
            <a:avLst/>
          </a:prstGeom>
        </p:spPr>
        <p:txBody>
          <a:bodyPr lIns="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1176"/>
              </a:spcBef>
              <a:spcAft>
                <a:spcPts val="588"/>
              </a:spcAft>
              <a:buClr>
                <a:srgbClr val="0078D7"/>
              </a:buClr>
              <a:buFont typeface="Arial" panose="020B0604020202020204" pitchFamily="34" charset="0"/>
              <a:buChar char="•"/>
            </a:pPr>
            <a:r>
              <a:rPr lang="en-US" sz="2353" dirty="0">
                <a:solidFill>
                  <a:schemeClr val="tx1"/>
                </a:solidFill>
                <a:latin typeface="+mj-lt"/>
              </a:rPr>
              <a:t>Cloud-based</a:t>
            </a:r>
          </a:p>
          <a:p>
            <a:pPr lvl="1">
              <a:spcBef>
                <a:spcPts val="1176"/>
              </a:spcBef>
              <a:spcAft>
                <a:spcPts val="588"/>
              </a:spcAft>
              <a:buClr>
                <a:srgbClr val="0078D7"/>
              </a:buClr>
              <a:buFont typeface="Arial" panose="020B0604020202020204" pitchFamily="34" charset="0"/>
              <a:buChar char="•"/>
            </a:pPr>
            <a:r>
              <a:rPr lang="en-US" sz="2353" dirty="0">
                <a:solidFill>
                  <a:schemeClr val="tx1"/>
                </a:solidFill>
                <a:latin typeface="+mj-lt"/>
              </a:rPr>
              <a:t>Dev/test/exploratory (on-demand)</a:t>
            </a:r>
          </a:p>
          <a:p>
            <a:pPr lvl="1">
              <a:spcBef>
                <a:spcPts val="1176"/>
              </a:spcBef>
              <a:spcAft>
                <a:spcPts val="588"/>
              </a:spcAft>
              <a:buClr>
                <a:srgbClr val="0078D7"/>
              </a:buClr>
              <a:buFont typeface="Arial" panose="020B0604020202020204" pitchFamily="34" charset="0"/>
              <a:buChar char="•"/>
            </a:pPr>
            <a:r>
              <a:rPr lang="en-US" sz="2353" dirty="0">
                <a:solidFill>
                  <a:schemeClr val="tx1"/>
                </a:solidFill>
                <a:latin typeface="+mj-lt"/>
              </a:rPr>
              <a:t>Local to cloud-born data</a:t>
            </a:r>
          </a:p>
          <a:p>
            <a:pPr lvl="1">
              <a:spcBef>
                <a:spcPts val="1176"/>
              </a:spcBef>
              <a:spcAft>
                <a:spcPts val="588"/>
              </a:spcAft>
              <a:buClr>
                <a:srgbClr val="0078D7"/>
              </a:buClr>
              <a:buFont typeface="Arial" panose="020B0604020202020204" pitchFamily="34" charset="0"/>
              <a:buChar char="•"/>
            </a:pPr>
            <a:r>
              <a:rPr lang="en-US" sz="2353" dirty="0">
                <a:solidFill>
                  <a:schemeClr val="tx1"/>
                </a:solidFill>
                <a:latin typeface="+mj-lt"/>
              </a:rPr>
              <a:t>Supports hub &amp; spoke approach for PaaS and IaaS offerings</a:t>
            </a:r>
          </a:p>
          <a:p>
            <a:pPr lvl="1">
              <a:spcBef>
                <a:spcPts val="1176"/>
              </a:spcBef>
              <a:spcAft>
                <a:spcPts val="588"/>
              </a:spcAft>
              <a:buClr>
                <a:srgbClr val="0078D7"/>
              </a:buClr>
              <a:buFont typeface="Arial" panose="020B0604020202020204" pitchFamily="34" charset="0"/>
              <a:buChar char="•"/>
            </a:pPr>
            <a:r>
              <a:rPr lang="en-US" sz="2353" dirty="0">
                <a:solidFill>
                  <a:schemeClr val="tx1"/>
                </a:solidFill>
                <a:latin typeface="+mj-lt"/>
              </a:rPr>
              <a:t>Better than non-relational platforms for interactive reporting</a:t>
            </a:r>
          </a:p>
        </p:txBody>
      </p:sp>
      <p:sp>
        <p:nvSpPr>
          <p:cNvPr id="9" name="Rectangle 8"/>
          <p:cNvSpPr/>
          <p:nvPr/>
        </p:nvSpPr>
        <p:spPr>
          <a:xfrm>
            <a:off x="5498384" y="2275308"/>
            <a:ext cx="6395571" cy="3303903"/>
          </a:xfrm>
          <a:prstGeom prst="rect">
            <a:avLst/>
          </a:prstGeom>
        </p:spPr>
        <p:txBody>
          <a:bodyPr wrap="square">
            <a:spAutoFit/>
          </a:bodyPr>
          <a:lstStyle/>
          <a:p>
            <a:pPr marL="573687" lvl="1" indent="-233060">
              <a:spcBef>
                <a:spcPts val="1176"/>
              </a:spcBef>
              <a:spcAft>
                <a:spcPts val="588"/>
              </a:spcAft>
              <a:buClr>
                <a:srgbClr val="0078D7"/>
              </a:buClr>
              <a:buFont typeface="Arial" panose="020B0604020202020204" pitchFamily="34" charset="0"/>
              <a:buChar char="•"/>
            </a:pPr>
            <a:r>
              <a:rPr lang="en-US" sz="2353" dirty="0">
                <a:latin typeface="+mj-lt"/>
              </a:rPr>
              <a:t>Integrates with ADF, ML and other </a:t>
            </a:r>
            <a:br>
              <a:rPr lang="en-US" sz="2353" dirty="0">
                <a:latin typeface="+mj-lt"/>
              </a:rPr>
            </a:br>
            <a:r>
              <a:rPr lang="en-US" sz="2353" dirty="0">
                <a:latin typeface="+mj-lt"/>
              </a:rPr>
              <a:t>Azure services</a:t>
            </a:r>
          </a:p>
          <a:p>
            <a:pPr marL="573687" lvl="1" indent="-233060">
              <a:spcBef>
                <a:spcPts val="1176"/>
              </a:spcBef>
              <a:spcAft>
                <a:spcPts val="588"/>
              </a:spcAft>
              <a:buClr>
                <a:srgbClr val="0078D7"/>
              </a:buClr>
              <a:buFont typeface="Arial" panose="020B0604020202020204" pitchFamily="34" charset="0"/>
              <a:buChar char="•"/>
            </a:pPr>
            <a:r>
              <a:rPr lang="en-US" sz="2353" dirty="0">
                <a:latin typeface="+mj-lt"/>
              </a:rPr>
              <a:t>License-free approach – designed as a service offering rather than an investment</a:t>
            </a:r>
          </a:p>
          <a:p>
            <a:pPr marL="573687" lvl="1" indent="-233060">
              <a:spcBef>
                <a:spcPts val="1176"/>
              </a:spcBef>
              <a:spcAft>
                <a:spcPts val="588"/>
              </a:spcAft>
              <a:buClr>
                <a:srgbClr val="0078D7"/>
              </a:buClr>
              <a:buFont typeface="Arial" panose="020B0604020202020204" pitchFamily="34" charset="0"/>
              <a:buChar char="•"/>
            </a:pPr>
            <a:r>
              <a:rPr lang="en-US" sz="2353" dirty="0">
                <a:latin typeface="+mj-lt"/>
              </a:rPr>
              <a:t>Fast elastic scale up and down</a:t>
            </a:r>
          </a:p>
          <a:p>
            <a:pPr marL="573687" lvl="1" indent="-233060">
              <a:spcBef>
                <a:spcPts val="1176"/>
              </a:spcBef>
              <a:spcAft>
                <a:spcPts val="588"/>
              </a:spcAft>
              <a:buClr>
                <a:srgbClr val="0078D7"/>
              </a:buClr>
              <a:buFont typeface="Arial" panose="020B0604020202020204" pitchFamily="34" charset="0"/>
              <a:buChar char="•"/>
            </a:pPr>
            <a:r>
              <a:rPr lang="en-US" sz="2353" dirty="0">
                <a:latin typeface="+mj-lt"/>
              </a:rPr>
              <a:t>Hybrid upsell and integration supports APS or on-premises investment</a:t>
            </a:r>
          </a:p>
        </p:txBody>
      </p:sp>
      <p:sp>
        <p:nvSpPr>
          <p:cNvPr id="8" name="Freeform 7"/>
          <p:cNvSpPr/>
          <p:nvPr/>
        </p:nvSpPr>
        <p:spPr bwMode="auto">
          <a:xfrm>
            <a:off x="9233487" y="642859"/>
            <a:ext cx="2297445" cy="144150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IN" sz="1922" b="1" dirty="0">
              <a:solidFill>
                <a:srgbClr val="FFFFFF"/>
              </a:solidFill>
              <a:latin typeface="Segoe UI Light"/>
              <a:ea typeface="Segoe UI" pitchFamily="34" charset="0"/>
              <a:cs typeface="Segoe UI" pitchFamily="34" charset="0"/>
            </a:endParaRPr>
          </a:p>
        </p:txBody>
      </p:sp>
      <p:sp>
        <p:nvSpPr>
          <p:cNvPr id="6" name="Rectangle 5"/>
          <p:cNvSpPr/>
          <p:nvPr/>
        </p:nvSpPr>
        <p:spPr>
          <a:xfrm>
            <a:off x="9233487" y="1322091"/>
            <a:ext cx="2337325" cy="646331"/>
          </a:xfrm>
          <a:prstGeom prst="rect">
            <a:avLst/>
          </a:prstGeom>
        </p:spPr>
        <p:txBody>
          <a:bodyPr wrap="square">
            <a:spAutoFit/>
          </a:bodyPr>
          <a:lstStyle/>
          <a:p>
            <a:pPr lvl="0"/>
            <a:r>
              <a:rPr lang="en-US" sz="3600" dirty="0">
                <a:solidFill>
                  <a:schemeClr val="bg1"/>
                </a:solidFill>
                <a:latin typeface="+mj-lt"/>
              </a:rPr>
              <a:t>SQL DW</a:t>
            </a:r>
          </a:p>
        </p:txBody>
      </p:sp>
    </p:spTree>
    <p:extLst>
      <p:ext uri="{BB962C8B-B14F-4D97-AF65-F5344CB8AC3E}">
        <p14:creationId xmlns:p14="http://schemas.microsoft.com/office/powerpoint/2010/main" val="2760033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Trennung</a:t>
            </a:r>
            <a:r>
              <a:rPr lang="en-US" dirty="0"/>
              <a:t> von Compute &amp; Storage</a:t>
            </a:r>
            <a:endParaRPr lang="de-DE" dirty="0"/>
          </a:p>
        </p:txBody>
      </p:sp>
      <p:sp>
        <p:nvSpPr>
          <p:cNvPr id="37" name="Freeform 36"/>
          <p:cNvSpPr>
            <a:spLocks/>
          </p:cNvSpPr>
          <p:nvPr/>
        </p:nvSpPr>
        <p:spPr bwMode="auto">
          <a:xfrm>
            <a:off x="6876287" y="1690688"/>
            <a:ext cx="2948969" cy="1860007"/>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685199">
              <a:defRPr/>
            </a:pPr>
            <a:endParaRPr lang="en-US" sz="881" dirty="0">
              <a:solidFill>
                <a:srgbClr val="000000"/>
              </a:solidFill>
            </a:endParaRPr>
          </a:p>
        </p:txBody>
      </p:sp>
      <p:sp>
        <p:nvSpPr>
          <p:cNvPr id="38" name="Freeform 37"/>
          <p:cNvSpPr>
            <a:spLocks/>
          </p:cNvSpPr>
          <p:nvPr/>
        </p:nvSpPr>
        <p:spPr bwMode="auto">
          <a:xfrm>
            <a:off x="1553765" y="2116724"/>
            <a:ext cx="5322522" cy="347364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685199">
              <a:defRPr/>
            </a:pPr>
            <a:endParaRPr lang="en-US" sz="881" dirty="0">
              <a:solidFill>
                <a:srgbClr val="000000"/>
              </a:solidFill>
            </a:endParaRPr>
          </a:p>
        </p:txBody>
      </p:sp>
      <p:pic>
        <p:nvPicPr>
          <p:cNvPr id="39" name="Picture 38"/>
          <p:cNvPicPr>
            <a:picLocks noChangeAspect="1"/>
          </p:cNvPicPr>
          <p:nvPr/>
        </p:nvPicPr>
        <p:blipFill>
          <a:blip r:embed="rId2"/>
          <a:stretch>
            <a:fillRect/>
          </a:stretch>
        </p:blipFill>
        <p:spPr>
          <a:xfrm>
            <a:off x="7828739" y="2306981"/>
            <a:ext cx="1344637" cy="1019609"/>
          </a:xfrm>
          <a:prstGeom prst="rect">
            <a:avLst/>
          </a:prstGeom>
        </p:spPr>
      </p:pic>
      <p:cxnSp>
        <p:nvCxnSpPr>
          <p:cNvPr id="40" name="Straight Arrow Connector 39"/>
          <p:cNvCxnSpPr>
            <a:stCxn id="59" idx="3"/>
            <a:endCxn id="39" idx="1"/>
          </p:cNvCxnSpPr>
          <p:nvPr/>
        </p:nvCxnSpPr>
        <p:spPr>
          <a:xfrm flipV="1">
            <a:off x="6402661" y="2816785"/>
            <a:ext cx="1426078" cy="2028133"/>
          </a:xfrm>
          <a:prstGeom prst="straightConnector1">
            <a:avLst/>
          </a:prstGeom>
          <a:noFill/>
          <a:ln w="28575" cap="flat" cmpd="sng" algn="ctr">
            <a:solidFill>
              <a:srgbClr val="0078D7"/>
            </a:solidFill>
            <a:prstDash val="solid"/>
            <a:headEnd type="triangle" w="med" len="med"/>
            <a:tailEnd type="triangle" w="med" len="med"/>
          </a:ln>
          <a:effectLst/>
        </p:spPr>
      </p:cxnSp>
      <p:grpSp>
        <p:nvGrpSpPr>
          <p:cNvPr id="41" name="Group 40"/>
          <p:cNvGrpSpPr/>
          <p:nvPr/>
        </p:nvGrpSpPr>
        <p:grpSpPr>
          <a:xfrm>
            <a:off x="3453692" y="2793738"/>
            <a:ext cx="2185035" cy="1013626"/>
            <a:chOff x="2941637" y="1820861"/>
            <a:chExt cx="2971800" cy="1378602"/>
          </a:xfrm>
        </p:grpSpPr>
        <p:sp>
          <p:nvSpPr>
            <p:cNvPr id="42" name="Rectangle 41"/>
            <p:cNvSpPr/>
            <p:nvPr/>
          </p:nvSpPr>
          <p:spPr bwMode="auto">
            <a:xfrm>
              <a:off x="2941637" y="1820861"/>
              <a:ext cx="2971800" cy="1310539"/>
            </a:xfrm>
            <a:prstGeom prst="rect">
              <a:avLst/>
            </a:prstGeom>
            <a:solidFill>
              <a:srgbClr val="3686C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92" fontAlgn="base">
                <a:spcBef>
                  <a:spcPct val="0"/>
                </a:spcBef>
                <a:spcAft>
                  <a:spcPct val="0"/>
                </a:spcAft>
                <a:defRPr/>
              </a:pPr>
              <a:endParaRPr lang="en-US" sz="1471" kern="0" dirty="0">
                <a:gradFill>
                  <a:gsLst>
                    <a:gs pos="16814">
                      <a:srgbClr val="FFFFFF"/>
                    </a:gs>
                    <a:gs pos="46000">
                      <a:srgbClr val="FFFFFF"/>
                    </a:gs>
                  </a:gsLst>
                  <a:lin ang="5400000" scaled="0"/>
                </a:gradFill>
                <a:latin typeface="Segoe UI"/>
              </a:endParaRPr>
            </a:p>
          </p:txBody>
        </p:sp>
        <p:grpSp>
          <p:nvGrpSpPr>
            <p:cNvPr id="43" name="Group 42"/>
            <p:cNvGrpSpPr/>
            <p:nvPr/>
          </p:nvGrpSpPr>
          <p:grpSpPr>
            <a:xfrm>
              <a:off x="3075567" y="2155031"/>
              <a:ext cx="875140" cy="718921"/>
              <a:chOff x="3075567" y="2155031"/>
              <a:chExt cx="875140" cy="718921"/>
            </a:xfrm>
          </p:grpSpPr>
          <p:pic>
            <p:nvPicPr>
              <p:cNvPr id="56" name="Picture 55"/>
              <p:cNvPicPr>
                <a:picLocks noChangeAspect="1"/>
              </p:cNvPicPr>
              <p:nvPr/>
            </p:nvPicPr>
            <p:blipFill>
              <a:blip r:embed="rId3"/>
              <a:stretch>
                <a:fillRect/>
              </a:stretch>
            </p:blipFill>
            <p:spPr>
              <a:xfrm>
                <a:off x="3265487" y="2155031"/>
                <a:ext cx="495300" cy="400050"/>
              </a:xfrm>
              <a:prstGeom prst="rect">
                <a:avLst/>
              </a:prstGeom>
            </p:spPr>
          </p:pic>
          <p:sp>
            <p:nvSpPr>
              <p:cNvPr id="57" name="TextBox 56"/>
              <p:cNvSpPr txBox="1"/>
              <p:nvPr/>
            </p:nvSpPr>
            <p:spPr>
              <a:xfrm>
                <a:off x="3075567" y="2412355"/>
                <a:ext cx="875140" cy="46159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882" kern="0" dirty="0">
                    <a:solidFill>
                      <a:srgbClr val="FFFFFF"/>
                    </a:solidFill>
                  </a:rPr>
                  <a:t>Control</a:t>
                </a:r>
              </a:p>
            </p:txBody>
          </p:sp>
        </p:grpSp>
        <p:grpSp>
          <p:nvGrpSpPr>
            <p:cNvPr id="44" name="Group 43"/>
            <p:cNvGrpSpPr/>
            <p:nvPr/>
          </p:nvGrpSpPr>
          <p:grpSpPr>
            <a:xfrm>
              <a:off x="3790936" y="1890464"/>
              <a:ext cx="997229" cy="718921"/>
              <a:chOff x="3697486" y="2147391"/>
              <a:chExt cx="997229" cy="718921"/>
            </a:xfrm>
          </p:grpSpPr>
          <p:pic>
            <p:nvPicPr>
              <p:cNvPr id="54" name="Picture 53"/>
              <p:cNvPicPr>
                <a:picLocks noChangeAspect="1"/>
              </p:cNvPicPr>
              <p:nvPr/>
            </p:nvPicPr>
            <p:blipFill>
              <a:blip r:embed="rId3"/>
              <a:stretch>
                <a:fillRect/>
              </a:stretch>
            </p:blipFill>
            <p:spPr>
              <a:xfrm>
                <a:off x="3948448" y="2147391"/>
                <a:ext cx="495300" cy="400050"/>
              </a:xfrm>
              <a:prstGeom prst="rect">
                <a:avLst/>
              </a:prstGeom>
            </p:spPr>
          </p:pic>
          <p:sp>
            <p:nvSpPr>
              <p:cNvPr id="55" name="TextBox 54"/>
              <p:cNvSpPr txBox="1"/>
              <p:nvPr/>
            </p:nvSpPr>
            <p:spPr>
              <a:xfrm>
                <a:off x="3697486" y="2404715"/>
                <a:ext cx="997229" cy="46159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882" kern="0" dirty="0">
                    <a:solidFill>
                      <a:srgbClr val="FFFFFF"/>
                    </a:solidFill>
                  </a:rPr>
                  <a:t>Compute</a:t>
                </a:r>
              </a:p>
            </p:txBody>
          </p:sp>
        </p:grpSp>
        <p:grpSp>
          <p:nvGrpSpPr>
            <p:cNvPr id="45" name="Group 44"/>
            <p:cNvGrpSpPr/>
            <p:nvPr/>
          </p:nvGrpSpPr>
          <p:grpSpPr>
            <a:xfrm>
              <a:off x="4660929" y="1890464"/>
              <a:ext cx="997229" cy="718921"/>
              <a:chOff x="3697486" y="2147391"/>
              <a:chExt cx="997229" cy="718921"/>
            </a:xfrm>
          </p:grpSpPr>
          <p:pic>
            <p:nvPicPr>
              <p:cNvPr id="52" name="Picture 51"/>
              <p:cNvPicPr>
                <a:picLocks noChangeAspect="1"/>
              </p:cNvPicPr>
              <p:nvPr/>
            </p:nvPicPr>
            <p:blipFill>
              <a:blip r:embed="rId3"/>
              <a:stretch>
                <a:fillRect/>
              </a:stretch>
            </p:blipFill>
            <p:spPr>
              <a:xfrm>
                <a:off x="3948448" y="2147391"/>
                <a:ext cx="495300" cy="400050"/>
              </a:xfrm>
              <a:prstGeom prst="rect">
                <a:avLst/>
              </a:prstGeom>
            </p:spPr>
          </p:pic>
          <p:sp>
            <p:nvSpPr>
              <p:cNvPr id="53" name="TextBox 52"/>
              <p:cNvSpPr txBox="1"/>
              <p:nvPr/>
            </p:nvSpPr>
            <p:spPr>
              <a:xfrm>
                <a:off x="3697486" y="2404715"/>
                <a:ext cx="997229" cy="46159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882" kern="0" dirty="0">
                    <a:solidFill>
                      <a:srgbClr val="FFFFFF"/>
                    </a:solidFill>
                  </a:rPr>
                  <a:t>Compute</a:t>
                </a:r>
              </a:p>
            </p:txBody>
          </p:sp>
        </p:grpSp>
        <p:grpSp>
          <p:nvGrpSpPr>
            <p:cNvPr id="46" name="Group 45"/>
            <p:cNvGrpSpPr/>
            <p:nvPr/>
          </p:nvGrpSpPr>
          <p:grpSpPr>
            <a:xfrm>
              <a:off x="3790936" y="2480542"/>
              <a:ext cx="997229" cy="718921"/>
              <a:chOff x="3697486" y="2147391"/>
              <a:chExt cx="997229" cy="718921"/>
            </a:xfrm>
          </p:grpSpPr>
          <p:pic>
            <p:nvPicPr>
              <p:cNvPr id="50" name="Picture 49"/>
              <p:cNvPicPr>
                <a:picLocks noChangeAspect="1"/>
              </p:cNvPicPr>
              <p:nvPr/>
            </p:nvPicPr>
            <p:blipFill>
              <a:blip r:embed="rId3"/>
              <a:stretch>
                <a:fillRect/>
              </a:stretch>
            </p:blipFill>
            <p:spPr>
              <a:xfrm>
                <a:off x="3948448" y="2147391"/>
                <a:ext cx="495300" cy="400050"/>
              </a:xfrm>
              <a:prstGeom prst="rect">
                <a:avLst/>
              </a:prstGeom>
            </p:spPr>
          </p:pic>
          <p:sp>
            <p:nvSpPr>
              <p:cNvPr id="51" name="TextBox 50"/>
              <p:cNvSpPr txBox="1"/>
              <p:nvPr/>
            </p:nvSpPr>
            <p:spPr>
              <a:xfrm>
                <a:off x="3697486" y="2404715"/>
                <a:ext cx="997229" cy="46159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882" kern="0" dirty="0">
                    <a:solidFill>
                      <a:srgbClr val="FFFFFF"/>
                    </a:solidFill>
                  </a:rPr>
                  <a:t>Compute</a:t>
                </a:r>
              </a:p>
            </p:txBody>
          </p:sp>
        </p:grpSp>
        <p:grpSp>
          <p:nvGrpSpPr>
            <p:cNvPr id="47" name="Group 46"/>
            <p:cNvGrpSpPr/>
            <p:nvPr/>
          </p:nvGrpSpPr>
          <p:grpSpPr>
            <a:xfrm>
              <a:off x="4660929" y="2480542"/>
              <a:ext cx="997229" cy="718921"/>
              <a:chOff x="3697486" y="2147391"/>
              <a:chExt cx="997229" cy="718921"/>
            </a:xfrm>
          </p:grpSpPr>
          <p:pic>
            <p:nvPicPr>
              <p:cNvPr id="48" name="Picture 47"/>
              <p:cNvPicPr>
                <a:picLocks noChangeAspect="1"/>
              </p:cNvPicPr>
              <p:nvPr/>
            </p:nvPicPr>
            <p:blipFill>
              <a:blip r:embed="rId3"/>
              <a:stretch>
                <a:fillRect/>
              </a:stretch>
            </p:blipFill>
            <p:spPr>
              <a:xfrm>
                <a:off x="3948448" y="2147391"/>
                <a:ext cx="495300" cy="400050"/>
              </a:xfrm>
              <a:prstGeom prst="rect">
                <a:avLst/>
              </a:prstGeom>
            </p:spPr>
          </p:pic>
          <p:sp>
            <p:nvSpPr>
              <p:cNvPr id="49" name="TextBox 48"/>
              <p:cNvSpPr txBox="1"/>
              <p:nvPr/>
            </p:nvSpPr>
            <p:spPr>
              <a:xfrm>
                <a:off x="3697486" y="2404715"/>
                <a:ext cx="997229" cy="46159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882" kern="0" dirty="0">
                    <a:solidFill>
                      <a:srgbClr val="FFFFFF"/>
                    </a:solidFill>
                  </a:rPr>
                  <a:t>Compute</a:t>
                </a:r>
              </a:p>
            </p:txBody>
          </p:sp>
        </p:grpSp>
      </p:grpSp>
      <p:grpSp>
        <p:nvGrpSpPr>
          <p:cNvPr id="58" name="Group 57"/>
          <p:cNvGrpSpPr/>
          <p:nvPr/>
        </p:nvGrpSpPr>
        <p:grpSpPr>
          <a:xfrm>
            <a:off x="2219308" y="4335114"/>
            <a:ext cx="4183353" cy="1019609"/>
            <a:chOff x="1762756" y="4993474"/>
            <a:chExt cx="5689650" cy="1386739"/>
          </a:xfrm>
        </p:grpSpPr>
        <p:pic>
          <p:nvPicPr>
            <p:cNvPr id="59" name="Picture 58"/>
            <p:cNvPicPr>
              <a:picLocks noChangeAspect="1"/>
            </p:cNvPicPr>
            <p:nvPr/>
          </p:nvPicPr>
          <p:blipFill>
            <a:blip r:embed="rId2"/>
            <a:stretch>
              <a:fillRect/>
            </a:stretch>
          </p:blipFill>
          <p:spPr>
            <a:xfrm>
              <a:off x="5623606" y="4993474"/>
              <a:ext cx="1828800" cy="1386739"/>
            </a:xfrm>
            <a:prstGeom prst="rect">
              <a:avLst/>
            </a:prstGeom>
          </p:spPr>
        </p:pic>
        <p:pic>
          <p:nvPicPr>
            <p:cNvPr id="60" name="Picture 59"/>
            <p:cNvPicPr>
              <a:picLocks noChangeAspect="1"/>
            </p:cNvPicPr>
            <p:nvPr/>
          </p:nvPicPr>
          <p:blipFill>
            <a:blip r:embed="rId2"/>
            <a:stretch>
              <a:fillRect/>
            </a:stretch>
          </p:blipFill>
          <p:spPr>
            <a:xfrm>
              <a:off x="3693181" y="4993474"/>
              <a:ext cx="1828800" cy="1386739"/>
            </a:xfrm>
            <a:prstGeom prst="rect">
              <a:avLst/>
            </a:prstGeom>
          </p:spPr>
        </p:pic>
        <p:pic>
          <p:nvPicPr>
            <p:cNvPr id="61" name="Picture 60"/>
            <p:cNvPicPr>
              <a:picLocks noChangeAspect="1"/>
            </p:cNvPicPr>
            <p:nvPr/>
          </p:nvPicPr>
          <p:blipFill>
            <a:blip r:embed="rId2"/>
            <a:stretch>
              <a:fillRect/>
            </a:stretch>
          </p:blipFill>
          <p:spPr>
            <a:xfrm>
              <a:off x="1762756" y="4993474"/>
              <a:ext cx="1828800" cy="1386739"/>
            </a:xfrm>
            <a:prstGeom prst="rect">
              <a:avLst/>
            </a:prstGeom>
          </p:spPr>
        </p:pic>
      </p:grpSp>
      <p:cxnSp>
        <p:nvCxnSpPr>
          <p:cNvPr id="62" name="Straight Arrow Connector 61"/>
          <p:cNvCxnSpPr/>
          <p:nvPr/>
        </p:nvCxnSpPr>
        <p:spPr>
          <a:xfrm flipH="1">
            <a:off x="4444752" y="3807414"/>
            <a:ext cx="1" cy="477606"/>
          </a:xfrm>
          <a:prstGeom prst="straightConnector1">
            <a:avLst/>
          </a:prstGeom>
          <a:noFill/>
          <a:ln w="38100" cap="flat" cmpd="sng" algn="ctr">
            <a:solidFill>
              <a:srgbClr val="0078D7"/>
            </a:solidFill>
            <a:prstDash val="solid"/>
            <a:headEnd type="triangle" w="med" len="med"/>
            <a:tailEnd type="triangle" w="med" len="med"/>
          </a:ln>
          <a:effectLst/>
        </p:spPr>
      </p:cxnSp>
      <p:cxnSp>
        <p:nvCxnSpPr>
          <p:cNvPr id="63" name="Straight Arrow Connector 62"/>
          <p:cNvCxnSpPr/>
          <p:nvPr/>
        </p:nvCxnSpPr>
        <p:spPr>
          <a:xfrm flipH="1">
            <a:off x="4627886" y="3807414"/>
            <a:ext cx="1" cy="477606"/>
          </a:xfrm>
          <a:prstGeom prst="straightConnector1">
            <a:avLst/>
          </a:prstGeom>
          <a:noFill/>
          <a:ln w="38100" cap="flat" cmpd="sng" algn="ctr">
            <a:solidFill>
              <a:srgbClr val="0078D7"/>
            </a:solidFill>
            <a:prstDash val="solid"/>
            <a:headEnd type="triangle" w="med" len="med"/>
            <a:tailEnd type="triangle" w="med" len="med"/>
          </a:ln>
          <a:effectLst/>
        </p:spPr>
      </p:cxnSp>
      <p:cxnSp>
        <p:nvCxnSpPr>
          <p:cNvPr id="64" name="Straight Arrow Connector 63"/>
          <p:cNvCxnSpPr/>
          <p:nvPr/>
        </p:nvCxnSpPr>
        <p:spPr>
          <a:xfrm flipH="1">
            <a:off x="4811021" y="3807414"/>
            <a:ext cx="1" cy="477606"/>
          </a:xfrm>
          <a:prstGeom prst="straightConnector1">
            <a:avLst/>
          </a:prstGeom>
          <a:noFill/>
          <a:ln w="38100" cap="flat" cmpd="sng" algn="ctr">
            <a:solidFill>
              <a:srgbClr val="0078D7"/>
            </a:solidFill>
            <a:prstDash val="solid"/>
            <a:headEnd type="triangle" w="med" len="med"/>
            <a:tailEnd type="triangle" w="med" len="med"/>
          </a:ln>
          <a:effectLst/>
        </p:spPr>
      </p:cxnSp>
      <p:cxnSp>
        <p:nvCxnSpPr>
          <p:cNvPr id="65" name="Straight Arrow Connector 64"/>
          <p:cNvCxnSpPr/>
          <p:nvPr/>
        </p:nvCxnSpPr>
        <p:spPr>
          <a:xfrm flipH="1">
            <a:off x="4994155" y="3807414"/>
            <a:ext cx="1" cy="477606"/>
          </a:xfrm>
          <a:prstGeom prst="straightConnector1">
            <a:avLst/>
          </a:prstGeom>
          <a:noFill/>
          <a:ln w="38100" cap="flat" cmpd="sng" algn="ctr">
            <a:solidFill>
              <a:srgbClr val="0078D7"/>
            </a:solidFill>
            <a:prstDash val="solid"/>
            <a:headEnd type="triangle" w="med" len="med"/>
            <a:tailEnd type="triangle" w="med" len="med"/>
          </a:ln>
          <a:effectLst/>
        </p:spPr>
      </p:cxnSp>
      <p:sp>
        <p:nvSpPr>
          <p:cNvPr id="66" name="TextBox 65"/>
          <p:cNvSpPr txBox="1"/>
          <p:nvPr/>
        </p:nvSpPr>
        <p:spPr>
          <a:xfrm>
            <a:off x="3593626" y="2388064"/>
            <a:ext cx="1832880" cy="461669"/>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1765" kern="0" dirty="0">
                <a:solidFill>
                  <a:srgbClr val="505050"/>
                </a:solidFill>
              </a:rPr>
              <a:t>Azure Compute</a:t>
            </a:r>
          </a:p>
        </p:txBody>
      </p:sp>
      <p:sp>
        <p:nvSpPr>
          <p:cNvPr id="67" name="TextBox 66"/>
          <p:cNvSpPr txBox="1"/>
          <p:nvPr/>
        </p:nvSpPr>
        <p:spPr>
          <a:xfrm>
            <a:off x="2070565" y="3961400"/>
            <a:ext cx="2196761" cy="461669"/>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1765" kern="0" dirty="0">
                <a:solidFill>
                  <a:srgbClr val="505050"/>
                </a:solidFill>
              </a:rPr>
              <a:t>Azure Blob Storage</a:t>
            </a:r>
          </a:p>
        </p:txBody>
      </p:sp>
      <p:sp>
        <p:nvSpPr>
          <p:cNvPr id="68" name="TextBox 67"/>
          <p:cNvSpPr txBox="1"/>
          <p:nvPr/>
        </p:nvSpPr>
        <p:spPr>
          <a:xfrm>
            <a:off x="7774378" y="3509591"/>
            <a:ext cx="1510676" cy="461669"/>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1765" kern="0" dirty="0">
                <a:solidFill>
                  <a:srgbClr val="505050">
                    <a:lumMod val="60000"/>
                    <a:lumOff val="40000"/>
                  </a:srgbClr>
                </a:solidFill>
              </a:rPr>
              <a:t>Mirrored DC</a:t>
            </a:r>
          </a:p>
        </p:txBody>
      </p:sp>
      <p:sp>
        <p:nvSpPr>
          <p:cNvPr id="69" name="TextBox 68"/>
          <p:cNvSpPr txBox="1"/>
          <p:nvPr/>
        </p:nvSpPr>
        <p:spPr>
          <a:xfrm>
            <a:off x="7685935" y="3237254"/>
            <a:ext cx="1712654" cy="40062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1324" kern="0" dirty="0">
                <a:solidFill>
                  <a:srgbClr val="505050"/>
                </a:solidFill>
              </a:rPr>
              <a:t>Azure Blob Storage</a:t>
            </a:r>
          </a:p>
        </p:txBody>
      </p:sp>
    </p:spTree>
    <p:extLst>
      <p:ext uri="{BB962C8B-B14F-4D97-AF65-F5344CB8AC3E}">
        <p14:creationId xmlns:p14="http://schemas.microsoft.com/office/powerpoint/2010/main" val="3016211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1993"/>
        </a:solidFill>
        <a:effectLst/>
      </p:bgPr>
    </p:bg>
    <p:spTree>
      <p:nvGrpSpPr>
        <p:cNvPr id="1" name=""/>
        <p:cNvGrpSpPr/>
        <p:nvPr/>
      </p:nvGrpSpPr>
      <p:grpSpPr>
        <a:xfrm>
          <a:off x="0" y="0"/>
          <a:ext cx="0" cy="0"/>
          <a:chOff x="0" y="0"/>
          <a:chExt cx="0" cy="0"/>
        </a:xfrm>
      </p:grpSpPr>
      <p:sp>
        <p:nvSpPr>
          <p:cNvPr id="87" name="Right Arrow 86"/>
          <p:cNvSpPr/>
          <p:nvPr/>
        </p:nvSpPr>
        <p:spPr>
          <a:xfrm>
            <a:off x="1886551" y="5468302"/>
            <a:ext cx="7122695" cy="921719"/>
          </a:xfrm>
          <a:prstGeom prst="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ounded Rectangle 70"/>
          <p:cNvSpPr/>
          <p:nvPr/>
        </p:nvSpPr>
        <p:spPr>
          <a:xfrm>
            <a:off x="1482999" y="5226518"/>
            <a:ext cx="5100681" cy="1405288"/>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Bent Arrow 99"/>
          <p:cNvSpPr/>
          <p:nvPr/>
        </p:nvSpPr>
        <p:spPr>
          <a:xfrm rot="10800000" flipH="1">
            <a:off x="791487" y="2366845"/>
            <a:ext cx="1020748" cy="3516546"/>
          </a:xfrm>
          <a:prstGeom prst="ben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9" name="Right Arrow 98"/>
          <p:cNvSpPr/>
          <p:nvPr/>
        </p:nvSpPr>
        <p:spPr>
          <a:xfrm>
            <a:off x="1681321" y="2216224"/>
            <a:ext cx="1395790" cy="42992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6" name="Right Arrow 95"/>
          <p:cNvSpPr/>
          <p:nvPr/>
        </p:nvSpPr>
        <p:spPr>
          <a:xfrm>
            <a:off x="1718959" y="1425305"/>
            <a:ext cx="1395790" cy="4299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ight Arrow 89"/>
          <p:cNvSpPr/>
          <p:nvPr/>
        </p:nvSpPr>
        <p:spPr>
          <a:xfrm rot="10800000">
            <a:off x="6870081" y="3031757"/>
            <a:ext cx="3361574" cy="921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 name="Right Arrow 85"/>
          <p:cNvSpPr/>
          <p:nvPr/>
        </p:nvSpPr>
        <p:spPr>
          <a:xfrm>
            <a:off x="1886551" y="3727514"/>
            <a:ext cx="7122695" cy="921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Freeform 62"/>
          <p:cNvSpPr/>
          <p:nvPr/>
        </p:nvSpPr>
        <p:spPr bwMode="auto">
          <a:xfrm>
            <a:off x="2110104" y="5456949"/>
            <a:ext cx="1619592" cy="87647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838200" y="365125"/>
            <a:ext cx="10515600" cy="743495"/>
          </a:xfrm>
        </p:spPr>
        <p:txBody>
          <a:bodyPr/>
          <a:lstStyle/>
          <a:p>
            <a:r>
              <a:rPr lang="en-US" dirty="0">
                <a:solidFill>
                  <a:schemeClr val="bg1"/>
                </a:solidFill>
              </a:rPr>
              <a:t>Azure SQL Data Warehouse Architecture</a:t>
            </a:r>
          </a:p>
        </p:txBody>
      </p:sp>
      <p:sp>
        <p:nvSpPr>
          <p:cNvPr id="4" name="Rectangle 378"/>
          <p:cNvSpPr>
            <a:spLocks noChangeArrowheads="1"/>
          </p:cNvSpPr>
          <p:nvPr/>
        </p:nvSpPr>
        <p:spPr bwMode="auto">
          <a:xfrm>
            <a:off x="3723906" y="1987750"/>
            <a:ext cx="64" cy="362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353"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7" name="Group 6"/>
          <p:cNvGrpSpPr/>
          <p:nvPr/>
        </p:nvGrpSpPr>
        <p:grpSpPr>
          <a:xfrm>
            <a:off x="3573290" y="1469503"/>
            <a:ext cx="998746" cy="1344637"/>
            <a:chOff x="9882329" y="3122532"/>
            <a:chExt cx="1018773" cy="1371600"/>
          </a:xfrm>
        </p:grpSpPr>
        <p:grpSp>
          <p:nvGrpSpPr>
            <p:cNvPr id="8" name="Group 7"/>
            <p:cNvGrpSpPr>
              <a:grpSpLocks noChangeAspect="1"/>
            </p:cNvGrpSpPr>
            <p:nvPr/>
          </p:nvGrpSpPr>
          <p:grpSpPr>
            <a:xfrm>
              <a:off x="9882329" y="3122532"/>
              <a:ext cx="1018773" cy="1371600"/>
              <a:chOff x="6592193" y="1888324"/>
              <a:chExt cx="2181834" cy="2937461"/>
            </a:xfrm>
          </p:grpSpPr>
          <p:sp>
            <p:nvSpPr>
              <p:cNvPr id="10" name="Can 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Donut 1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2" name="Group 11"/>
              <p:cNvGrpSpPr/>
              <p:nvPr/>
            </p:nvGrpSpPr>
            <p:grpSpPr>
              <a:xfrm>
                <a:off x="6654555" y="1948052"/>
                <a:ext cx="2062791" cy="999923"/>
                <a:chOff x="3418451" y="1327507"/>
                <a:chExt cx="2706124" cy="1321666"/>
              </a:xfrm>
            </p:grpSpPr>
            <p:sp>
              <p:nvSpPr>
                <p:cNvPr id="13" name="Donut 12"/>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Freeform 1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9" name="TextBox 8"/>
            <p:cNvSpPr txBox="1"/>
            <p:nvPr/>
          </p:nvSpPr>
          <p:spPr>
            <a:xfrm>
              <a:off x="9954823" y="3659933"/>
              <a:ext cx="902064" cy="755871"/>
            </a:xfrm>
            <a:prstGeom prst="rect">
              <a:avLst/>
            </a:prstGeom>
            <a:noFill/>
          </p:spPr>
          <p:txBody>
            <a:bodyPr wrap="none" lIns="175761" tIns="140609" rIns="175761" bIns="140609" rtlCol="0">
              <a:spAutoFit/>
            </a:bodyPr>
            <a:lstStyle/>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Control</a:t>
              </a:r>
            </a:p>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sp>
        <p:nvSpPr>
          <p:cNvPr id="15" name="Freeform 14"/>
          <p:cNvSpPr/>
          <p:nvPr/>
        </p:nvSpPr>
        <p:spPr bwMode="auto">
          <a:xfrm>
            <a:off x="3140695" y="1518051"/>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endParaRPr kumimoji="0" lang="en-IN" sz="1922"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nvGrpSpPr>
          <p:cNvPr id="17" name="Group 16"/>
          <p:cNvGrpSpPr/>
          <p:nvPr/>
        </p:nvGrpSpPr>
        <p:grpSpPr>
          <a:xfrm>
            <a:off x="1482999" y="3441078"/>
            <a:ext cx="1020805" cy="1344637"/>
            <a:chOff x="9882329" y="3122532"/>
            <a:chExt cx="1041275" cy="1371600"/>
          </a:xfrm>
        </p:grpSpPr>
        <p:grpSp>
          <p:nvGrpSpPr>
            <p:cNvPr id="18" name="Group 17"/>
            <p:cNvGrpSpPr>
              <a:grpSpLocks noChangeAspect="1"/>
            </p:cNvGrpSpPr>
            <p:nvPr/>
          </p:nvGrpSpPr>
          <p:grpSpPr>
            <a:xfrm>
              <a:off x="9882329" y="3122532"/>
              <a:ext cx="1018773" cy="1371600"/>
              <a:chOff x="6592193" y="1888324"/>
              <a:chExt cx="2181834" cy="2937461"/>
            </a:xfrm>
          </p:grpSpPr>
          <p:sp>
            <p:nvSpPr>
              <p:cNvPr id="20" name="Can 19"/>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Donut 20"/>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2" name="Group 21"/>
              <p:cNvGrpSpPr/>
              <p:nvPr/>
            </p:nvGrpSpPr>
            <p:grpSpPr>
              <a:xfrm>
                <a:off x="6654555" y="1948052"/>
                <a:ext cx="2062791" cy="999923"/>
                <a:chOff x="3418451" y="1327507"/>
                <a:chExt cx="2706124" cy="1321666"/>
              </a:xfrm>
            </p:grpSpPr>
            <p:sp>
              <p:nvSpPr>
                <p:cNvPr id="23" name="Donut 22"/>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Freeform 23"/>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19" name="TextBox 18"/>
            <p:cNvSpPr txBox="1"/>
            <p:nvPr/>
          </p:nvSpPr>
          <p:spPr>
            <a:xfrm>
              <a:off x="9888112" y="3659933"/>
              <a:ext cx="1035492" cy="755871"/>
            </a:xfrm>
            <a:prstGeom prst="rect">
              <a:avLst/>
            </a:prstGeom>
            <a:noFill/>
          </p:spPr>
          <p:txBody>
            <a:bodyPr wrap="none" lIns="175761" tIns="140609" rIns="175761" bIns="140609" rtlCol="0">
              <a:spAutoFit/>
            </a:bodyPr>
            <a:lstStyle/>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grpSp>
        <p:nvGrpSpPr>
          <p:cNvPr id="25" name="Group 24"/>
          <p:cNvGrpSpPr/>
          <p:nvPr/>
        </p:nvGrpSpPr>
        <p:grpSpPr>
          <a:xfrm>
            <a:off x="2974915" y="3441078"/>
            <a:ext cx="1020805" cy="1344637"/>
            <a:chOff x="9882329" y="3122532"/>
            <a:chExt cx="1041275" cy="1371600"/>
          </a:xfrm>
        </p:grpSpPr>
        <p:grpSp>
          <p:nvGrpSpPr>
            <p:cNvPr id="26" name="Group 25"/>
            <p:cNvGrpSpPr>
              <a:grpSpLocks noChangeAspect="1"/>
            </p:cNvGrpSpPr>
            <p:nvPr/>
          </p:nvGrpSpPr>
          <p:grpSpPr>
            <a:xfrm>
              <a:off x="9882329" y="3122532"/>
              <a:ext cx="1018773" cy="1371600"/>
              <a:chOff x="6592193" y="1888324"/>
              <a:chExt cx="2181834" cy="2937461"/>
            </a:xfrm>
          </p:grpSpPr>
          <p:sp>
            <p:nvSpPr>
              <p:cNvPr id="28" name="Can 27"/>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Donut 28"/>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0" name="Group 29"/>
              <p:cNvGrpSpPr/>
              <p:nvPr/>
            </p:nvGrpSpPr>
            <p:grpSpPr>
              <a:xfrm>
                <a:off x="6654555" y="1948052"/>
                <a:ext cx="2062791" cy="999923"/>
                <a:chOff x="3418451" y="1327507"/>
                <a:chExt cx="2706124" cy="1321666"/>
              </a:xfrm>
            </p:grpSpPr>
            <p:sp>
              <p:nvSpPr>
                <p:cNvPr id="31" name="Donut 30"/>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Freeform 31"/>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27" name="TextBox 26"/>
            <p:cNvSpPr txBox="1"/>
            <p:nvPr/>
          </p:nvSpPr>
          <p:spPr>
            <a:xfrm>
              <a:off x="9888112" y="3659933"/>
              <a:ext cx="1035492" cy="755871"/>
            </a:xfrm>
            <a:prstGeom prst="rect">
              <a:avLst/>
            </a:prstGeom>
            <a:noFill/>
          </p:spPr>
          <p:txBody>
            <a:bodyPr wrap="none" lIns="175761" tIns="140609" rIns="175761" bIns="140609" rtlCol="0">
              <a:spAutoFit/>
            </a:bodyPr>
            <a:lstStyle/>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cxnSp>
        <p:nvCxnSpPr>
          <p:cNvPr id="50" name="Straight Connector 49"/>
          <p:cNvCxnSpPr>
            <a:stCxn id="20" idx="1"/>
          </p:cNvCxnSpPr>
          <p:nvPr/>
        </p:nvCxnSpPr>
        <p:spPr>
          <a:xfrm flipV="1">
            <a:off x="1982372" y="2590945"/>
            <a:ext cx="1590918" cy="850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7" idx="0"/>
          </p:cNvCxnSpPr>
          <p:nvPr/>
        </p:nvCxnSpPr>
        <p:spPr>
          <a:xfrm flipH="1" flipV="1">
            <a:off x="4546090" y="2590945"/>
            <a:ext cx="1832153" cy="8774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29" idx="0"/>
          </p:cNvCxnSpPr>
          <p:nvPr/>
        </p:nvCxnSpPr>
        <p:spPr>
          <a:xfrm flipV="1">
            <a:off x="3474288" y="2814140"/>
            <a:ext cx="366192" cy="626938"/>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39" idx="0"/>
          </p:cNvCxnSpPr>
          <p:nvPr/>
        </p:nvCxnSpPr>
        <p:spPr>
          <a:xfrm flipH="1" flipV="1">
            <a:off x="4273617" y="2814140"/>
            <a:ext cx="667511" cy="654279"/>
          </a:xfrm>
          <a:prstGeom prst="line">
            <a:avLst/>
          </a:prstGeom>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440455" y="3441078"/>
            <a:ext cx="1020805" cy="1344637"/>
            <a:chOff x="9882329" y="3122532"/>
            <a:chExt cx="1041275" cy="1371600"/>
          </a:xfrm>
        </p:grpSpPr>
        <p:grpSp>
          <p:nvGrpSpPr>
            <p:cNvPr id="34" name="Group 33"/>
            <p:cNvGrpSpPr>
              <a:grpSpLocks noChangeAspect="1"/>
            </p:cNvGrpSpPr>
            <p:nvPr/>
          </p:nvGrpSpPr>
          <p:grpSpPr>
            <a:xfrm>
              <a:off x="9882329" y="3122532"/>
              <a:ext cx="1018773" cy="1371600"/>
              <a:chOff x="6592193" y="1888324"/>
              <a:chExt cx="2181834" cy="2937461"/>
            </a:xfrm>
          </p:grpSpPr>
          <p:sp>
            <p:nvSpPr>
              <p:cNvPr id="36" name="Can 3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Donut 3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8" name="Group 37"/>
              <p:cNvGrpSpPr/>
              <p:nvPr/>
            </p:nvGrpSpPr>
            <p:grpSpPr>
              <a:xfrm>
                <a:off x="6654555" y="1948052"/>
                <a:ext cx="2062791" cy="999923"/>
                <a:chOff x="3418451" y="1327507"/>
                <a:chExt cx="2706124" cy="1321666"/>
              </a:xfrm>
            </p:grpSpPr>
            <p:sp>
              <p:nvSpPr>
                <p:cNvPr id="39" name="Donut 38"/>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Freeform 3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35" name="TextBox 34"/>
            <p:cNvSpPr txBox="1"/>
            <p:nvPr/>
          </p:nvSpPr>
          <p:spPr>
            <a:xfrm>
              <a:off x="9888112" y="3659933"/>
              <a:ext cx="1035492" cy="755871"/>
            </a:xfrm>
            <a:prstGeom prst="rect">
              <a:avLst/>
            </a:prstGeom>
            <a:noFill/>
          </p:spPr>
          <p:txBody>
            <a:bodyPr wrap="none" lIns="175761" tIns="140609" rIns="175761" bIns="140609" rtlCol="0">
              <a:spAutoFit/>
            </a:bodyPr>
            <a:lstStyle/>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grpSp>
        <p:nvGrpSpPr>
          <p:cNvPr id="41" name="Group 40"/>
          <p:cNvGrpSpPr/>
          <p:nvPr/>
        </p:nvGrpSpPr>
        <p:grpSpPr>
          <a:xfrm>
            <a:off x="5877570" y="3441078"/>
            <a:ext cx="1020805" cy="1344637"/>
            <a:chOff x="9882329" y="3122532"/>
            <a:chExt cx="1041275" cy="1371600"/>
          </a:xfrm>
        </p:grpSpPr>
        <p:grpSp>
          <p:nvGrpSpPr>
            <p:cNvPr id="42" name="Group 41"/>
            <p:cNvGrpSpPr>
              <a:grpSpLocks noChangeAspect="1"/>
            </p:cNvGrpSpPr>
            <p:nvPr/>
          </p:nvGrpSpPr>
          <p:grpSpPr>
            <a:xfrm>
              <a:off x="9882329" y="3122532"/>
              <a:ext cx="1018773" cy="1371600"/>
              <a:chOff x="6592193" y="1888324"/>
              <a:chExt cx="2181834" cy="2937461"/>
            </a:xfrm>
          </p:grpSpPr>
          <p:sp>
            <p:nvSpPr>
              <p:cNvPr id="44" name="Can 43"/>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5" name="Donut 44"/>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6" name="Group 45"/>
              <p:cNvGrpSpPr/>
              <p:nvPr/>
            </p:nvGrpSpPr>
            <p:grpSpPr>
              <a:xfrm>
                <a:off x="6654555" y="1948052"/>
                <a:ext cx="2062791" cy="999923"/>
                <a:chOff x="3418451" y="1327507"/>
                <a:chExt cx="2706124" cy="1321666"/>
              </a:xfrm>
            </p:grpSpPr>
            <p:sp>
              <p:nvSpPr>
                <p:cNvPr id="47" name="Donut 46"/>
                <p:cNvSpPr/>
                <p:nvPr/>
              </p:nvSpPr>
              <p:spPr>
                <a:xfrm>
                  <a:off x="3418451" y="1327507"/>
                  <a:ext cx="2706124" cy="1321666"/>
                </a:xfrm>
                <a:prstGeom prst="donu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Freeform 47"/>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43" name="TextBox 42"/>
            <p:cNvSpPr txBox="1"/>
            <p:nvPr/>
          </p:nvSpPr>
          <p:spPr>
            <a:xfrm>
              <a:off x="9888112" y="3659933"/>
              <a:ext cx="1035492" cy="755871"/>
            </a:xfrm>
            <a:prstGeom prst="rect">
              <a:avLst/>
            </a:prstGeom>
            <a:noFill/>
          </p:spPr>
          <p:txBody>
            <a:bodyPr wrap="none" lIns="175761" tIns="140609" rIns="175761" bIns="140609" rtlCol="0">
              <a:spAutoFit/>
            </a:bodyPr>
            <a:lstStyle/>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Compute</a:t>
              </a:r>
            </a:p>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Node</a:t>
              </a:r>
            </a:p>
          </p:txBody>
        </p:sp>
      </p:grpSp>
      <p:sp>
        <p:nvSpPr>
          <p:cNvPr id="59" name="Freeform 58"/>
          <p:cNvSpPr/>
          <p:nvPr/>
        </p:nvSpPr>
        <p:spPr bwMode="auto">
          <a:xfrm>
            <a:off x="1073176" y="3487970"/>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IN" sz="105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rPr>
              <a:t>SQL DB</a:t>
            </a:r>
          </a:p>
        </p:txBody>
      </p:sp>
      <p:sp>
        <p:nvSpPr>
          <p:cNvPr id="60" name="Freeform 59"/>
          <p:cNvSpPr/>
          <p:nvPr/>
        </p:nvSpPr>
        <p:spPr bwMode="auto">
          <a:xfrm>
            <a:off x="2547228" y="3487970"/>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IN" sz="105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1" name="Freeform 60"/>
          <p:cNvSpPr/>
          <p:nvPr/>
        </p:nvSpPr>
        <p:spPr bwMode="auto">
          <a:xfrm>
            <a:off x="4010719" y="3487970"/>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IN" sz="105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2" name="Freeform 61"/>
          <p:cNvSpPr/>
          <p:nvPr/>
        </p:nvSpPr>
        <p:spPr bwMode="auto">
          <a:xfrm>
            <a:off x="5476259" y="3487970"/>
            <a:ext cx="667183" cy="41861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23" rtl="0" eaLnBrk="1" fontAlgn="base" latinLnBrk="0" hangingPunct="1">
              <a:lnSpc>
                <a:spcPct val="90000"/>
              </a:lnSpc>
              <a:spcBef>
                <a:spcPct val="0"/>
              </a:spcBef>
              <a:spcAft>
                <a:spcPct val="0"/>
              </a:spcAft>
              <a:buClrTx/>
              <a:buSzTx/>
              <a:buFontTx/>
              <a:buNone/>
              <a:tabLst/>
              <a:defRPr/>
            </a:pPr>
            <a:r>
              <a:rPr kumimoji="0" lang="en-IN" sz="1050" b="1" i="0" u="none" strike="noStrike" kern="1200" cap="none" spc="0" normalizeH="0" baseline="0" noProof="0">
                <a:ln>
                  <a:noFill/>
                </a:ln>
                <a:solidFill>
                  <a:srgbClr val="505050"/>
                </a:solidFill>
                <a:effectLst/>
                <a:uLnTx/>
                <a:uFillTx/>
                <a:latin typeface="Segoe UI Light"/>
                <a:ea typeface="Segoe UI" pitchFamily="34" charset="0"/>
                <a:cs typeface="Segoe UI" pitchFamily="34" charset="0"/>
              </a:rPr>
              <a:t>SQL DB</a:t>
            </a:r>
            <a:endParaRPr kumimoji="0" lang="en-IN" sz="105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65" name="Flowchart: Magnetic Disk 64"/>
          <p:cNvSpPr/>
          <p:nvPr/>
        </p:nvSpPr>
        <p:spPr>
          <a:xfrm>
            <a:off x="2596922" y="5732351"/>
            <a:ext cx="539015" cy="41388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Flowchart: Magnetic Disk 66"/>
          <p:cNvSpPr/>
          <p:nvPr/>
        </p:nvSpPr>
        <p:spPr>
          <a:xfrm>
            <a:off x="3163309" y="5732351"/>
            <a:ext cx="539015" cy="41388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Flowchart: Magnetic Disk 67"/>
          <p:cNvSpPr/>
          <p:nvPr/>
        </p:nvSpPr>
        <p:spPr>
          <a:xfrm>
            <a:off x="3729696" y="5732351"/>
            <a:ext cx="539015" cy="41388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Flowchart: Magnetic Disk 68"/>
          <p:cNvSpPr/>
          <p:nvPr/>
        </p:nvSpPr>
        <p:spPr>
          <a:xfrm>
            <a:off x="4293209" y="5732351"/>
            <a:ext cx="539015" cy="41388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Flowchart: Magnetic Disk 69"/>
          <p:cNvSpPr/>
          <p:nvPr/>
        </p:nvSpPr>
        <p:spPr>
          <a:xfrm>
            <a:off x="4854526" y="5732351"/>
            <a:ext cx="539015" cy="41388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TextBox 71"/>
          <p:cNvSpPr txBox="1"/>
          <p:nvPr/>
        </p:nvSpPr>
        <p:spPr>
          <a:xfrm>
            <a:off x="3259210" y="5344990"/>
            <a:ext cx="2192640" cy="474016"/>
          </a:xfrm>
          <a:prstGeom prst="rect">
            <a:avLst/>
          </a:prstGeom>
          <a:noFill/>
        </p:spPr>
        <p:txBody>
          <a:bodyPr wrap="square" lIns="175761" tIns="140609" rIns="175761" bIns="140609" rtlCol="0">
            <a:spAutoFit/>
          </a:bodyPr>
          <a:lstStyle/>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Blob storage [WASB(S)]</a:t>
            </a:r>
          </a:p>
        </p:txBody>
      </p:sp>
      <p:cxnSp>
        <p:nvCxnSpPr>
          <p:cNvPr id="82" name="Straight Connector 81"/>
          <p:cNvCxnSpPr>
            <a:stCxn id="20" idx="3"/>
          </p:cNvCxnSpPr>
          <p:nvPr/>
        </p:nvCxnSpPr>
        <p:spPr>
          <a:xfrm>
            <a:off x="1982372" y="4785715"/>
            <a:ext cx="0" cy="440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3474288" y="4785715"/>
            <a:ext cx="0" cy="440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4959946" y="4785715"/>
            <a:ext cx="0" cy="440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6378243" y="4785715"/>
            <a:ext cx="0" cy="440803"/>
          </a:xfrm>
          <a:prstGeom prst="line">
            <a:avLst/>
          </a:prstGeom>
        </p:spPr>
        <p:style>
          <a:lnRef idx="1">
            <a:schemeClr val="accent1"/>
          </a:lnRef>
          <a:fillRef idx="0">
            <a:schemeClr val="accent1"/>
          </a:fillRef>
          <a:effectRef idx="0">
            <a:schemeClr val="accent1"/>
          </a:effectRef>
          <a:fontRef idx="minor">
            <a:schemeClr val="tx1"/>
          </a:fontRef>
        </p:style>
      </p:cxnSp>
      <p:sp>
        <p:nvSpPr>
          <p:cNvPr id="88" name="Rounded Rectangle 87"/>
          <p:cNvSpPr/>
          <p:nvPr/>
        </p:nvSpPr>
        <p:spPr>
          <a:xfrm>
            <a:off x="9096859" y="2894526"/>
            <a:ext cx="2876968" cy="18144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white"/>
                </a:solidFill>
                <a:effectLst/>
                <a:uLnTx/>
                <a:uFillTx/>
                <a:latin typeface="Calibri" panose="020F0502020204030204"/>
                <a:ea typeface="+mn-ea"/>
                <a:cs typeface="+mn-cs"/>
              </a:rPr>
              <a:t>Compute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Scale compute up or down when required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(SLA &lt;= 60 seconds).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Pause, Restart,  Stop, Start.</a:t>
            </a:r>
          </a:p>
        </p:txBody>
      </p:sp>
      <p:sp>
        <p:nvSpPr>
          <p:cNvPr id="89" name="Rounded Rectangle 88"/>
          <p:cNvSpPr/>
          <p:nvPr/>
        </p:nvSpPr>
        <p:spPr>
          <a:xfrm>
            <a:off x="9096859" y="5226518"/>
            <a:ext cx="2876968" cy="1262111"/>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Add\Load data to WASB(S) without incurring compute costs</a:t>
            </a:r>
          </a:p>
        </p:txBody>
      </p:sp>
      <p:sp>
        <p:nvSpPr>
          <p:cNvPr id="91" name="Rounded Rectangle 90"/>
          <p:cNvSpPr/>
          <p:nvPr/>
        </p:nvSpPr>
        <p:spPr>
          <a:xfrm>
            <a:off x="2952262" y="2687814"/>
            <a:ext cx="2228150" cy="452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Massively Parallel Processing (MPP) Engine</a:t>
            </a:r>
          </a:p>
        </p:txBody>
      </p:sp>
      <p:sp>
        <p:nvSpPr>
          <p:cNvPr id="92" name="Rounded Rectangle 91"/>
          <p:cNvSpPr/>
          <p:nvPr/>
        </p:nvSpPr>
        <p:spPr>
          <a:xfrm>
            <a:off x="5710828" y="4987599"/>
            <a:ext cx="2228150" cy="4528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Azure Infrastructure and Storage</a:t>
            </a:r>
          </a:p>
        </p:txBody>
      </p:sp>
      <p:sp>
        <p:nvSpPr>
          <p:cNvPr id="93" name="Rounded Rectangle 92"/>
          <p:cNvSpPr/>
          <p:nvPr/>
        </p:nvSpPr>
        <p:spPr>
          <a:xfrm>
            <a:off x="9524313" y="2698266"/>
            <a:ext cx="2022060" cy="3177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100 DWU &lt; &gt; 2000 DWU</a:t>
            </a:r>
          </a:p>
        </p:txBody>
      </p:sp>
      <p:sp>
        <p:nvSpPr>
          <p:cNvPr id="94" name="Rounded Rectangle 93"/>
          <p:cNvSpPr/>
          <p:nvPr/>
        </p:nvSpPr>
        <p:spPr>
          <a:xfrm>
            <a:off x="8322647" y="1141395"/>
            <a:ext cx="3651180" cy="124923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Storage and Compute are de-coupled, enabling a true elastic service and separate charging for both compute and storage</a:t>
            </a:r>
          </a:p>
        </p:txBody>
      </p:sp>
      <p:sp>
        <p:nvSpPr>
          <p:cNvPr id="95" name="Rounded Rectangle 94"/>
          <p:cNvSpPr/>
          <p:nvPr/>
        </p:nvSpPr>
        <p:spPr>
          <a:xfrm>
            <a:off x="178478" y="1260303"/>
            <a:ext cx="1625155" cy="723237"/>
          </a:xfrm>
          <a:prstGeom prst="roundRect">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Application or User connection</a:t>
            </a:r>
          </a:p>
        </p:txBody>
      </p:sp>
      <p:sp>
        <p:nvSpPr>
          <p:cNvPr id="105" name="TextBox 104"/>
          <p:cNvSpPr txBox="1"/>
          <p:nvPr/>
        </p:nvSpPr>
        <p:spPr>
          <a:xfrm>
            <a:off x="2069369" y="6260840"/>
            <a:ext cx="1093940" cy="474016"/>
          </a:xfrm>
          <a:prstGeom prst="rect">
            <a:avLst/>
          </a:prstGeom>
          <a:noFill/>
        </p:spPr>
        <p:txBody>
          <a:bodyPr wrap="none" lIns="175761" tIns="140609" rIns="175761" bIns="140609" rtlCol="0">
            <a:spAutoFit/>
          </a:bodyPr>
          <a:lstStyle/>
          <a:p>
            <a:pPr marL="0" marR="0" lvl="0" indent="0" algn="ctr" defTabSz="895509" rtl="0" eaLnBrk="1" fontAlgn="base" latinLnBrk="0" hangingPunct="1">
              <a:lnSpc>
                <a:spcPct val="90000"/>
              </a:lnSpc>
              <a:spcBef>
                <a:spcPct val="0"/>
              </a:spcBef>
              <a:spcAft>
                <a:spcPts val="576"/>
              </a:spcAft>
              <a:buClrTx/>
              <a:buSzTx/>
              <a:buFontTx/>
              <a:buNone/>
              <a:tabLst/>
              <a:defRPr/>
            </a:pPr>
            <a:r>
              <a:rPr kumimoji="0" lang="en-US" sz="1372" b="0" i="0" u="none" strike="noStrike" kern="1200" cap="none" spc="0" normalizeH="0" baseline="0" noProof="0" dirty="0">
                <a:ln>
                  <a:noFill/>
                </a:ln>
                <a:solidFill>
                  <a:srgbClr val="515151"/>
                </a:solidFill>
                <a:effectLst/>
                <a:uLnTx/>
                <a:uFillTx/>
                <a:latin typeface="Calibri" panose="020F0502020204030204"/>
                <a:ea typeface="MS PGothic" charset="0"/>
                <a:cs typeface="Segoe UI" panose="020B0502040204020203" pitchFamily="34" charset="0"/>
              </a:rPr>
              <a:t>HDInsight</a:t>
            </a:r>
          </a:p>
        </p:txBody>
      </p:sp>
      <p:sp>
        <p:nvSpPr>
          <p:cNvPr id="106" name="Bent Arrow 105"/>
          <p:cNvSpPr/>
          <p:nvPr/>
        </p:nvSpPr>
        <p:spPr>
          <a:xfrm rot="10800000" flipH="1">
            <a:off x="802518" y="2590945"/>
            <a:ext cx="1020748" cy="3897684"/>
          </a:xfrm>
          <a:prstGeom prst="ben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ounded Rectangle 97"/>
          <p:cNvSpPr/>
          <p:nvPr/>
        </p:nvSpPr>
        <p:spPr>
          <a:xfrm>
            <a:off x="176165" y="2067580"/>
            <a:ext cx="1625155" cy="723237"/>
          </a:xfrm>
          <a:prstGeom prst="roundRect">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Data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Loading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(SSIS, REST, OLE, ADO, ODBC, </a:t>
            </a:r>
            <a:r>
              <a:rPr kumimoji="0" lang="en-US" sz="900" b="0" i="0" u="none" strike="noStrike" kern="1200" cap="none" spc="0" normalizeH="0" baseline="0" noProof="0" dirty="0" err="1">
                <a:ln>
                  <a:noFill/>
                </a:ln>
                <a:solidFill>
                  <a:prstClr val="white"/>
                </a:solidFill>
                <a:effectLst/>
                <a:uLnTx/>
                <a:uFillTx/>
                <a:latin typeface="Calibri" panose="020F0502020204030204"/>
                <a:ea typeface="+mn-ea"/>
                <a:cs typeface="+mn-cs"/>
              </a:rPr>
              <a:t>WebHDFS</a:t>
            </a: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900" b="0" i="0" u="none" strike="noStrike" kern="1200" cap="none" spc="0" normalizeH="0" baseline="0" noProof="0" dirty="0" err="1">
                <a:ln>
                  <a:noFill/>
                </a:ln>
                <a:solidFill>
                  <a:prstClr val="white"/>
                </a:solidFill>
                <a:effectLst/>
                <a:uLnTx/>
                <a:uFillTx/>
                <a:latin typeface="Calibri" panose="020F0502020204030204"/>
                <a:ea typeface="+mn-ea"/>
                <a:cs typeface="+mn-cs"/>
              </a:rPr>
              <a:t>AZCopy</a:t>
            </a:r>
            <a:r>
              <a:rPr kumimoji="0" lang="en-US" sz="900" b="0" i="0" u="none" strike="noStrike" kern="1200" cap="none" spc="0" normalizeH="0" baseline="0" noProof="0" dirty="0">
                <a:ln>
                  <a:noFill/>
                </a:ln>
                <a:solidFill>
                  <a:prstClr val="white"/>
                </a:solidFill>
                <a:effectLst/>
                <a:uLnTx/>
                <a:uFillTx/>
                <a:latin typeface="Calibri" panose="020F0502020204030204"/>
                <a:ea typeface="+mn-ea"/>
                <a:cs typeface="+mn-cs"/>
              </a:rPr>
              <a:t>, PS)</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4" name="Freeform 103"/>
          <p:cNvSpPr>
            <a:spLocks/>
          </p:cNvSpPr>
          <p:nvPr/>
        </p:nvSpPr>
        <p:spPr bwMode="auto">
          <a:xfrm>
            <a:off x="1531259" y="5883391"/>
            <a:ext cx="990606" cy="694743"/>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002060"/>
          </a:solidFill>
          <a:ln>
            <a:solidFill>
              <a:schemeClr val="bg1"/>
            </a:solidFill>
          </a:ln>
        </p:spPr>
        <p:txBody>
          <a:bodyPr vert="horz" wrap="square" lIns="87855" tIns="43927" rIns="87855" bIns="43927" numCol="1" anchor="t" anchorCtr="0" compatLnSpc="1">
            <a:prstTxWarp prst="textNoShape">
              <a:avLst/>
            </a:prstTxWarp>
          </a:bodyPr>
          <a:lstStyle/>
          <a:p>
            <a:pPr marL="0" marR="0" lvl="0" indent="0" algn="l" defTabSz="895165" rtl="0" eaLnBrk="1" fontAlgn="base" latinLnBrk="0" hangingPunct="1">
              <a:lnSpc>
                <a:spcPct val="100000"/>
              </a:lnSpc>
              <a:spcBef>
                <a:spcPct val="0"/>
              </a:spcBef>
              <a:spcAft>
                <a:spcPct val="0"/>
              </a:spcAft>
              <a:buClrTx/>
              <a:buSzTx/>
              <a:buFontTx/>
              <a:buNone/>
              <a:tabLst/>
              <a:defRPr/>
            </a:pPr>
            <a:endParaRPr kumimoji="0" lang="en-IN" sz="2307" b="0" i="0" u="none" strike="noStrike" kern="0" cap="none" spc="0" normalizeH="0" baseline="0" noProof="0">
              <a:ln>
                <a:noFill/>
              </a:ln>
              <a:solidFill>
                <a:srgbClr val="000000"/>
              </a:solidFill>
              <a:effectLst/>
              <a:uLnTx/>
              <a:uFillTx/>
              <a:latin typeface="Calibri" panose="020F0502020204030204"/>
              <a:ea typeface="MS PGothic" charset="0"/>
              <a:cs typeface="+mn-cs"/>
            </a:endParaRPr>
          </a:p>
        </p:txBody>
      </p:sp>
      <p:sp>
        <p:nvSpPr>
          <p:cNvPr id="5" name="Rounded Rectangle 4"/>
          <p:cNvSpPr/>
          <p:nvPr/>
        </p:nvSpPr>
        <p:spPr>
          <a:xfrm>
            <a:off x="3329463" y="2411335"/>
            <a:ext cx="486818" cy="3435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DMS</a:t>
            </a:r>
          </a:p>
        </p:txBody>
      </p:sp>
      <p:sp>
        <p:nvSpPr>
          <p:cNvPr id="97" name="Rounded Rectangle 96"/>
          <p:cNvSpPr/>
          <p:nvPr/>
        </p:nvSpPr>
        <p:spPr>
          <a:xfrm>
            <a:off x="1646447" y="3306839"/>
            <a:ext cx="486818" cy="34356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DMS</a:t>
            </a:r>
          </a:p>
        </p:txBody>
      </p:sp>
      <p:sp>
        <p:nvSpPr>
          <p:cNvPr id="101" name="Rounded Rectangle 100"/>
          <p:cNvSpPr/>
          <p:nvPr/>
        </p:nvSpPr>
        <p:spPr>
          <a:xfrm>
            <a:off x="3114749" y="3306839"/>
            <a:ext cx="486818" cy="34356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DMS</a:t>
            </a:r>
          </a:p>
        </p:txBody>
      </p:sp>
      <p:sp>
        <p:nvSpPr>
          <p:cNvPr id="102" name="Rounded Rectangle 101"/>
          <p:cNvSpPr/>
          <p:nvPr/>
        </p:nvSpPr>
        <p:spPr>
          <a:xfrm>
            <a:off x="4581307" y="3306839"/>
            <a:ext cx="486818" cy="34356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DMS</a:t>
            </a:r>
          </a:p>
        </p:txBody>
      </p:sp>
      <p:sp>
        <p:nvSpPr>
          <p:cNvPr id="103" name="Rounded Rectangle 102"/>
          <p:cNvSpPr/>
          <p:nvPr/>
        </p:nvSpPr>
        <p:spPr>
          <a:xfrm>
            <a:off x="6055627" y="3306839"/>
            <a:ext cx="486818" cy="34356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white"/>
                </a:solidFill>
                <a:effectLst/>
                <a:uLnTx/>
                <a:uFillTx/>
                <a:latin typeface="Calibri" panose="020F0502020204030204"/>
                <a:ea typeface="+mn-ea"/>
                <a:cs typeface="+mn-cs"/>
              </a:rPr>
              <a:t>DMS</a:t>
            </a:r>
          </a:p>
        </p:txBody>
      </p:sp>
      <p:sp>
        <p:nvSpPr>
          <p:cNvPr id="107" name="Rounded Rectangle 106"/>
          <p:cNvSpPr/>
          <p:nvPr/>
        </p:nvSpPr>
        <p:spPr>
          <a:xfrm>
            <a:off x="5544836" y="1480317"/>
            <a:ext cx="1983222" cy="124923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DMS (Data Movement Service) executes across all database nodes</a:t>
            </a:r>
          </a:p>
        </p:txBody>
      </p:sp>
    </p:spTree>
    <p:extLst>
      <p:ext uri="{BB962C8B-B14F-4D97-AF65-F5344CB8AC3E}">
        <p14:creationId xmlns:p14="http://schemas.microsoft.com/office/powerpoint/2010/main" val="5569212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SQL Data Warehouse vs. APS</a:t>
            </a:r>
          </a:p>
        </p:txBody>
      </p:sp>
      <p:sp>
        <p:nvSpPr>
          <p:cNvPr id="4" name="Text Placeholder 3"/>
          <p:cNvSpPr>
            <a:spLocks noGrp="1"/>
          </p:cNvSpPr>
          <p:nvPr>
            <p:ph type="body" idx="1"/>
          </p:nvPr>
        </p:nvSpPr>
        <p:spPr/>
        <p:txBody>
          <a:bodyPr/>
          <a:lstStyle/>
          <a:p>
            <a:endParaRPr lang="de-DE"/>
          </a:p>
        </p:txBody>
      </p:sp>
    </p:spTree>
    <p:extLst>
      <p:ext uri="{BB962C8B-B14F-4D97-AF65-F5344CB8AC3E}">
        <p14:creationId xmlns:p14="http://schemas.microsoft.com/office/powerpoint/2010/main" val="8241952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4147613" y="2027447"/>
            <a:ext cx="8347520" cy="3300428"/>
          </a:xfrm>
          <a:prstGeom prst="rect">
            <a:avLst/>
          </a:prstGeom>
          <a:noFill/>
          <a:ln w="10795" cap="flat" cmpd="sng" algn="ctr">
            <a:noFill/>
            <a:prstDash val="solid"/>
            <a:headEnd type="none" w="med" len="med"/>
            <a:tailEnd type="none" w="med" len="med"/>
          </a:ln>
          <a:effectLst/>
        </p:spPr>
        <p:txBody>
          <a:bodyPr vert="horz" wrap="square" lIns="179212" tIns="143370" rIns="358426" bIns="143370" numCol="1" rtlCol="0" anchor="t" anchorCtr="0" compatLnSpc="1">
            <a:prstTxWarp prst="textNoShape">
              <a:avLst/>
            </a:prstTxWarp>
            <a:noAutofit/>
          </a:bodyPr>
          <a:lstStyle/>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Pre-built HW appliance</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Massively Parallel Processing (MPP) to scale to 6 PBs</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In-memory columnstore for 100x speed improvement</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Dedicated region for Hadoop</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PolyBase enables joining relational &amp; non-relational data</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Available from HP, Dell and Quanta</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AU3/AU4</a:t>
            </a:r>
          </a:p>
          <a:p>
            <a:pPr marL="336044" indent="-336044" defTabSz="1218228" fontAlgn="base">
              <a:lnSpc>
                <a:spcPct val="90000"/>
              </a:lnSpc>
              <a:spcBef>
                <a:spcPts val="1176"/>
              </a:spcBef>
              <a:buClr>
                <a:srgbClr val="0078D7"/>
              </a:buClr>
              <a:buSzPct val="75000"/>
              <a:buFont typeface="Arial" panose="020B0604020202020204" pitchFamily="34" charset="0"/>
              <a:buChar char="•"/>
            </a:pPr>
            <a:endParaRPr lang="en-US" sz="2352" kern="0" dirty="0">
              <a:solidFill>
                <a:srgbClr val="505050"/>
              </a:solidFill>
              <a:latin typeface="Segoe UI Light"/>
              <a:ea typeface="Segoe UI" pitchFamily="34" charset="0"/>
              <a:cs typeface="Segoe UI" pitchFamily="34" charset="0"/>
            </a:endParaRPr>
          </a:p>
        </p:txBody>
      </p:sp>
      <p:grpSp>
        <p:nvGrpSpPr>
          <p:cNvPr id="16" name="Group 15"/>
          <p:cNvGrpSpPr/>
          <p:nvPr/>
        </p:nvGrpSpPr>
        <p:grpSpPr>
          <a:xfrm>
            <a:off x="539436" y="2079520"/>
            <a:ext cx="3547086" cy="3547086"/>
            <a:chOff x="805598" y="2444216"/>
            <a:chExt cx="3619155" cy="3619155"/>
          </a:xfrm>
        </p:grpSpPr>
        <p:sp>
          <p:nvSpPr>
            <p:cNvPr id="17" name="Rectangle 16"/>
            <p:cNvSpPr/>
            <p:nvPr/>
          </p:nvSpPr>
          <p:spPr bwMode="auto">
            <a:xfrm>
              <a:off x="805598" y="2444216"/>
              <a:ext cx="3619155" cy="3619155"/>
            </a:xfrm>
            <a:prstGeom prst="rect">
              <a:avLst/>
            </a:prstGeom>
            <a:solidFill>
              <a:srgbClr val="DCDCDC"/>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1035917" y="2671531"/>
              <a:ext cx="3150003" cy="3048078"/>
              <a:chOff x="1055105" y="2412110"/>
              <a:chExt cx="3150003" cy="3048078"/>
            </a:xfrm>
          </p:grpSpPr>
          <p:sp>
            <p:nvSpPr>
              <p:cNvPr id="19" name="TextBox 2"/>
              <p:cNvSpPr txBox="1"/>
              <p:nvPr/>
            </p:nvSpPr>
            <p:spPr>
              <a:xfrm>
                <a:off x="1063100" y="2412110"/>
                <a:ext cx="3139888" cy="861118"/>
              </a:xfrm>
              <a:prstGeom prst="rect">
                <a:avLst/>
              </a:prstGeom>
              <a:solidFill>
                <a:srgbClr val="C00000"/>
              </a:solidFill>
              <a:ln w="25400">
                <a:noFill/>
              </a:ln>
            </p:spPr>
            <p:txBody>
              <a:bodyPr wrap="square" lIns="175689" tIns="140551" rIns="175689" bIns="140551" rtlCol="0" anchor="ctr">
                <a:noAutofit/>
              </a:bodyPr>
              <a:lstStyle/>
              <a:p>
                <a:pPr defTabSz="895477">
                  <a:defRPr/>
                </a:pPr>
                <a:r>
                  <a:rPr lang="en-US" sz="3074" kern="0" dirty="0">
                    <a:solidFill>
                      <a:srgbClr val="FFFFFF"/>
                    </a:solidFill>
                    <a:latin typeface="Segoe UI Light"/>
                    <a:cs typeface="Segoe UI Semibold" panose="020B0702040204020203" pitchFamily="34" charset="0"/>
                  </a:rPr>
                  <a:t>MPP SQL Server</a:t>
                </a:r>
              </a:p>
            </p:txBody>
          </p:sp>
          <p:sp>
            <p:nvSpPr>
              <p:cNvPr id="20" name="TextBox 4"/>
              <p:cNvSpPr txBox="1"/>
              <p:nvPr/>
            </p:nvSpPr>
            <p:spPr>
              <a:xfrm>
                <a:off x="1055105" y="3505590"/>
                <a:ext cx="3139888" cy="861118"/>
              </a:xfrm>
              <a:prstGeom prst="rect">
                <a:avLst/>
              </a:prstGeom>
              <a:solidFill>
                <a:srgbClr val="0078D7"/>
              </a:solidFill>
              <a:ln w="25400">
                <a:noFill/>
              </a:ln>
            </p:spPr>
            <p:txBody>
              <a:bodyPr wrap="square" lIns="175689" tIns="140551" rIns="175689" bIns="140551" rtlCol="0" anchor="ctr">
                <a:noAutofit/>
              </a:bodyPr>
              <a:lstStyle/>
              <a:p>
                <a:pPr defTabSz="895477">
                  <a:defRPr/>
                </a:pPr>
                <a:r>
                  <a:rPr lang="en-US" sz="3074" kern="0" dirty="0">
                    <a:solidFill>
                      <a:srgbClr val="FFFFFF"/>
                    </a:solidFill>
                    <a:latin typeface="Segoe UI Light"/>
                    <a:cs typeface="Segoe UI Semibold" panose="020B0702040204020203" pitchFamily="34" charset="0"/>
                  </a:rPr>
                  <a:t>PolyBase</a:t>
                </a:r>
              </a:p>
            </p:txBody>
          </p:sp>
          <p:sp>
            <p:nvSpPr>
              <p:cNvPr id="21" name="TextBox 3"/>
              <p:cNvSpPr txBox="1"/>
              <p:nvPr/>
            </p:nvSpPr>
            <p:spPr>
              <a:xfrm>
                <a:off x="1065220" y="4599070"/>
                <a:ext cx="3139888" cy="861118"/>
              </a:xfrm>
              <a:prstGeom prst="rect">
                <a:avLst/>
              </a:prstGeom>
              <a:solidFill>
                <a:srgbClr val="002050"/>
              </a:solidFill>
              <a:ln w="25400">
                <a:noFill/>
              </a:ln>
            </p:spPr>
            <p:txBody>
              <a:bodyPr wrap="square" lIns="175689" tIns="140551" rIns="175689" bIns="140551" rtlCol="0" anchor="ctr">
                <a:noAutofit/>
              </a:bodyPr>
              <a:lstStyle/>
              <a:p>
                <a:pPr defTabSz="895477">
                  <a:defRPr/>
                </a:pPr>
                <a:r>
                  <a:rPr lang="en-US" sz="3074" kern="0" dirty="0">
                    <a:solidFill>
                      <a:srgbClr val="FFFFFF"/>
                    </a:solidFill>
                    <a:latin typeface="Segoe UI Light"/>
                    <a:cs typeface="Segoe UI Semibold" panose="020B0702040204020203" pitchFamily="34" charset="0"/>
                  </a:rPr>
                  <a:t>Hadoop</a:t>
                </a:r>
              </a:p>
            </p:txBody>
          </p:sp>
        </p:grpSp>
      </p:grpSp>
      <p:grpSp>
        <p:nvGrpSpPr>
          <p:cNvPr id="22" name="Group 21"/>
          <p:cNvGrpSpPr/>
          <p:nvPr/>
        </p:nvGrpSpPr>
        <p:grpSpPr>
          <a:xfrm>
            <a:off x="4602349" y="5486356"/>
            <a:ext cx="3136669" cy="607306"/>
            <a:chOff x="4719240" y="5259539"/>
            <a:chExt cx="4250499" cy="822960"/>
          </a:xfrm>
        </p:grpSpPr>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471503" y="5306796"/>
              <a:ext cx="1498236" cy="701760"/>
            </a:xfrm>
            <a:prstGeom prst="rect">
              <a:avLst/>
            </a:prstGeom>
          </p:spPr>
        </p:pic>
        <p:pic>
          <p:nvPicPr>
            <p:cNvPr id="24" name="Picture 23"/>
            <p:cNvPicPr>
              <a:picLocks noChangeAspect="1"/>
            </p:cNvPicPr>
            <p:nvPr/>
          </p:nvPicPr>
          <p:blipFill>
            <a:blip r:embed="rId4"/>
            <a:stretch>
              <a:fillRect/>
            </a:stretch>
          </p:blipFill>
          <p:spPr>
            <a:xfrm>
              <a:off x="6034871" y="5259539"/>
              <a:ext cx="952414" cy="822960"/>
            </a:xfrm>
            <a:prstGeom prst="rect">
              <a:avLst/>
            </a:prstGeom>
            <a:ln>
              <a:noFill/>
            </a:ln>
          </p:spPr>
        </p:pic>
        <p:pic>
          <p:nvPicPr>
            <p:cNvPr id="25" name="Picture 24" descr="C:\Users\ochiu\AppData\Local\Temp\Temp1_HP_logo_blue_GIF.zip\HP_logo_blue_GIF\HP_Blue_RGB_72_LG.gi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9240" y="5360739"/>
              <a:ext cx="669919" cy="669823"/>
            </a:xfrm>
            <a:prstGeom prst="rect">
              <a:avLst/>
            </a:prstGeom>
            <a:solidFill>
              <a:schemeClr val="bg1">
                <a:lumMod val="95000"/>
                <a:lumOff val="5000"/>
              </a:schemeClr>
            </a:solidFill>
            <a:ln>
              <a:noFill/>
            </a:ln>
          </p:spPr>
        </p:pic>
      </p:grpSp>
      <p:sp>
        <p:nvSpPr>
          <p:cNvPr id="3" name="Title 2"/>
          <p:cNvSpPr>
            <a:spLocks noGrp="1"/>
          </p:cNvSpPr>
          <p:nvPr>
            <p:ph type="title"/>
          </p:nvPr>
        </p:nvSpPr>
        <p:spPr/>
        <p:txBody>
          <a:bodyPr>
            <a:normAutofit fontScale="90000"/>
          </a:bodyPr>
          <a:lstStyle/>
          <a:p>
            <a:pPr defTabSz="913231" fontAlgn="base">
              <a:spcAft>
                <a:spcPct val="0"/>
              </a:spcAft>
            </a:pPr>
            <a:r>
              <a:rPr lang="en-US" dirty="0">
                <a:ea typeface="MS PGothic" charset="0"/>
                <a:cs typeface="Segoe UI Light" panose="020B0502040204020203" pitchFamily="34" charset="0"/>
              </a:rPr>
              <a:t>Analytics Platform System</a:t>
            </a:r>
            <a:br>
              <a:rPr lang="en-US" sz="8800" dirty="0">
                <a:solidFill>
                  <a:srgbClr val="505050"/>
                </a:solidFill>
                <a:ea typeface="MS PGothic" charset="0"/>
                <a:cs typeface="Segoe UI Light" panose="020B0502040204020203" pitchFamily="34" charset="0"/>
              </a:rPr>
            </a:br>
            <a:r>
              <a:rPr lang="en-US" sz="3600" dirty="0">
                <a:solidFill>
                  <a:srgbClr val="0078D7"/>
                </a:solidFill>
                <a:ea typeface="Calibri" panose="020F0502020204030204" pitchFamily="34" charset="0"/>
                <a:cs typeface="Calibri" panose="020F0502020204030204" pitchFamily="34" charset="0"/>
              </a:rPr>
              <a:t>Microsoft’s big data appliance</a:t>
            </a:r>
            <a:endParaRPr lang="en-US" dirty="0"/>
          </a:p>
        </p:txBody>
      </p:sp>
    </p:spTree>
    <p:extLst>
      <p:ext uri="{BB962C8B-B14F-4D97-AF65-F5344CB8AC3E}">
        <p14:creationId xmlns:p14="http://schemas.microsoft.com/office/powerpoint/2010/main" val="288044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99" name="Rectangle 398"/>
          <p:cNvSpPr/>
          <p:nvPr/>
        </p:nvSpPr>
        <p:spPr bwMode="auto">
          <a:xfrm>
            <a:off x="7213870" y="1078902"/>
            <a:ext cx="4589369" cy="5566958"/>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15" name="Rectangle 1314"/>
          <p:cNvSpPr/>
          <p:nvPr/>
        </p:nvSpPr>
        <p:spPr bwMode="auto">
          <a:xfrm>
            <a:off x="2360897" y="1086780"/>
            <a:ext cx="4855634" cy="5559079"/>
          </a:xfrm>
          <a:prstGeom prst="rect">
            <a:avLst/>
          </a:prstGeom>
          <a:solidFill>
            <a:schemeClr val="tx1">
              <a:lumMod val="9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p:nvSpPr>
        <p:spPr bwMode="auto">
          <a:xfrm>
            <a:off x="418643" y="1086780"/>
            <a:ext cx="2115341" cy="5559079"/>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372" b="0"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269241" y="440918"/>
            <a:ext cx="4301537" cy="899537"/>
          </a:xfrm>
        </p:spPr>
        <p:txBody>
          <a:bodyPr/>
          <a:lstStyle/>
          <a:p>
            <a:r>
              <a:rPr lang="en-US" sz="3529" dirty="0">
                <a:solidFill>
                  <a:schemeClr val="bg1"/>
                </a:solidFill>
              </a:rPr>
              <a:t>High-level comparison</a:t>
            </a:r>
          </a:p>
        </p:txBody>
      </p:sp>
      <p:grpSp>
        <p:nvGrpSpPr>
          <p:cNvPr id="1320" name="Group 1319"/>
          <p:cNvGrpSpPr/>
          <p:nvPr/>
        </p:nvGrpSpPr>
        <p:grpSpPr>
          <a:xfrm>
            <a:off x="4975469" y="422749"/>
            <a:ext cx="468444" cy="615785"/>
            <a:chOff x="5130800" y="366711"/>
            <a:chExt cx="477837" cy="628133"/>
          </a:xfrm>
        </p:grpSpPr>
        <p:sp>
          <p:nvSpPr>
            <p:cNvPr id="7" name="Freeform 10"/>
            <p:cNvSpPr>
              <a:spLocks/>
            </p:cNvSpPr>
            <p:nvPr/>
          </p:nvSpPr>
          <p:spPr bwMode="auto">
            <a:xfrm>
              <a:off x="5130800" y="434974"/>
              <a:ext cx="477837" cy="559870"/>
            </a:xfrm>
            <a:custGeom>
              <a:avLst/>
              <a:gdLst>
                <a:gd name="T0" fmla="*/ 0 w 937"/>
                <a:gd name="T1" fmla="*/ 1087 h 1223"/>
                <a:gd name="T2" fmla="*/ 469 w 937"/>
                <a:gd name="T3" fmla="*/ 1223 h 1223"/>
                <a:gd name="T4" fmla="*/ 937 w 937"/>
                <a:gd name="T5" fmla="*/ 1087 h 1223"/>
                <a:gd name="T6" fmla="*/ 937 w 937"/>
                <a:gd name="T7" fmla="*/ 0 h 1223"/>
                <a:gd name="T8" fmla="*/ 0 w 937"/>
                <a:gd name="T9" fmla="*/ 0 h 1223"/>
                <a:gd name="T10" fmla="*/ 0 w 937"/>
                <a:gd name="T11" fmla="*/ 1087 h 1223"/>
              </a:gdLst>
              <a:ahLst/>
              <a:cxnLst>
                <a:cxn ang="0">
                  <a:pos x="T0" y="T1"/>
                </a:cxn>
                <a:cxn ang="0">
                  <a:pos x="T2" y="T3"/>
                </a:cxn>
                <a:cxn ang="0">
                  <a:pos x="T4" y="T5"/>
                </a:cxn>
                <a:cxn ang="0">
                  <a:pos x="T6" y="T7"/>
                </a:cxn>
                <a:cxn ang="0">
                  <a:pos x="T8" y="T9"/>
                </a:cxn>
                <a:cxn ang="0">
                  <a:pos x="T10" y="T11"/>
                </a:cxn>
              </a:cxnLst>
              <a:rect l="0" t="0" r="r" b="b"/>
              <a:pathLst>
                <a:path w="937" h="1223">
                  <a:moveTo>
                    <a:pt x="0" y="1087"/>
                  </a:moveTo>
                  <a:cubicBezTo>
                    <a:pt x="0" y="1162"/>
                    <a:pt x="210" y="1223"/>
                    <a:pt x="469" y="1223"/>
                  </a:cubicBezTo>
                  <a:cubicBezTo>
                    <a:pt x="728" y="1223"/>
                    <a:pt x="937" y="1162"/>
                    <a:pt x="937" y="1087"/>
                  </a:cubicBezTo>
                  <a:lnTo>
                    <a:pt x="937" y="0"/>
                  </a:lnTo>
                  <a:lnTo>
                    <a:pt x="0" y="0"/>
                  </a:lnTo>
                  <a:lnTo>
                    <a:pt x="0" y="1087"/>
                  </a:lnTo>
                  <a:close/>
                </a:path>
              </a:pathLst>
            </a:custGeom>
            <a:solidFill>
              <a:srgbClr val="0078D7"/>
            </a:solidFill>
            <a:ln w="7938"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9" name="Oval 12"/>
            <p:cNvSpPr>
              <a:spLocks noChangeArrowheads="1"/>
            </p:cNvSpPr>
            <p:nvPr/>
          </p:nvSpPr>
          <p:spPr bwMode="auto">
            <a:xfrm>
              <a:off x="5130800" y="366711"/>
              <a:ext cx="477837" cy="138113"/>
            </a:xfrm>
            <a:prstGeom prst="ellipse">
              <a:avLst/>
            </a:prstGeom>
            <a:solidFill>
              <a:srgbClr val="0078D7"/>
            </a:solidFill>
            <a:ln w="12700" cap="sq">
              <a:solidFill>
                <a:schemeClr val="tx1"/>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 name="Rectangle 13"/>
            <p:cNvSpPr>
              <a:spLocks noChangeArrowheads="1"/>
            </p:cNvSpPr>
            <p:nvPr/>
          </p:nvSpPr>
          <p:spPr bwMode="auto">
            <a:xfrm>
              <a:off x="5216525" y="587374"/>
              <a:ext cx="312586"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FFFF"/>
                  </a:solidFill>
                  <a:effectLst/>
                  <a:uLnTx/>
                  <a:uFillTx/>
                  <a:latin typeface="Segoe UI"/>
                  <a:ea typeface="+mn-ea"/>
                  <a:cs typeface="+mn-cs"/>
                </a:rPr>
                <a:t>APS</a:t>
              </a:r>
              <a:endParaRPr kumimoji="0" lang="en-US" altLang="en-US" sz="1568"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1" name="Rectangle 18"/>
          <p:cNvSpPr>
            <a:spLocks noChangeArrowheads="1"/>
          </p:cNvSpPr>
          <p:nvPr/>
        </p:nvSpPr>
        <p:spPr bwMode="auto">
          <a:xfrm>
            <a:off x="2794169" y="1160736"/>
            <a:ext cx="1344637"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22" name="Rectangle 19"/>
          <p:cNvSpPr>
            <a:spLocks noChangeArrowheads="1"/>
          </p:cNvSpPr>
          <p:nvPr/>
        </p:nvSpPr>
        <p:spPr bwMode="auto">
          <a:xfrm>
            <a:off x="3035020" y="1294800"/>
            <a:ext cx="862937"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Distributed</a:t>
            </a:r>
          </a:p>
        </p:txBody>
      </p:sp>
      <p:sp>
        <p:nvSpPr>
          <p:cNvPr id="24" name="Rectangle 23"/>
          <p:cNvSpPr>
            <a:spLocks noChangeArrowheads="1"/>
          </p:cNvSpPr>
          <p:nvPr/>
        </p:nvSpPr>
        <p:spPr bwMode="auto">
          <a:xfrm>
            <a:off x="4198567" y="1158370"/>
            <a:ext cx="1434280" cy="484069"/>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25" name="Rectangle 24"/>
          <p:cNvSpPr>
            <a:spLocks noChangeArrowheads="1"/>
          </p:cNvSpPr>
          <p:nvPr/>
        </p:nvSpPr>
        <p:spPr bwMode="auto">
          <a:xfrm>
            <a:off x="4511834" y="1294800"/>
            <a:ext cx="807747"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Replicated</a:t>
            </a:r>
          </a:p>
        </p:txBody>
      </p:sp>
      <p:sp>
        <p:nvSpPr>
          <p:cNvPr id="27" name="Rectangle 28"/>
          <p:cNvSpPr>
            <a:spLocks noChangeArrowheads="1"/>
          </p:cNvSpPr>
          <p:nvPr/>
        </p:nvSpPr>
        <p:spPr bwMode="auto">
          <a:xfrm>
            <a:off x="5707549" y="1160736"/>
            <a:ext cx="1434280" cy="479338"/>
          </a:xfrm>
          <a:prstGeom prst="rect">
            <a:avLst/>
          </a:prstGeom>
          <a:solidFill>
            <a:schemeClr val="bg1">
              <a:lumMod val="20000"/>
              <a:lumOff val="80000"/>
            </a:schemeClr>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28" name="Rectangle 29"/>
          <p:cNvSpPr>
            <a:spLocks noChangeArrowheads="1"/>
          </p:cNvSpPr>
          <p:nvPr/>
        </p:nvSpPr>
        <p:spPr bwMode="auto">
          <a:xfrm>
            <a:off x="5932593" y="1294800"/>
            <a:ext cx="984194" cy="211209"/>
          </a:xfrm>
          <a:prstGeom prst="rect">
            <a:avLst/>
          </a:prstGeom>
          <a:no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Round-robin</a:t>
            </a:r>
          </a:p>
        </p:txBody>
      </p:sp>
      <p:sp>
        <p:nvSpPr>
          <p:cNvPr id="1024" name="Rectangle 35"/>
          <p:cNvSpPr>
            <a:spLocks noChangeArrowheads="1"/>
          </p:cNvSpPr>
          <p:nvPr/>
        </p:nvSpPr>
        <p:spPr bwMode="auto">
          <a:xfrm>
            <a:off x="7291233" y="1160736"/>
            <a:ext cx="1434280"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25" name="Rectangle 36"/>
          <p:cNvSpPr>
            <a:spLocks noChangeArrowheads="1"/>
          </p:cNvSpPr>
          <p:nvPr/>
        </p:nvSpPr>
        <p:spPr bwMode="auto">
          <a:xfrm>
            <a:off x="7576905" y="1294800"/>
            <a:ext cx="862937"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Distributed</a:t>
            </a:r>
          </a:p>
        </p:txBody>
      </p:sp>
      <p:sp>
        <p:nvSpPr>
          <p:cNvPr id="1027" name="Rectangle 40"/>
          <p:cNvSpPr>
            <a:spLocks noChangeArrowheads="1"/>
          </p:cNvSpPr>
          <p:nvPr/>
        </p:nvSpPr>
        <p:spPr bwMode="auto">
          <a:xfrm>
            <a:off x="8785274" y="1160736"/>
            <a:ext cx="1434280" cy="479338"/>
          </a:xfrm>
          <a:prstGeom prst="rect">
            <a:avLst/>
          </a:prstGeom>
          <a:solidFill>
            <a:schemeClr val="bg1">
              <a:lumMod val="20000"/>
              <a:lumOff val="80000"/>
            </a:schemeClr>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028" name="Rectangle 41"/>
          <p:cNvSpPr>
            <a:spLocks noChangeArrowheads="1"/>
          </p:cNvSpPr>
          <p:nvPr/>
        </p:nvSpPr>
        <p:spPr bwMode="auto">
          <a:xfrm>
            <a:off x="9098541" y="1294800"/>
            <a:ext cx="807747" cy="211209"/>
          </a:xfrm>
          <a:prstGeom prst="rect">
            <a:avLst/>
          </a:prstGeom>
          <a:no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Replicated</a:t>
            </a:r>
          </a:p>
        </p:txBody>
      </p:sp>
      <p:sp>
        <p:nvSpPr>
          <p:cNvPr id="1034" name="Rectangle 45"/>
          <p:cNvSpPr>
            <a:spLocks noChangeArrowheads="1"/>
          </p:cNvSpPr>
          <p:nvPr/>
        </p:nvSpPr>
        <p:spPr bwMode="auto">
          <a:xfrm>
            <a:off x="10306432" y="1160736"/>
            <a:ext cx="1434280"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035" name="Rectangle 46"/>
          <p:cNvSpPr>
            <a:spLocks noChangeArrowheads="1"/>
          </p:cNvSpPr>
          <p:nvPr/>
        </p:nvSpPr>
        <p:spPr bwMode="auto">
          <a:xfrm>
            <a:off x="10531476" y="1294800"/>
            <a:ext cx="984194"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Round-robin</a:t>
            </a:r>
          </a:p>
        </p:txBody>
      </p:sp>
      <p:grpSp>
        <p:nvGrpSpPr>
          <p:cNvPr id="1319" name="Group 1318"/>
          <p:cNvGrpSpPr/>
          <p:nvPr/>
        </p:nvGrpSpPr>
        <p:grpSpPr>
          <a:xfrm>
            <a:off x="7352803" y="462706"/>
            <a:ext cx="913544" cy="575828"/>
            <a:chOff x="7589837" y="376238"/>
            <a:chExt cx="931862" cy="587375"/>
          </a:xfrm>
        </p:grpSpPr>
        <p:sp>
          <p:nvSpPr>
            <p:cNvPr id="1038" name="Freeform 49"/>
            <p:cNvSpPr>
              <a:spLocks/>
            </p:cNvSpPr>
            <p:nvPr/>
          </p:nvSpPr>
          <p:spPr bwMode="auto">
            <a:xfrm>
              <a:off x="7589837" y="376238"/>
              <a:ext cx="931862" cy="587375"/>
            </a:xfrm>
            <a:custGeom>
              <a:avLst/>
              <a:gdLst>
                <a:gd name="T0" fmla="*/ 14677 w 18864"/>
                <a:gd name="T1" fmla="*/ 10416 h 10416"/>
                <a:gd name="T2" fmla="*/ 2113 w 18864"/>
                <a:gd name="T3" fmla="*/ 10416 h 10416"/>
                <a:gd name="T4" fmla="*/ 0 w 18864"/>
                <a:gd name="T5" fmla="*/ 8267 h 10416"/>
                <a:gd name="T6" fmla="*/ 1594 w 18864"/>
                <a:gd name="T7" fmla="*/ 6228 h 10416"/>
                <a:gd name="T8" fmla="*/ 4077 w 18864"/>
                <a:gd name="T9" fmla="*/ 4300 h 10416"/>
                <a:gd name="T10" fmla="*/ 8599 w 18864"/>
                <a:gd name="T11" fmla="*/ 0 h 10416"/>
                <a:gd name="T12" fmla="*/ 12712 w 18864"/>
                <a:gd name="T13" fmla="*/ 2595 h 10416"/>
                <a:gd name="T14" fmla="*/ 14677 w 18864"/>
                <a:gd name="T15" fmla="*/ 2076 h 10416"/>
                <a:gd name="T16" fmla="*/ 18864 w 18864"/>
                <a:gd name="T17" fmla="*/ 6265 h 10416"/>
                <a:gd name="T18" fmla="*/ 14677 w 18864"/>
                <a:gd name="T19" fmla="*/ 10416 h 10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864" h="10416">
                  <a:moveTo>
                    <a:pt x="14677" y="10416"/>
                  </a:moveTo>
                  <a:cubicBezTo>
                    <a:pt x="2113" y="10416"/>
                    <a:pt x="2113" y="10416"/>
                    <a:pt x="2113" y="10416"/>
                  </a:cubicBezTo>
                  <a:cubicBezTo>
                    <a:pt x="964" y="10416"/>
                    <a:pt x="0" y="9453"/>
                    <a:pt x="0" y="8267"/>
                  </a:cubicBezTo>
                  <a:cubicBezTo>
                    <a:pt x="0" y="7266"/>
                    <a:pt x="668" y="6450"/>
                    <a:pt x="1594" y="6228"/>
                  </a:cubicBezTo>
                  <a:cubicBezTo>
                    <a:pt x="2039" y="5190"/>
                    <a:pt x="2965" y="4449"/>
                    <a:pt x="4077" y="4300"/>
                  </a:cubicBezTo>
                  <a:cubicBezTo>
                    <a:pt x="4188" y="1928"/>
                    <a:pt x="6190" y="0"/>
                    <a:pt x="8599" y="0"/>
                  </a:cubicBezTo>
                  <a:cubicBezTo>
                    <a:pt x="10378" y="0"/>
                    <a:pt x="11971" y="1038"/>
                    <a:pt x="12712" y="2595"/>
                  </a:cubicBezTo>
                  <a:cubicBezTo>
                    <a:pt x="13305" y="2262"/>
                    <a:pt x="13972" y="2076"/>
                    <a:pt x="14677" y="2076"/>
                  </a:cubicBezTo>
                  <a:cubicBezTo>
                    <a:pt x="16974" y="2076"/>
                    <a:pt x="18864" y="3967"/>
                    <a:pt x="18864" y="6265"/>
                  </a:cubicBezTo>
                  <a:cubicBezTo>
                    <a:pt x="18864" y="8526"/>
                    <a:pt x="16974" y="10416"/>
                    <a:pt x="14677" y="10416"/>
                  </a:cubicBezTo>
                </a:path>
              </a:pathLst>
            </a:custGeom>
            <a:solidFill>
              <a:srgbClr val="0078D7"/>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90" name="Rectangle 51"/>
            <p:cNvSpPr>
              <a:spLocks noChangeArrowheads="1"/>
            </p:cNvSpPr>
            <p:nvPr/>
          </p:nvSpPr>
          <p:spPr bwMode="auto">
            <a:xfrm>
              <a:off x="7771515" y="646641"/>
              <a:ext cx="660437"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FFFF"/>
                  </a:solidFill>
                  <a:effectLst/>
                  <a:uLnTx/>
                  <a:uFillTx/>
                  <a:latin typeface="Segoe UI"/>
                  <a:ea typeface="+mn-ea"/>
                  <a:cs typeface="+mn-cs"/>
                </a:rPr>
                <a:t>SQL DW</a:t>
              </a:r>
              <a:endParaRPr kumimoji="0" lang="en-US" altLang="en-US" sz="1568"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96" name="Rectangle 55"/>
          <p:cNvSpPr>
            <a:spLocks noChangeArrowheads="1"/>
          </p:cNvSpPr>
          <p:nvPr/>
        </p:nvSpPr>
        <p:spPr bwMode="auto">
          <a:xfrm>
            <a:off x="2794169" y="1779363"/>
            <a:ext cx="1344637"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397" name="Rectangle 56"/>
          <p:cNvSpPr>
            <a:spLocks noChangeArrowheads="1"/>
          </p:cNvSpPr>
          <p:nvPr/>
        </p:nvSpPr>
        <p:spPr bwMode="auto">
          <a:xfrm>
            <a:off x="3116046" y="1913427"/>
            <a:ext cx="700885"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Cloudera</a:t>
            </a:r>
          </a:p>
        </p:txBody>
      </p:sp>
      <p:sp>
        <p:nvSpPr>
          <p:cNvPr id="1403" name="Rectangle 60"/>
          <p:cNvSpPr>
            <a:spLocks noChangeArrowheads="1"/>
          </p:cNvSpPr>
          <p:nvPr/>
        </p:nvSpPr>
        <p:spPr bwMode="auto">
          <a:xfrm>
            <a:off x="4198567" y="1776997"/>
            <a:ext cx="1434280" cy="484069"/>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404" name="Rectangle 61"/>
          <p:cNvSpPr>
            <a:spLocks noChangeArrowheads="1"/>
          </p:cNvSpPr>
          <p:nvPr/>
        </p:nvSpPr>
        <p:spPr bwMode="auto">
          <a:xfrm>
            <a:off x="4392653" y="1913427"/>
            <a:ext cx="1046110"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HortonWorks</a:t>
            </a:r>
          </a:p>
        </p:txBody>
      </p:sp>
      <p:sp>
        <p:nvSpPr>
          <p:cNvPr id="1280" name="Rectangle 65"/>
          <p:cNvSpPr>
            <a:spLocks noChangeArrowheads="1"/>
          </p:cNvSpPr>
          <p:nvPr/>
        </p:nvSpPr>
        <p:spPr bwMode="auto">
          <a:xfrm>
            <a:off x="5707549" y="1779363"/>
            <a:ext cx="1434280" cy="479338"/>
          </a:xfrm>
          <a:prstGeom prst="rect">
            <a:avLst/>
          </a:prstGeom>
          <a:solidFill>
            <a:schemeClr val="bg1">
              <a:lumMod val="20000"/>
              <a:lumOff val="80000"/>
            </a:schemeClr>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81" name="Rectangle 66"/>
          <p:cNvSpPr>
            <a:spLocks noChangeArrowheads="1"/>
          </p:cNvSpPr>
          <p:nvPr/>
        </p:nvSpPr>
        <p:spPr bwMode="auto">
          <a:xfrm>
            <a:off x="6036532" y="1913427"/>
            <a:ext cx="776316" cy="211209"/>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HDInsight</a:t>
            </a:r>
          </a:p>
        </p:txBody>
      </p:sp>
      <p:sp>
        <p:nvSpPr>
          <p:cNvPr id="1283" name="Rectangle 70"/>
          <p:cNvSpPr>
            <a:spLocks noChangeArrowheads="1"/>
          </p:cNvSpPr>
          <p:nvPr/>
        </p:nvSpPr>
        <p:spPr bwMode="auto">
          <a:xfrm>
            <a:off x="7291233" y="1779363"/>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4" name="Rectangle 71"/>
          <p:cNvSpPr>
            <a:spLocks noChangeArrowheads="1"/>
          </p:cNvSpPr>
          <p:nvPr/>
        </p:nvSpPr>
        <p:spPr bwMode="auto">
          <a:xfrm>
            <a:off x="7657931" y="1913427"/>
            <a:ext cx="700885"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Cloudera</a:t>
            </a:r>
          </a:p>
        </p:txBody>
      </p:sp>
      <p:sp>
        <p:nvSpPr>
          <p:cNvPr id="1288" name="Rectangle 75"/>
          <p:cNvSpPr>
            <a:spLocks noChangeArrowheads="1"/>
          </p:cNvSpPr>
          <p:nvPr/>
        </p:nvSpPr>
        <p:spPr bwMode="auto">
          <a:xfrm>
            <a:off x="8785274" y="1779363"/>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89" name="Rectangle 76"/>
          <p:cNvSpPr>
            <a:spLocks noChangeArrowheads="1"/>
          </p:cNvSpPr>
          <p:nvPr/>
        </p:nvSpPr>
        <p:spPr bwMode="auto">
          <a:xfrm>
            <a:off x="8979360" y="1913427"/>
            <a:ext cx="1046110"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HortonWorks</a:t>
            </a:r>
          </a:p>
        </p:txBody>
      </p:sp>
      <p:sp>
        <p:nvSpPr>
          <p:cNvPr id="1293" name="Rectangle 80"/>
          <p:cNvSpPr>
            <a:spLocks noChangeArrowheads="1"/>
          </p:cNvSpPr>
          <p:nvPr/>
        </p:nvSpPr>
        <p:spPr bwMode="auto">
          <a:xfrm>
            <a:off x="10306432" y="1779363"/>
            <a:ext cx="1434280" cy="479338"/>
          </a:xfrm>
          <a:prstGeom prst="rect">
            <a:avLst/>
          </a:prstGeom>
          <a:solidFill>
            <a:schemeClr val="bg1">
              <a:lumMod val="20000"/>
              <a:lumOff val="80000"/>
            </a:schemeClr>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94" name="Rectangle 81"/>
          <p:cNvSpPr>
            <a:spLocks noChangeArrowheads="1"/>
          </p:cNvSpPr>
          <p:nvPr/>
        </p:nvSpPr>
        <p:spPr bwMode="auto">
          <a:xfrm>
            <a:off x="10635415" y="1913427"/>
            <a:ext cx="776316" cy="211209"/>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HDInsight</a:t>
            </a:r>
          </a:p>
        </p:txBody>
      </p:sp>
      <p:sp>
        <p:nvSpPr>
          <p:cNvPr id="1295" name="Line 82"/>
          <p:cNvSpPr>
            <a:spLocks noChangeShapeType="1"/>
          </p:cNvSpPr>
          <p:nvPr/>
        </p:nvSpPr>
        <p:spPr bwMode="auto">
          <a:xfrm>
            <a:off x="2533984" y="1086780"/>
            <a:ext cx="0" cy="5559079"/>
          </a:xfrm>
          <a:prstGeom prst="line">
            <a:avLst/>
          </a:prstGeom>
          <a:noFill/>
          <a:ln w="1111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6" name="Line 83"/>
          <p:cNvSpPr>
            <a:spLocks noChangeShapeType="1"/>
          </p:cNvSpPr>
          <p:nvPr/>
        </p:nvSpPr>
        <p:spPr bwMode="auto">
          <a:xfrm flipH="1">
            <a:off x="418643" y="1086780"/>
            <a:ext cx="11384595" cy="0"/>
          </a:xfrm>
          <a:prstGeom prst="line">
            <a:avLst/>
          </a:prstGeom>
          <a:noFill/>
          <a:ln w="1111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97" name="Line 84"/>
          <p:cNvSpPr>
            <a:spLocks noChangeShapeType="1"/>
          </p:cNvSpPr>
          <p:nvPr/>
        </p:nvSpPr>
        <p:spPr bwMode="auto">
          <a:xfrm flipH="1">
            <a:off x="418643" y="1709718"/>
            <a:ext cx="11384595" cy="0"/>
          </a:xfrm>
          <a:prstGeom prst="line">
            <a:avLst/>
          </a:prstGeom>
          <a:noFill/>
          <a:ln w="1111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02" name="Rectangle 89"/>
          <p:cNvSpPr>
            <a:spLocks noChangeArrowheads="1"/>
          </p:cNvSpPr>
          <p:nvPr/>
        </p:nvSpPr>
        <p:spPr bwMode="auto">
          <a:xfrm>
            <a:off x="558560" y="1243966"/>
            <a:ext cx="1768870" cy="21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Supported table types</a:t>
            </a:r>
          </a:p>
        </p:txBody>
      </p:sp>
      <p:sp>
        <p:nvSpPr>
          <p:cNvPr id="1308" name="Rectangle 95"/>
          <p:cNvSpPr>
            <a:spLocks noChangeArrowheads="1"/>
          </p:cNvSpPr>
          <p:nvPr/>
        </p:nvSpPr>
        <p:spPr bwMode="auto">
          <a:xfrm>
            <a:off x="558561" y="1790225"/>
            <a:ext cx="1686776" cy="422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Predicate </a:t>
            </a:r>
            <a:r>
              <a:rPr kumimoji="0" lang="en-US" altLang="en-US" sz="1372" b="0" i="0" u="none" strike="noStrike" kern="1200" cap="none" spc="0" normalizeH="0" baseline="0" noProof="0" dirty="0" err="1">
                <a:ln>
                  <a:noFill/>
                </a:ln>
                <a:solidFill>
                  <a:srgbClr val="FFFFFF"/>
                </a:solidFill>
                <a:effectLst/>
                <a:uLnTx/>
                <a:uFillTx/>
                <a:latin typeface="Segoe UI Semibold" panose="020B0702040204020203" pitchFamily="34" charset="0"/>
                <a:ea typeface="+mn-ea"/>
                <a:cs typeface="Segoe UI Semibold" panose="020B0702040204020203" pitchFamily="34" charset="0"/>
              </a:rPr>
              <a:t>PushDown</a:t>
            </a:r>
            <a: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b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support</a:t>
            </a:r>
          </a:p>
        </p:txBody>
      </p:sp>
      <p:sp>
        <p:nvSpPr>
          <p:cNvPr id="1120" name="Rectangle 101"/>
          <p:cNvSpPr>
            <a:spLocks noChangeArrowheads="1"/>
          </p:cNvSpPr>
          <p:nvPr/>
        </p:nvSpPr>
        <p:spPr bwMode="auto">
          <a:xfrm>
            <a:off x="2794169" y="2397990"/>
            <a:ext cx="1344637"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21" name="Rectangle 102"/>
          <p:cNvSpPr>
            <a:spLocks noChangeArrowheads="1"/>
          </p:cNvSpPr>
          <p:nvPr/>
        </p:nvSpPr>
        <p:spPr bwMode="auto">
          <a:xfrm>
            <a:off x="2972254" y="2532055"/>
            <a:ext cx="988468"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User defined</a:t>
            </a:r>
          </a:p>
        </p:txBody>
      </p:sp>
      <p:sp>
        <p:nvSpPr>
          <p:cNvPr id="1125" name="Rectangle 106"/>
          <p:cNvSpPr>
            <a:spLocks noChangeArrowheads="1"/>
          </p:cNvSpPr>
          <p:nvPr/>
        </p:nvSpPr>
        <p:spPr bwMode="auto">
          <a:xfrm>
            <a:off x="4198567" y="2395625"/>
            <a:ext cx="1434280" cy="484069"/>
          </a:xfrm>
          <a:prstGeom prst="rect">
            <a:avLst/>
          </a:prstGeom>
          <a:solidFill>
            <a:schemeClr val="bg1">
              <a:lumMod val="20000"/>
              <a:lumOff val="80000"/>
            </a:schemeClr>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26" name="Rectangle 107"/>
          <p:cNvSpPr>
            <a:spLocks noChangeArrowheads="1"/>
          </p:cNvSpPr>
          <p:nvPr/>
        </p:nvSpPr>
        <p:spPr bwMode="auto">
          <a:xfrm>
            <a:off x="4487414" y="2532055"/>
            <a:ext cx="856589" cy="211209"/>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Table value</a:t>
            </a:r>
          </a:p>
        </p:txBody>
      </p:sp>
      <p:sp>
        <p:nvSpPr>
          <p:cNvPr id="1130" name="Rectangle 111"/>
          <p:cNvSpPr>
            <a:spLocks noChangeArrowheads="1"/>
          </p:cNvSpPr>
          <p:nvPr/>
        </p:nvSpPr>
        <p:spPr bwMode="auto">
          <a:xfrm>
            <a:off x="5707549" y="2397990"/>
            <a:ext cx="1434280" cy="479338"/>
          </a:xfrm>
          <a:prstGeom prst="rect">
            <a:avLst/>
          </a:prstGeom>
          <a:solidFill>
            <a:schemeClr val="bg1">
              <a:lumMod val="20000"/>
              <a:lumOff val="80000"/>
            </a:schemeClr>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31" name="Rectangle 112"/>
          <p:cNvSpPr>
            <a:spLocks noChangeArrowheads="1"/>
          </p:cNvSpPr>
          <p:nvPr/>
        </p:nvSpPr>
        <p:spPr bwMode="auto">
          <a:xfrm>
            <a:off x="6195252" y="2532055"/>
            <a:ext cx="458876" cy="211209"/>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Scalar</a:t>
            </a:r>
          </a:p>
        </p:txBody>
      </p:sp>
      <p:sp>
        <p:nvSpPr>
          <p:cNvPr id="1135" name="Rectangle 116"/>
          <p:cNvSpPr>
            <a:spLocks noChangeArrowheads="1"/>
          </p:cNvSpPr>
          <p:nvPr/>
        </p:nvSpPr>
        <p:spPr bwMode="auto">
          <a:xfrm>
            <a:off x="7291233" y="2397990"/>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36" name="Rectangle 117"/>
          <p:cNvSpPr>
            <a:spLocks noChangeArrowheads="1"/>
          </p:cNvSpPr>
          <p:nvPr/>
        </p:nvSpPr>
        <p:spPr bwMode="auto">
          <a:xfrm>
            <a:off x="7514140" y="2532055"/>
            <a:ext cx="988468"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User defined</a:t>
            </a:r>
          </a:p>
        </p:txBody>
      </p:sp>
      <p:sp>
        <p:nvSpPr>
          <p:cNvPr id="1140" name="Rectangle 121"/>
          <p:cNvSpPr>
            <a:spLocks noChangeArrowheads="1"/>
          </p:cNvSpPr>
          <p:nvPr/>
        </p:nvSpPr>
        <p:spPr bwMode="auto">
          <a:xfrm>
            <a:off x="8785274" y="2397990"/>
            <a:ext cx="1434280" cy="479338"/>
          </a:xfrm>
          <a:prstGeom prst="rect">
            <a:avLst/>
          </a:prstGeom>
          <a:solidFill>
            <a:schemeClr val="bg1">
              <a:lumMod val="20000"/>
              <a:lumOff val="80000"/>
            </a:schemeClr>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41" name="Rectangle 122"/>
          <p:cNvSpPr>
            <a:spLocks noChangeArrowheads="1"/>
          </p:cNvSpPr>
          <p:nvPr/>
        </p:nvSpPr>
        <p:spPr bwMode="auto">
          <a:xfrm>
            <a:off x="9074121" y="2532055"/>
            <a:ext cx="856589" cy="211209"/>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Table value</a:t>
            </a:r>
          </a:p>
        </p:txBody>
      </p:sp>
      <p:sp>
        <p:nvSpPr>
          <p:cNvPr id="1145" name="Rectangle 126"/>
          <p:cNvSpPr>
            <a:spLocks noChangeArrowheads="1"/>
          </p:cNvSpPr>
          <p:nvPr/>
        </p:nvSpPr>
        <p:spPr bwMode="auto">
          <a:xfrm>
            <a:off x="10306432" y="2397990"/>
            <a:ext cx="1434280" cy="479338"/>
          </a:xfrm>
          <a:prstGeom prst="rect">
            <a:avLst/>
          </a:prstGeom>
          <a:solidFill>
            <a:schemeClr val="bg1">
              <a:lumMod val="20000"/>
              <a:lumOff val="80000"/>
            </a:schemeClr>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46" name="Rectangle 127"/>
          <p:cNvSpPr>
            <a:spLocks noChangeArrowheads="1"/>
          </p:cNvSpPr>
          <p:nvPr/>
        </p:nvSpPr>
        <p:spPr bwMode="auto">
          <a:xfrm>
            <a:off x="10794135" y="2532055"/>
            <a:ext cx="458876" cy="211209"/>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Scalar</a:t>
            </a:r>
          </a:p>
        </p:txBody>
      </p:sp>
      <p:sp>
        <p:nvSpPr>
          <p:cNvPr id="1149" name="Line 128"/>
          <p:cNvSpPr>
            <a:spLocks noChangeShapeType="1"/>
          </p:cNvSpPr>
          <p:nvPr/>
        </p:nvSpPr>
        <p:spPr bwMode="auto">
          <a:xfrm flipH="1">
            <a:off x="418643" y="2328345"/>
            <a:ext cx="11384595" cy="0"/>
          </a:xfrm>
          <a:prstGeom prst="line">
            <a:avLst/>
          </a:prstGeom>
          <a:noFill/>
          <a:ln w="1111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8" name="Rectangle 133"/>
          <p:cNvSpPr>
            <a:spLocks noChangeArrowheads="1"/>
          </p:cNvSpPr>
          <p:nvPr/>
        </p:nvSpPr>
        <p:spPr bwMode="auto">
          <a:xfrm>
            <a:off x="558561" y="2554365"/>
            <a:ext cx="1366004" cy="21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Function support</a:t>
            </a:r>
          </a:p>
        </p:txBody>
      </p:sp>
      <p:sp>
        <p:nvSpPr>
          <p:cNvPr id="1090" name="Rectangle 137"/>
          <p:cNvSpPr>
            <a:spLocks noChangeArrowheads="1"/>
          </p:cNvSpPr>
          <p:nvPr/>
        </p:nvSpPr>
        <p:spPr bwMode="auto">
          <a:xfrm>
            <a:off x="2794169" y="3016617"/>
            <a:ext cx="1344637"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093" name="Rectangle 138"/>
          <p:cNvSpPr>
            <a:spLocks noChangeArrowheads="1"/>
          </p:cNvSpPr>
          <p:nvPr/>
        </p:nvSpPr>
        <p:spPr bwMode="auto">
          <a:xfrm>
            <a:off x="3301481" y="3150682"/>
            <a:ext cx="330014"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SSIS</a:t>
            </a:r>
          </a:p>
        </p:txBody>
      </p:sp>
      <p:sp>
        <p:nvSpPr>
          <p:cNvPr id="1095" name="Rectangle 142"/>
          <p:cNvSpPr>
            <a:spLocks noChangeArrowheads="1"/>
          </p:cNvSpPr>
          <p:nvPr/>
        </p:nvSpPr>
        <p:spPr bwMode="auto">
          <a:xfrm>
            <a:off x="4198567" y="3014252"/>
            <a:ext cx="1434280" cy="484069"/>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098" name="Rectangle 143"/>
          <p:cNvSpPr>
            <a:spLocks noChangeArrowheads="1"/>
          </p:cNvSpPr>
          <p:nvPr/>
        </p:nvSpPr>
        <p:spPr bwMode="auto">
          <a:xfrm>
            <a:off x="4505139" y="3150682"/>
            <a:ext cx="821137"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DWLoader</a:t>
            </a:r>
          </a:p>
        </p:txBody>
      </p:sp>
      <p:sp>
        <p:nvSpPr>
          <p:cNvPr id="1100" name="Rectangle 147"/>
          <p:cNvSpPr>
            <a:spLocks noChangeArrowheads="1"/>
          </p:cNvSpPr>
          <p:nvPr/>
        </p:nvSpPr>
        <p:spPr bwMode="auto">
          <a:xfrm>
            <a:off x="5707549" y="3016617"/>
            <a:ext cx="1434280" cy="479338"/>
          </a:xfrm>
          <a:prstGeom prst="rect">
            <a:avLst/>
          </a:prstGeom>
          <a:solidFill>
            <a:schemeClr val="bg1">
              <a:lumMod val="20000"/>
              <a:lumOff val="80000"/>
            </a:schemeClr>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03" name="Rectangle 148"/>
          <p:cNvSpPr>
            <a:spLocks noChangeArrowheads="1"/>
          </p:cNvSpPr>
          <p:nvPr/>
        </p:nvSpPr>
        <p:spPr bwMode="auto">
          <a:xfrm>
            <a:off x="6270684" y="3150682"/>
            <a:ext cx="308013" cy="211209"/>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BCP</a:t>
            </a:r>
          </a:p>
        </p:txBody>
      </p:sp>
      <p:sp>
        <p:nvSpPr>
          <p:cNvPr id="1105" name="Rectangle 152"/>
          <p:cNvSpPr>
            <a:spLocks noChangeArrowheads="1"/>
          </p:cNvSpPr>
          <p:nvPr/>
        </p:nvSpPr>
        <p:spPr bwMode="auto">
          <a:xfrm>
            <a:off x="7291233" y="3016617"/>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06" name="Rectangle 153"/>
          <p:cNvSpPr>
            <a:spLocks noChangeArrowheads="1"/>
          </p:cNvSpPr>
          <p:nvPr/>
        </p:nvSpPr>
        <p:spPr bwMode="auto">
          <a:xfrm>
            <a:off x="7843367" y="3150682"/>
            <a:ext cx="330014"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SSIS</a:t>
            </a:r>
          </a:p>
        </p:txBody>
      </p:sp>
      <p:sp>
        <p:nvSpPr>
          <p:cNvPr id="1108" name="Rectangle 157"/>
          <p:cNvSpPr>
            <a:spLocks noChangeArrowheads="1"/>
          </p:cNvSpPr>
          <p:nvPr/>
        </p:nvSpPr>
        <p:spPr bwMode="auto">
          <a:xfrm>
            <a:off x="8785274" y="3016617"/>
            <a:ext cx="1434280" cy="479338"/>
          </a:xfrm>
          <a:prstGeom prst="rect">
            <a:avLst/>
          </a:prstGeom>
          <a:solidFill>
            <a:schemeClr val="bg1">
              <a:lumMod val="20000"/>
              <a:lumOff val="80000"/>
            </a:schemeClr>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11" name="Rectangle 158"/>
          <p:cNvSpPr>
            <a:spLocks noChangeArrowheads="1"/>
          </p:cNvSpPr>
          <p:nvPr/>
        </p:nvSpPr>
        <p:spPr bwMode="auto">
          <a:xfrm>
            <a:off x="9091846" y="3150682"/>
            <a:ext cx="821137" cy="211209"/>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DWLoader</a:t>
            </a:r>
          </a:p>
        </p:txBody>
      </p:sp>
      <p:sp>
        <p:nvSpPr>
          <p:cNvPr id="1113" name="Rectangle 162"/>
          <p:cNvSpPr>
            <a:spLocks noChangeArrowheads="1"/>
          </p:cNvSpPr>
          <p:nvPr/>
        </p:nvSpPr>
        <p:spPr bwMode="auto">
          <a:xfrm>
            <a:off x="10306432" y="3016617"/>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14" name="Rectangle 163"/>
          <p:cNvSpPr>
            <a:spLocks noChangeArrowheads="1"/>
          </p:cNvSpPr>
          <p:nvPr/>
        </p:nvSpPr>
        <p:spPr bwMode="auto">
          <a:xfrm>
            <a:off x="10869566" y="3150682"/>
            <a:ext cx="308013"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BCP</a:t>
            </a:r>
          </a:p>
        </p:txBody>
      </p:sp>
      <p:sp>
        <p:nvSpPr>
          <p:cNvPr id="1117" name="Line 164"/>
          <p:cNvSpPr>
            <a:spLocks noChangeShapeType="1"/>
          </p:cNvSpPr>
          <p:nvPr/>
        </p:nvSpPr>
        <p:spPr bwMode="auto">
          <a:xfrm flipH="1">
            <a:off x="418643" y="2946973"/>
            <a:ext cx="11384595" cy="0"/>
          </a:xfrm>
          <a:prstGeom prst="line">
            <a:avLst/>
          </a:prstGeom>
          <a:noFill/>
          <a:ln w="1111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52" name="Rectangle 169"/>
          <p:cNvSpPr>
            <a:spLocks noChangeArrowheads="1"/>
          </p:cNvSpPr>
          <p:nvPr/>
        </p:nvSpPr>
        <p:spPr bwMode="auto">
          <a:xfrm>
            <a:off x="558561" y="3165988"/>
            <a:ext cx="612630" cy="21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ETL/ELT</a:t>
            </a:r>
          </a:p>
        </p:txBody>
      </p:sp>
      <p:sp>
        <p:nvSpPr>
          <p:cNvPr id="1160" name="Rectangle 175"/>
          <p:cNvSpPr>
            <a:spLocks noChangeArrowheads="1"/>
          </p:cNvSpPr>
          <p:nvPr/>
        </p:nvSpPr>
        <p:spPr bwMode="auto">
          <a:xfrm>
            <a:off x="2794169" y="3635245"/>
            <a:ext cx="1344637"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61" name="Rectangle 176"/>
          <p:cNvSpPr>
            <a:spLocks noChangeArrowheads="1"/>
          </p:cNvSpPr>
          <p:nvPr/>
        </p:nvSpPr>
        <p:spPr bwMode="auto">
          <a:xfrm>
            <a:off x="3288123" y="3769309"/>
            <a:ext cx="356729"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MPP</a:t>
            </a:r>
          </a:p>
        </p:txBody>
      </p:sp>
      <p:sp>
        <p:nvSpPr>
          <p:cNvPr id="1165" name="Rectangle 180"/>
          <p:cNvSpPr>
            <a:spLocks noChangeArrowheads="1"/>
          </p:cNvSpPr>
          <p:nvPr/>
        </p:nvSpPr>
        <p:spPr bwMode="auto">
          <a:xfrm>
            <a:off x="4198567" y="3632879"/>
            <a:ext cx="1434280" cy="484069"/>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66" name="Rectangle 181"/>
          <p:cNvSpPr>
            <a:spLocks noChangeArrowheads="1"/>
          </p:cNvSpPr>
          <p:nvPr/>
        </p:nvSpPr>
        <p:spPr bwMode="auto">
          <a:xfrm>
            <a:off x="4318919" y="3769309"/>
            <a:ext cx="1193579"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Shared nothing</a:t>
            </a:r>
          </a:p>
        </p:txBody>
      </p:sp>
      <p:sp>
        <p:nvSpPr>
          <p:cNvPr id="1170" name="Rectangle 185"/>
          <p:cNvSpPr>
            <a:spLocks noChangeArrowheads="1"/>
          </p:cNvSpPr>
          <p:nvPr/>
        </p:nvSpPr>
        <p:spPr bwMode="auto">
          <a:xfrm>
            <a:off x="5707549" y="3635245"/>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71" name="Rectangle 186"/>
          <p:cNvSpPr>
            <a:spLocks noChangeArrowheads="1"/>
          </p:cNvSpPr>
          <p:nvPr/>
        </p:nvSpPr>
        <p:spPr bwMode="auto">
          <a:xfrm>
            <a:off x="6025532" y="3663706"/>
            <a:ext cx="798317" cy="422417"/>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Scale unit </a:t>
            </a:r>
            <a:b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b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hardware</a:t>
            </a:r>
          </a:p>
        </p:txBody>
      </p:sp>
      <p:sp>
        <p:nvSpPr>
          <p:cNvPr id="1176" name="Rectangle 191"/>
          <p:cNvSpPr>
            <a:spLocks noChangeArrowheads="1"/>
          </p:cNvSpPr>
          <p:nvPr/>
        </p:nvSpPr>
        <p:spPr bwMode="auto">
          <a:xfrm>
            <a:off x="7291233" y="3635245"/>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77" name="Rectangle 192"/>
          <p:cNvSpPr>
            <a:spLocks noChangeArrowheads="1"/>
          </p:cNvSpPr>
          <p:nvPr/>
        </p:nvSpPr>
        <p:spPr bwMode="auto">
          <a:xfrm>
            <a:off x="7830008" y="3769309"/>
            <a:ext cx="356729"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MPP</a:t>
            </a:r>
          </a:p>
        </p:txBody>
      </p:sp>
      <p:sp>
        <p:nvSpPr>
          <p:cNvPr id="1181" name="Rectangle 196"/>
          <p:cNvSpPr>
            <a:spLocks noChangeArrowheads="1"/>
          </p:cNvSpPr>
          <p:nvPr/>
        </p:nvSpPr>
        <p:spPr bwMode="auto">
          <a:xfrm>
            <a:off x="8785274" y="3635245"/>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82" name="Rectangle 197"/>
          <p:cNvSpPr>
            <a:spLocks noChangeArrowheads="1"/>
          </p:cNvSpPr>
          <p:nvPr/>
        </p:nvSpPr>
        <p:spPr bwMode="auto">
          <a:xfrm>
            <a:off x="8905626" y="3769309"/>
            <a:ext cx="1193579"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Shared nothing</a:t>
            </a:r>
          </a:p>
        </p:txBody>
      </p:sp>
      <p:sp>
        <p:nvSpPr>
          <p:cNvPr id="1186" name="Rectangle 201"/>
          <p:cNvSpPr>
            <a:spLocks noChangeArrowheads="1"/>
          </p:cNvSpPr>
          <p:nvPr/>
        </p:nvSpPr>
        <p:spPr bwMode="auto">
          <a:xfrm>
            <a:off x="10306432" y="3635245"/>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87" name="Rectangle 202"/>
          <p:cNvSpPr>
            <a:spLocks noChangeArrowheads="1"/>
          </p:cNvSpPr>
          <p:nvPr/>
        </p:nvSpPr>
        <p:spPr bwMode="auto">
          <a:xfrm>
            <a:off x="10332493" y="3663706"/>
            <a:ext cx="1382158" cy="422417"/>
          </a:xfrm>
          <a:prstGeom prst="rect">
            <a:avLst/>
          </a:prstGeom>
          <a:no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SQL DB database </a:t>
            </a:r>
            <a:b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b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instances</a:t>
            </a:r>
          </a:p>
        </p:txBody>
      </p:sp>
      <p:sp>
        <p:nvSpPr>
          <p:cNvPr id="1191" name="Line 204"/>
          <p:cNvSpPr>
            <a:spLocks noChangeShapeType="1"/>
          </p:cNvSpPr>
          <p:nvPr/>
        </p:nvSpPr>
        <p:spPr bwMode="auto">
          <a:xfrm flipH="1">
            <a:off x="418643" y="3565600"/>
            <a:ext cx="11384595" cy="0"/>
          </a:xfrm>
          <a:prstGeom prst="line">
            <a:avLst/>
          </a:prstGeom>
          <a:noFill/>
          <a:ln w="1111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194" name="Rectangle 209"/>
          <p:cNvSpPr>
            <a:spLocks noChangeArrowheads="1"/>
          </p:cNvSpPr>
          <p:nvPr/>
        </p:nvSpPr>
        <p:spPr bwMode="auto">
          <a:xfrm>
            <a:off x="558560" y="3788505"/>
            <a:ext cx="973319" cy="21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Architecture</a:t>
            </a:r>
          </a:p>
        </p:txBody>
      </p:sp>
      <p:sp>
        <p:nvSpPr>
          <p:cNvPr id="1198" name="Rectangle 213"/>
          <p:cNvSpPr>
            <a:spLocks noChangeArrowheads="1"/>
          </p:cNvSpPr>
          <p:nvPr/>
        </p:nvSpPr>
        <p:spPr bwMode="auto">
          <a:xfrm>
            <a:off x="2794169" y="4253872"/>
            <a:ext cx="1344637"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199" name="Rectangle 214"/>
          <p:cNvSpPr>
            <a:spLocks noChangeArrowheads="1"/>
          </p:cNvSpPr>
          <p:nvPr/>
        </p:nvSpPr>
        <p:spPr bwMode="auto">
          <a:xfrm>
            <a:off x="3355697" y="4387936"/>
            <a:ext cx="221581"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GB</a:t>
            </a:r>
          </a:p>
        </p:txBody>
      </p:sp>
      <p:sp>
        <p:nvSpPr>
          <p:cNvPr id="1203" name="Rectangle 218"/>
          <p:cNvSpPr>
            <a:spLocks noChangeArrowheads="1"/>
          </p:cNvSpPr>
          <p:nvPr/>
        </p:nvSpPr>
        <p:spPr bwMode="auto">
          <a:xfrm>
            <a:off x="4198567" y="4251506"/>
            <a:ext cx="1434280" cy="484069"/>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04" name="Rectangle 219"/>
          <p:cNvSpPr>
            <a:spLocks noChangeArrowheads="1"/>
          </p:cNvSpPr>
          <p:nvPr/>
        </p:nvSpPr>
        <p:spPr bwMode="auto">
          <a:xfrm>
            <a:off x="4819060" y="4387936"/>
            <a:ext cx="193294"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TB</a:t>
            </a:r>
          </a:p>
        </p:txBody>
      </p:sp>
      <p:sp>
        <p:nvSpPr>
          <p:cNvPr id="1208" name="Rectangle 223"/>
          <p:cNvSpPr>
            <a:spLocks noChangeArrowheads="1"/>
          </p:cNvSpPr>
          <p:nvPr/>
        </p:nvSpPr>
        <p:spPr bwMode="auto">
          <a:xfrm>
            <a:off x="5707549" y="4253872"/>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09" name="Rectangle 224"/>
          <p:cNvSpPr>
            <a:spLocks noChangeArrowheads="1"/>
          </p:cNvSpPr>
          <p:nvPr/>
        </p:nvSpPr>
        <p:spPr bwMode="auto">
          <a:xfrm>
            <a:off x="6324899" y="4387936"/>
            <a:ext cx="199580"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PB</a:t>
            </a:r>
          </a:p>
        </p:txBody>
      </p:sp>
      <p:sp>
        <p:nvSpPr>
          <p:cNvPr id="1215" name="Rectangle 228"/>
          <p:cNvSpPr>
            <a:spLocks noChangeArrowheads="1"/>
          </p:cNvSpPr>
          <p:nvPr/>
        </p:nvSpPr>
        <p:spPr bwMode="auto">
          <a:xfrm>
            <a:off x="7291233" y="4253872"/>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16" name="Rectangle 229"/>
          <p:cNvSpPr>
            <a:spLocks noChangeArrowheads="1"/>
          </p:cNvSpPr>
          <p:nvPr/>
        </p:nvSpPr>
        <p:spPr bwMode="auto">
          <a:xfrm>
            <a:off x="7897582" y="4387936"/>
            <a:ext cx="221581"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GB</a:t>
            </a:r>
          </a:p>
        </p:txBody>
      </p:sp>
      <p:sp>
        <p:nvSpPr>
          <p:cNvPr id="1224" name="Rectangle 233"/>
          <p:cNvSpPr>
            <a:spLocks noChangeArrowheads="1"/>
          </p:cNvSpPr>
          <p:nvPr/>
        </p:nvSpPr>
        <p:spPr bwMode="auto">
          <a:xfrm>
            <a:off x="8785274" y="4253872"/>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25" name="Rectangle 234"/>
          <p:cNvSpPr>
            <a:spLocks noChangeArrowheads="1"/>
          </p:cNvSpPr>
          <p:nvPr/>
        </p:nvSpPr>
        <p:spPr bwMode="auto">
          <a:xfrm>
            <a:off x="9405767" y="4387936"/>
            <a:ext cx="193294"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a:ln>
                  <a:noFill/>
                </a:ln>
                <a:solidFill>
                  <a:srgbClr val="0078D7"/>
                </a:solidFill>
                <a:effectLst/>
                <a:uLnTx/>
                <a:uFillTx/>
                <a:latin typeface="Segoe UI"/>
                <a:ea typeface="+mn-ea"/>
                <a:cs typeface="+mn-cs"/>
              </a:rPr>
              <a:t>TB</a:t>
            </a:r>
          </a:p>
        </p:txBody>
      </p:sp>
      <p:sp>
        <p:nvSpPr>
          <p:cNvPr id="1231" name="Rectangle 238"/>
          <p:cNvSpPr>
            <a:spLocks noChangeArrowheads="1"/>
          </p:cNvSpPr>
          <p:nvPr/>
        </p:nvSpPr>
        <p:spPr bwMode="auto">
          <a:xfrm>
            <a:off x="10306432" y="4253872"/>
            <a:ext cx="1434280"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32" name="Rectangle 239"/>
          <p:cNvSpPr>
            <a:spLocks noChangeArrowheads="1"/>
          </p:cNvSpPr>
          <p:nvPr/>
        </p:nvSpPr>
        <p:spPr bwMode="auto">
          <a:xfrm>
            <a:off x="10923782" y="4387936"/>
            <a:ext cx="199580" cy="211209"/>
          </a:xfrm>
          <a:prstGeom prst="rect">
            <a:avLst/>
          </a:prstGeom>
          <a:solidFill>
            <a:schemeClr val="tx1"/>
          </a:solidFill>
          <a:ln>
            <a:noFill/>
          </a:ln>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PB</a:t>
            </a:r>
          </a:p>
        </p:txBody>
      </p:sp>
      <p:sp>
        <p:nvSpPr>
          <p:cNvPr id="1233" name="Line 240"/>
          <p:cNvSpPr>
            <a:spLocks noChangeShapeType="1"/>
          </p:cNvSpPr>
          <p:nvPr/>
        </p:nvSpPr>
        <p:spPr bwMode="auto">
          <a:xfrm flipH="1">
            <a:off x="418643" y="4184227"/>
            <a:ext cx="11384595" cy="0"/>
          </a:xfrm>
          <a:prstGeom prst="line">
            <a:avLst/>
          </a:prstGeom>
          <a:noFill/>
          <a:ln w="1111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42" name="Rectangle 245"/>
          <p:cNvSpPr>
            <a:spLocks noChangeArrowheads="1"/>
          </p:cNvSpPr>
          <p:nvPr/>
        </p:nvSpPr>
        <p:spPr bwMode="auto">
          <a:xfrm>
            <a:off x="558561" y="4423473"/>
            <a:ext cx="1086089" cy="211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 volumes</a:t>
            </a:r>
          </a:p>
        </p:txBody>
      </p:sp>
      <p:sp>
        <p:nvSpPr>
          <p:cNvPr id="1314" name="Rectangle 249"/>
          <p:cNvSpPr>
            <a:spLocks noChangeArrowheads="1"/>
          </p:cNvSpPr>
          <p:nvPr/>
        </p:nvSpPr>
        <p:spPr bwMode="auto">
          <a:xfrm>
            <a:off x="2794169" y="4872499"/>
            <a:ext cx="1344637" cy="479338"/>
          </a:xfrm>
          <a:prstGeom prst="rect">
            <a:avLst/>
          </a:prstGeom>
          <a:solidFill>
            <a:schemeClr val="tx1"/>
          </a:solidFill>
          <a:ln w="7938" cap="sq">
            <a:solidFill>
              <a:srgbClr val="C8C8C8"/>
            </a:solidFill>
            <a:prstDash val="solid"/>
            <a:miter lim="800000"/>
            <a:headEnd/>
            <a:tailEnd/>
          </a:ln>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042" name="Rectangle 251"/>
          <p:cNvSpPr>
            <a:spLocks noChangeArrowheads="1"/>
          </p:cNvSpPr>
          <p:nvPr/>
        </p:nvSpPr>
        <p:spPr bwMode="auto">
          <a:xfrm>
            <a:off x="3021756" y="5006563"/>
            <a:ext cx="889465" cy="211209"/>
          </a:xfrm>
          <a:prstGeom prst="rect">
            <a:avLst/>
          </a:prstGeom>
          <a:no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Local/JBOD</a:t>
            </a:r>
          </a:p>
        </p:txBody>
      </p:sp>
      <p:sp>
        <p:nvSpPr>
          <p:cNvPr id="1048" name="Rectangle 257"/>
          <p:cNvSpPr>
            <a:spLocks noChangeArrowheads="1"/>
          </p:cNvSpPr>
          <p:nvPr/>
        </p:nvSpPr>
        <p:spPr bwMode="auto">
          <a:xfrm>
            <a:off x="4198567" y="4870133"/>
            <a:ext cx="1434280" cy="484069"/>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051" name="Rectangle 258"/>
          <p:cNvSpPr>
            <a:spLocks noChangeArrowheads="1"/>
          </p:cNvSpPr>
          <p:nvPr/>
        </p:nvSpPr>
        <p:spPr bwMode="auto">
          <a:xfrm>
            <a:off x="4591226" y="5006563"/>
            <a:ext cx="648963"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WASB(s)</a:t>
            </a:r>
          </a:p>
        </p:txBody>
      </p:sp>
      <p:sp>
        <p:nvSpPr>
          <p:cNvPr id="1248" name="Rectangle 265"/>
          <p:cNvSpPr>
            <a:spLocks noChangeArrowheads="1"/>
          </p:cNvSpPr>
          <p:nvPr/>
        </p:nvSpPr>
        <p:spPr bwMode="auto">
          <a:xfrm>
            <a:off x="5707549" y="4872499"/>
            <a:ext cx="1434280" cy="479338"/>
          </a:xfrm>
          <a:prstGeom prst="rect">
            <a:avLst/>
          </a:prstGeom>
          <a:solidFill>
            <a:schemeClr val="bg1">
              <a:lumMod val="20000"/>
              <a:lumOff val="80000"/>
            </a:schemeClr>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49" name="Rectangle 266"/>
          <p:cNvSpPr>
            <a:spLocks noChangeArrowheads="1"/>
          </p:cNvSpPr>
          <p:nvPr/>
        </p:nvSpPr>
        <p:spPr bwMode="auto">
          <a:xfrm>
            <a:off x="5831421" y="5006563"/>
            <a:ext cx="1186538" cy="211209"/>
          </a:xfrm>
          <a:prstGeom prst="rect">
            <a:avLst/>
          </a:prstGeom>
          <a:no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Azure Premium</a:t>
            </a:r>
          </a:p>
        </p:txBody>
      </p:sp>
      <p:sp>
        <p:nvSpPr>
          <p:cNvPr id="1251" name="Rectangle 270"/>
          <p:cNvSpPr>
            <a:spLocks noChangeArrowheads="1"/>
          </p:cNvSpPr>
          <p:nvPr/>
        </p:nvSpPr>
        <p:spPr bwMode="auto">
          <a:xfrm>
            <a:off x="7291233" y="4872499"/>
            <a:ext cx="1434280" cy="479338"/>
          </a:xfrm>
          <a:prstGeom prst="rect">
            <a:avLst/>
          </a:prstGeom>
          <a:solidFill>
            <a:schemeClr val="bg1">
              <a:lumMod val="20000"/>
              <a:lumOff val="80000"/>
            </a:schemeClr>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52" name="Rectangle 271"/>
          <p:cNvSpPr>
            <a:spLocks noChangeArrowheads="1"/>
          </p:cNvSpPr>
          <p:nvPr/>
        </p:nvSpPr>
        <p:spPr bwMode="auto">
          <a:xfrm>
            <a:off x="7563641" y="5006563"/>
            <a:ext cx="889464" cy="211209"/>
          </a:xfrm>
          <a:prstGeom prst="rect">
            <a:avLst/>
          </a:prstGeom>
          <a:no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Local/JBOD</a:t>
            </a:r>
          </a:p>
        </p:txBody>
      </p:sp>
      <p:sp>
        <p:nvSpPr>
          <p:cNvPr id="1256" name="Rectangle 277"/>
          <p:cNvSpPr>
            <a:spLocks noChangeArrowheads="1"/>
          </p:cNvSpPr>
          <p:nvPr/>
        </p:nvSpPr>
        <p:spPr bwMode="auto">
          <a:xfrm>
            <a:off x="8785274" y="4872499"/>
            <a:ext cx="1434280"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57" name="Rectangle 278"/>
          <p:cNvSpPr>
            <a:spLocks noChangeArrowheads="1"/>
          </p:cNvSpPr>
          <p:nvPr/>
        </p:nvSpPr>
        <p:spPr bwMode="auto">
          <a:xfrm>
            <a:off x="9177933" y="5006563"/>
            <a:ext cx="648963"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WASB(s)</a:t>
            </a:r>
          </a:p>
        </p:txBody>
      </p:sp>
      <p:sp>
        <p:nvSpPr>
          <p:cNvPr id="1262" name="Rectangle 285"/>
          <p:cNvSpPr>
            <a:spLocks noChangeArrowheads="1"/>
          </p:cNvSpPr>
          <p:nvPr/>
        </p:nvSpPr>
        <p:spPr bwMode="auto">
          <a:xfrm>
            <a:off x="10306432" y="4872499"/>
            <a:ext cx="1434280" cy="479338"/>
          </a:xfrm>
          <a:prstGeom prst="rect">
            <a:avLst/>
          </a:prstGeom>
          <a:solidFill>
            <a:schemeClr val="bg1">
              <a:lumMod val="20000"/>
              <a:lumOff val="80000"/>
            </a:schemeClr>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63" name="Rectangle 286"/>
          <p:cNvSpPr>
            <a:spLocks noChangeArrowheads="1"/>
          </p:cNvSpPr>
          <p:nvPr/>
        </p:nvSpPr>
        <p:spPr bwMode="auto">
          <a:xfrm>
            <a:off x="10430304" y="5006563"/>
            <a:ext cx="1186538" cy="211209"/>
          </a:xfrm>
          <a:prstGeom prst="rect">
            <a:avLst/>
          </a:prstGeom>
          <a:no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Azure Premium</a:t>
            </a:r>
          </a:p>
        </p:txBody>
      </p:sp>
      <p:sp>
        <p:nvSpPr>
          <p:cNvPr id="1264" name="Line 287"/>
          <p:cNvSpPr>
            <a:spLocks noChangeShapeType="1"/>
          </p:cNvSpPr>
          <p:nvPr/>
        </p:nvSpPr>
        <p:spPr bwMode="auto">
          <a:xfrm flipH="1">
            <a:off x="418643" y="4802854"/>
            <a:ext cx="11384595" cy="0"/>
          </a:xfrm>
          <a:prstGeom prst="line">
            <a:avLst/>
          </a:prstGeom>
          <a:noFill/>
          <a:ln w="11113" cap="rnd">
            <a:solidFill>
              <a:srgbClr val="5B9BD5"/>
            </a:solidFill>
            <a:prstDash val="solid"/>
            <a:round/>
            <a:headEnd/>
            <a:tailEnd/>
          </a:ln>
          <a:effectLst/>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267" name="Rectangle 292"/>
          <p:cNvSpPr>
            <a:spLocks noChangeArrowheads="1"/>
          </p:cNvSpPr>
          <p:nvPr/>
        </p:nvSpPr>
        <p:spPr bwMode="auto">
          <a:xfrm>
            <a:off x="558560" y="5035095"/>
            <a:ext cx="1287617" cy="21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Storage support</a:t>
            </a:r>
          </a:p>
        </p:txBody>
      </p:sp>
      <p:sp>
        <p:nvSpPr>
          <p:cNvPr id="1269" name="Rectangle 296"/>
          <p:cNvSpPr>
            <a:spLocks noChangeArrowheads="1"/>
          </p:cNvSpPr>
          <p:nvPr/>
        </p:nvSpPr>
        <p:spPr bwMode="auto">
          <a:xfrm>
            <a:off x="2794169" y="5491126"/>
            <a:ext cx="1344637"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70" name="Rectangle 297"/>
          <p:cNvSpPr>
            <a:spLocks noChangeArrowheads="1"/>
          </p:cNvSpPr>
          <p:nvPr/>
        </p:nvSpPr>
        <p:spPr bwMode="auto">
          <a:xfrm>
            <a:off x="3017637" y="5625191"/>
            <a:ext cx="897699" cy="211209"/>
          </a:xfrm>
          <a:prstGeom prst="rect">
            <a:avLst/>
          </a:prstGeom>
          <a:no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OLAP/SSAS</a:t>
            </a:r>
          </a:p>
        </p:txBody>
      </p:sp>
      <p:sp>
        <p:nvSpPr>
          <p:cNvPr id="1272" name="Rectangle 299"/>
          <p:cNvSpPr>
            <a:spLocks noChangeArrowheads="1"/>
          </p:cNvSpPr>
          <p:nvPr/>
        </p:nvSpPr>
        <p:spPr bwMode="auto">
          <a:xfrm>
            <a:off x="3466456" y="5625191"/>
            <a:ext cx="64"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endParaRPr kumimoji="0" lang="en-US" altLang="en-US" sz="1372"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4" name="Rectangle 303"/>
          <p:cNvSpPr>
            <a:spLocks noChangeArrowheads="1"/>
          </p:cNvSpPr>
          <p:nvPr/>
        </p:nvSpPr>
        <p:spPr bwMode="auto">
          <a:xfrm>
            <a:off x="4198567" y="5488761"/>
            <a:ext cx="1434280" cy="484069"/>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275" name="Rectangle 304"/>
          <p:cNvSpPr>
            <a:spLocks noChangeArrowheads="1"/>
          </p:cNvSpPr>
          <p:nvPr/>
        </p:nvSpPr>
        <p:spPr bwMode="auto">
          <a:xfrm>
            <a:off x="4404878" y="5625191"/>
            <a:ext cx="1021659"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AA Suite/ML </a:t>
            </a:r>
          </a:p>
        </p:txBody>
      </p:sp>
      <p:sp>
        <p:nvSpPr>
          <p:cNvPr id="1059" name="Rectangle 310"/>
          <p:cNvSpPr>
            <a:spLocks noChangeArrowheads="1"/>
          </p:cNvSpPr>
          <p:nvPr/>
        </p:nvSpPr>
        <p:spPr bwMode="auto">
          <a:xfrm>
            <a:off x="5707549" y="5491126"/>
            <a:ext cx="1434280" cy="479338"/>
          </a:xfrm>
          <a:prstGeom prst="rect">
            <a:avLst/>
          </a:prstGeom>
          <a:solidFill>
            <a:schemeClr val="bg1">
              <a:lumMod val="20000"/>
              <a:lumOff val="80000"/>
            </a:schemeClr>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060" name="Rectangle 311"/>
          <p:cNvSpPr>
            <a:spLocks noChangeArrowheads="1"/>
          </p:cNvSpPr>
          <p:nvPr/>
        </p:nvSpPr>
        <p:spPr bwMode="auto">
          <a:xfrm>
            <a:off x="6000954" y="5625191"/>
            <a:ext cx="847473" cy="211209"/>
          </a:xfrm>
          <a:prstGeom prst="rect">
            <a:avLst/>
          </a:prstGeom>
          <a:no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Third party</a:t>
            </a:r>
          </a:p>
        </p:txBody>
      </p:sp>
      <p:sp>
        <p:nvSpPr>
          <p:cNvPr id="1064" name="Rectangle 315"/>
          <p:cNvSpPr>
            <a:spLocks noChangeArrowheads="1"/>
          </p:cNvSpPr>
          <p:nvPr/>
        </p:nvSpPr>
        <p:spPr bwMode="auto">
          <a:xfrm>
            <a:off x="7291233" y="5491126"/>
            <a:ext cx="1434280"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065" name="Rectangle 316"/>
          <p:cNvSpPr>
            <a:spLocks noChangeArrowheads="1"/>
          </p:cNvSpPr>
          <p:nvPr/>
        </p:nvSpPr>
        <p:spPr bwMode="auto">
          <a:xfrm>
            <a:off x="7559522" y="5625191"/>
            <a:ext cx="897699"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OLAP/SSAS</a:t>
            </a:r>
          </a:p>
        </p:txBody>
      </p:sp>
      <p:sp>
        <p:nvSpPr>
          <p:cNvPr id="1071" name="Rectangle 322"/>
          <p:cNvSpPr>
            <a:spLocks noChangeArrowheads="1"/>
          </p:cNvSpPr>
          <p:nvPr/>
        </p:nvSpPr>
        <p:spPr bwMode="auto">
          <a:xfrm>
            <a:off x="8785274" y="5491126"/>
            <a:ext cx="1434280"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072" name="Rectangle 323"/>
          <p:cNvSpPr>
            <a:spLocks noChangeArrowheads="1"/>
          </p:cNvSpPr>
          <p:nvPr/>
        </p:nvSpPr>
        <p:spPr bwMode="auto">
          <a:xfrm>
            <a:off x="9015943" y="5625191"/>
            <a:ext cx="972942"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AA Suite/ML</a:t>
            </a:r>
          </a:p>
        </p:txBody>
      </p:sp>
      <p:sp>
        <p:nvSpPr>
          <p:cNvPr id="1076" name="Rectangle 329"/>
          <p:cNvSpPr>
            <a:spLocks noChangeArrowheads="1"/>
          </p:cNvSpPr>
          <p:nvPr/>
        </p:nvSpPr>
        <p:spPr bwMode="auto">
          <a:xfrm>
            <a:off x="10306432" y="5491126"/>
            <a:ext cx="1434280"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077" name="Rectangle 330"/>
          <p:cNvSpPr>
            <a:spLocks noChangeArrowheads="1"/>
          </p:cNvSpPr>
          <p:nvPr/>
        </p:nvSpPr>
        <p:spPr bwMode="auto">
          <a:xfrm>
            <a:off x="10599836" y="5625191"/>
            <a:ext cx="847473"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Third party</a:t>
            </a:r>
          </a:p>
        </p:txBody>
      </p:sp>
      <p:sp>
        <p:nvSpPr>
          <p:cNvPr id="1078" name="Line 331"/>
          <p:cNvSpPr>
            <a:spLocks noChangeShapeType="1"/>
          </p:cNvSpPr>
          <p:nvPr/>
        </p:nvSpPr>
        <p:spPr bwMode="auto">
          <a:xfrm flipH="1">
            <a:off x="418643" y="5421482"/>
            <a:ext cx="11384595" cy="0"/>
          </a:xfrm>
          <a:prstGeom prst="line">
            <a:avLst/>
          </a:prstGeom>
          <a:noFill/>
          <a:ln w="11113" cap="rnd">
            <a:solidFill>
              <a:srgbClr val="5B9BD5"/>
            </a:solidFill>
            <a:prstDash val="solid"/>
            <a:round/>
            <a:headEnd/>
            <a:tailEnd/>
          </a:ln>
          <a:effectLst/>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081" name="Rectangle 336"/>
          <p:cNvSpPr>
            <a:spLocks noChangeArrowheads="1"/>
          </p:cNvSpPr>
          <p:nvPr/>
        </p:nvSpPr>
        <p:spPr bwMode="auto">
          <a:xfrm>
            <a:off x="558561" y="5581355"/>
            <a:ext cx="1704502" cy="21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Analytical integration</a:t>
            </a:r>
          </a:p>
        </p:txBody>
      </p:sp>
      <p:sp>
        <p:nvSpPr>
          <p:cNvPr id="1084" name="Rectangle 341"/>
          <p:cNvSpPr>
            <a:spLocks noChangeArrowheads="1"/>
          </p:cNvSpPr>
          <p:nvPr/>
        </p:nvSpPr>
        <p:spPr bwMode="auto">
          <a:xfrm>
            <a:off x="2794169" y="6109748"/>
            <a:ext cx="1344637"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85" name="Rectangle 342"/>
          <p:cNvSpPr>
            <a:spLocks noChangeArrowheads="1"/>
          </p:cNvSpPr>
          <p:nvPr/>
        </p:nvSpPr>
        <p:spPr bwMode="auto">
          <a:xfrm>
            <a:off x="3004345" y="6243812"/>
            <a:ext cx="924288"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Governance</a:t>
            </a:r>
          </a:p>
        </p:txBody>
      </p:sp>
      <p:sp>
        <p:nvSpPr>
          <p:cNvPr id="1087" name="Rectangle 346"/>
          <p:cNvSpPr>
            <a:spLocks noChangeArrowheads="1"/>
          </p:cNvSpPr>
          <p:nvPr/>
        </p:nvSpPr>
        <p:spPr bwMode="auto">
          <a:xfrm>
            <a:off x="4198567" y="6107382"/>
            <a:ext cx="1434280" cy="484069"/>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345" name="Rectangle 347"/>
          <p:cNvSpPr>
            <a:spLocks noChangeArrowheads="1"/>
          </p:cNvSpPr>
          <p:nvPr/>
        </p:nvSpPr>
        <p:spPr bwMode="auto">
          <a:xfrm>
            <a:off x="4629792" y="6243812"/>
            <a:ext cx="571835"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Archive</a:t>
            </a:r>
          </a:p>
        </p:txBody>
      </p:sp>
      <p:sp>
        <p:nvSpPr>
          <p:cNvPr id="1346" name="Rectangle 348"/>
          <p:cNvSpPr>
            <a:spLocks noChangeArrowheads="1"/>
          </p:cNvSpPr>
          <p:nvPr/>
        </p:nvSpPr>
        <p:spPr bwMode="auto">
          <a:xfrm>
            <a:off x="4915676" y="6243812"/>
            <a:ext cx="64"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endParaRPr kumimoji="0" lang="en-US" altLang="en-US" sz="1372"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8" name="Rectangle 352"/>
          <p:cNvSpPr>
            <a:spLocks noChangeArrowheads="1"/>
          </p:cNvSpPr>
          <p:nvPr/>
        </p:nvSpPr>
        <p:spPr bwMode="auto">
          <a:xfrm>
            <a:off x="5707549" y="6109748"/>
            <a:ext cx="1434280"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349" name="Rectangle 353"/>
          <p:cNvSpPr>
            <a:spLocks noChangeArrowheads="1"/>
          </p:cNvSpPr>
          <p:nvPr/>
        </p:nvSpPr>
        <p:spPr bwMode="auto">
          <a:xfrm>
            <a:off x="6096155" y="6243812"/>
            <a:ext cx="657071"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Dev/test</a:t>
            </a:r>
          </a:p>
        </p:txBody>
      </p:sp>
      <p:sp>
        <p:nvSpPr>
          <p:cNvPr id="1353" name="Rectangle 355"/>
          <p:cNvSpPr>
            <a:spLocks noChangeArrowheads="1"/>
          </p:cNvSpPr>
          <p:nvPr/>
        </p:nvSpPr>
        <p:spPr bwMode="auto">
          <a:xfrm>
            <a:off x="6424658" y="6243812"/>
            <a:ext cx="64"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endParaRPr kumimoji="0" lang="en-US" altLang="en-US" sz="1372"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5" name="Rectangle 359"/>
          <p:cNvSpPr>
            <a:spLocks noChangeArrowheads="1"/>
          </p:cNvSpPr>
          <p:nvPr/>
        </p:nvSpPr>
        <p:spPr bwMode="auto">
          <a:xfrm>
            <a:off x="7291233" y="6109748"/>
            <a:ext cx="1434280"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358" name="Rectangle 360"/>
          <p:cNvSpPr>
            <a:spLocks noChangeArrowheads="1"/>
          </p:cNvSpPr>
          <p:nvPr/>
        </p:nvSpPr>
        <p:spPr bwMode="auto">
          <a:xfrm>
            <a:off x="7546230" y="6243812"/>
            <a:ext cx="924289"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Governance</a:t>
            </a:r>
          </a:p>
        </p:txBody>
      </p:sp>
      <p:sp>
        <p:nvSpPr>
          <p:cNvPr id="1360" name="Rectangle 364"/>
          <p:cNvSpPr>
            <a:spLocks noChangeArrowheads="1"/>
          </p:cNvSpPr>
          <p:nvPr/>
        </p:nvSpPr>
        <p:spPr bwMode="auto">
          <a:xfrm>
            <a:off x="8785274" y="6109748"/>
            <a:ext cx="1434280" cy="479338"/>
          </a:xfrm>
          <a:prstGeom prst="rect">
            <a:avLst/>
          </a:prstGeom>
          <a:solidFill>
            <a:schemeClr val="bg1">
              <a:lumMod val="20000"/>
              <a:lumOff val="80000"/>
            </a:schemeClr>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361" name="Rectangle 365"/>
          <p:cNvSpPr>
            <a:spLocks noChangeArrowheads="1"/>
          </p:cNvSpPr>
          <p:nvPr/>
        </p:nvSpPr>
        <p:spPr bwMode="auto">
          <a:xfrm>
            <a:off x="9216499" y="6243812"/>
            <a:ext cx="571835" cy="211209"/>
          </a:xfrm>
          <a:prstGeom prst="rect">
            <a:avLst/>
          </a:prstGeom>
          <a:no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8C00"/>
                </a:solidFill>
                <a:effectLst/>
                <a:uLnTx/>
                <a:uFillTx/>
                <a:latin typeface="Segoe UI"/>
                <a:ea typeface="+mn-ea"/>
                <a:cs typeface="+mn-cs"/>
              </a:rPr>
              <a:t>Archive</a:t>
            </a:r>
          </a:p>
        </p:txBody>
      </p:sp>
      <p:sp>
        <p:nvSpPr>
          <p:cNvPr id="1364" name="Rectangle 366"/>
          <p:cNvSpPr>
            <a:spLocks noChangeArrowheads="1"/>
          </p:cNvSpPr>
          <p:nvPr/>
        </p:nvSpPr>
        <p:spPr bwMode="auto">
          <a:xfrm>
            <a:off x="9502383" y="6243812"/>
            <a:ext cx="64"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endParaRPr kumimoji="0" lang="en-US" altLang="en-US" sz="1372"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6" name="Rectangle 370"/>
          <p:cNvSpPr>
            <a:spLocks noChangeArrowheads="1"/>
          </p:cNvSpPr>
          <p:nvPr/>
        </p:nvSpPr>
        <p:spPr bwMode="auto">
          <a:xfrm>
            <a:off x="10306432" y="6109748"/>
            <a:ext cx="1434280" cy="479338"/>
          </a:xfrm>
          <a:prstGeom prst="rect">
            <a:avLst/>
          </a:prstGeom>
          <a:solidFill>
            <a:schemeClr val="tx1"/>
          </a:solidFill>
          <a:ln w="7938" cap="sq">
            <a:solidFill>
              <a:srgbClr val="C8C8C8"/>
            </a:solidFill>
            <a:prstDash val="solid"/>
            <a:miter lim="800000"/>
            <a:headEnd/>
            <a:tailEnd/>
          </a:ln>
          <a:effectLst/>
          <a:extLst/>
        </p:spPr>
        <p:txBody>
          <a:bodyPr vert="horz" wrap="square" lIns="89642" tIns="44821" rIns="89642" bIns="44821" numCol="1" anchor="t" anchorCtr="0" compatLnSpc="1">
            <a:prstTxWarp prst="textNoShape">
              <a:avLst/>
            </a:prstTxWarp>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505050"/>
              </a:solidFill>
              <a:effectLst/>
              <a:uLnTx/>
              <a:uFillTx/>
              <a:latin typeface="Segoe UI"/>
              <a:ea typeface="+mn-ea"/>
              <a:cs typeface="+mn-cs"/>
            </a:endParaRPr>
          </a:p>
        </p:txBody>
      </p:sp>
      <p:sp>
        <p:nvSpPr>
          <p:cNvPr id="1369" name="Rectangle 371"/>
          <p:cNvSpPr>
            <a:spLocks noChangeArrowheads="1"/>
          </p:cNvSpPr>
          <p:nvPr/>
        </p:nvSpPr>
        <p:spPr bwMode="auto">
          <a:xfrm>
            <a:off x="10695038" y="6243812"/>
            <a:ext cx="657072"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0078D7"/>
                </a:solidFill>
                <a:effectLst/>
                <a:uLnTx/>
                <a:uFillTx/>
                <a:latin typeface="Segoe UI"/>
                <a:ea typeface="+mn-ea"/>
                <a:cs typeface="+mn-cs"/>
              </a:rPr>
              <a:t>Dev/test</a:t>
            </a:r>
          </a:p>
        </p:txBody>
      </p:sp>
      <p:sp>
        <p:nvSpPr>
          <p:cNvPr id="1371" name="Rectangle 373"/>
          <p:cNvSpPr>
            <a:spLocks noChangeArrowheads="1"/>
          </p:cNvSpPr>
          <p:nvPr/>
        </p:nvSpPr>
        <p:spPr bwMode="auto">
          <a:xfrm>
            <a:off x="11023541" y="6243812"/>
            <a:ext cx="64" cy="211209"/>
          </a:xfrm>
          <a:prstGeom prst="rect">
            <a:avLst/>
          </a:prstGeom>
          <a:solidFill>
            <a:schemeClr val="tx1"/>
          </a:solidFill>
          <a:ln>
            <a:noFill/>
          </a:ln>
          <a:effectLs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86" rtl="0" eaLnBrk="0" fontAlgn="base" latinLnBrk="0" hangingPunct="0">
              <a:lnSpc>
                <a:spcPct val="100000"/>
              </a:lnSpc>
              <a:spcBef>
                <a:spcPct val="0"/>
              </a:spcBef>
              <a:spcAft>
                <a:spcPct val="0"/>
              </a:spcAft>
              <a:buClrTx/>
              <a:buSzTx/>
              <a:buFontTx/>
              <a:buNone/>
              <a:tabLst/>
              <a:defRPr/>
            </a:pPr>
            <a:endParaRPr kumimoji="0" lang="en-US" altLang="en-US" sz="1372"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2" name="Line 374"/>
          <p:cNvSpPr>
            <a:spLocks noChangeShapeType="1"/>
          </p:cNvSpPr>
          <p:nvPr/>
        </p:nvSpPr>
        <p:spPr bwMode="auto">
          <a:xfrm flipH="1">
            <a:off x="418643" y="6040109"/>
            <a:ext cx="11384595" cy="0"/>
          </a:xfrm>
          <a:prstGeom prst="line">
            <a:avLst/>
          </a:prstGeom>
          <a:noFill/>
          <a:ln w="11113" cap="rnd">
            <a:solidFill>
              <a:srgbClr val="5B9BD5"/>
            </a:solidFill>
            <a:prstDash val="solid"/>
            <a:round/>
            <a:headEnd/>
            <a:tailEnd/>
          </a:ln>
          <a:effectLst/>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1377" name="Rectangle 379"/>
          <p:cNvSpPr>
            <a:spLocks noChangeArrowheads="1"/>
          </p:cNvSpPr>
          <p:nvPr/>
        </p:nvSpPr>
        <p:spPr bwMode="auto">
          <a:xfrm>
            <a:off x="558560" y="6192977"/>
            <a:ext cx="1486379" cy="211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372"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Workload use case</a:t>
            </a:r>
          </a:p>
        </p:txBody>
      </p:sp>
      <p:sp>
        <p:nvSpPr>
          <p:cNvPr id="1379" name="Rectangle 381"/>
          <p:cNvSpPr>
            <a:spLocks noChangeArrowheads="1"/>
          </p:cNvSpPr>
          <p:nvPr/>
        </p:nvSpPr>
        <p:spPr bwMode="auto">
          <a:xfrm>
            <a:off x="5518615" y="736807"/>
            <a:ext cx="1574634" cy="30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961" b="0" i="0" u="none" strike="noStrike" kern="1200" cap="none" spc="0" normalizeH="0" baseline="0" noProof="0" dirty="0">
                <a:ln>
                  <a:noFill/>
                </a:ln>
                <a:solidFill>
                  <a:srgbClr val="505050"/>
                </a:solidFill>
                <a:effectLst/>
                <a:uLnTx/>
                <a:uFillTx/>
                <a:latin typeface="Segoe UI Light"/>
                <a:ea typeface="+mn-ea"/>
                <a:cs typeface="+mn-cs"/>
              </a:rPr>
              <a:t>Cloud-enabled</a:t>
            </a:r>
          </a:p>
        </p:txBody>
      </p:sp>
      <p:sp>
        <p:nvSpPr>
          <p:cNvPr id="1384" name="Rectangle 384"/>
          <p:cNvSpPr>
            <a:spLocks noChangeArrowheads="1"/>
          </p:cNvSpPr>
          <p:nvPr/>
        </p:nvSpPr>
        <p:spPr bwMode="auto">
          <a:xfrm>
            <a:off x="8323931" y="736807"/>
            <a:ext cx="1357769" cy="30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86" rtl="0" eaLnBrk="0" fontAlgn="base" latinLnBrk="0" hangingPunct="0">
              <a:lnSpc>
                <a:spcPct val="100000"/>
              </a:lnSpc>
              <a:spcBef>
                <a:spcPct val="0"/>
              </a:spcBef>
              <a:spcAft>
                <a:spcPct val="0"/>
              </a:spcAft>
              <a:buClrTx/>
              <a:buSzTx/>
              <a:buFontTx/>
              <a:buNone/>
              <a:tabLst/>
              <a:defRPr/>
            </a:pPr>
            <a:r>
              <a:rPr kumimoji="0" lang="en-US" altLang="en-US" sz="1961" b="0" i="0" u="none" strike="noStrike" kern="1200" cap="none" spc="0" normalizeH="0" baseline="0" noProof="0" dirty="0">
                <a:ln>
                  <a:noFill/>
                </a:ln>
                <a:solidFill>
                  <a:srgbClr val="505050"/>
                </a:solidFill>
                <a:effectLst/>
                <a:uLnTx/>
                <a:uFillTx/>
                <a:latin typeface="Segoe UI Light"/>
                <a:ea typeface="+mn-ea"/>
                <a:cs typeface="+mn-cs"/>
              </a:rPr>
              <a:t>Cloud-based</a:t>
            </a:r>
            <a:endParaRPr kumimoji="0" lang="en-US" altLang="en-US" sz="4313"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396" name="Line 82"/>
          <p:cNvSpPr>
            <a:spLocks noChangeShapeType="1"/>
          </p:cNvSpPr>
          <p:nvPr/>
        </p:nvSpPr>
        <p:spPr bwMode="auto">
          <a:xfrm>
            <a:off x="7216531" y="535228"/>
            <a:ext cx="0" cy="6110632"/>
          </a:xfrm>
          <a:prstGeom prst="line">
            <a:avLst/>
          </a:prstGeom>
          <a:noFill/>
          <a:ln w="11113" cap="rnd">
            <a:solidFill>
              <a:srgbClr val="5B9BD5"/>
            </a:solidFill>
            <a:prstDash val="solid"/>
            <a:round/>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6354089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a:t>Datenmodellierung SQL DW</a:t>
            </a:r>
          </a:p>
        </p:txBody>
      </p:sp>
      <p:sp>
        <p:nvSpPr>
          <p:cNvPr id="4" name="Content Placeholder 3"/>
          <p:cNvSpPr>
            <a:spLocks noGrp="1"/>
          </p:cNvSpPr>
          <p:nvPr>
            <p:ph idx="1"/>
          </p:nvPr>
        </p:nvSpPr>
        <p:spPr>
          <a:xfrm>
            <a:off x="838200" y="1825625"/>
            <a:ext cx="4601901" cy="3990384"/>
          </a:xfrm>
        </p:spPr>
        <p:txBody>
          <a:bodyPr>
            <a:normAutofit fontScale="92500" lnSpcReduction="10000"/>
          </a:bodyPr>
          <a:lstStyle/>
          <a:p>
            <a:r>
              <a:rPr lang="de-DE" dirty="0"/>
              <a:t>Daten werden automatisch verteilt</a:t>
            </a:r>
          </a:p>
          <a:p>
            <a:r>
              <a:rPr lang="de-DE" dirty="0"/>
              <a:t>Man muss sich über das Design des Datenmodells gedanken machen, nicht über die physikalische Verteilung</a:t>
            </a:r>
          </a:p>
          <a:p>
            <a:r>
              <a:rPr lang="de-DE" dirty="0"/>
              <a:t>Abfragen werden auch automatisch verteilt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485" y="1609059"/>
            <a:ext cx="5724973" cy="229338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458" y="3820817"/>
            <a:ext cx="5724000" cy="2266942"/>
          </a:xfrm>
          <a:prstGeom prst="rect">
            <a:avLst/>
          </a:prstGeom>
        </p:spPr>
      </p:pic>
    </p:spTree>
    <p:extLst>
      <p:ext uri="{BB962C8B-B14F-4D97-AF65-F5344CB8AC3E}">
        <p14:creationId xmlns:p14="http://schemas.microsoft.com/office/powerpoint/2010/main" val="6411877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Über mich – Marcel Franke</a:t>
            </a:r>
          </a:p>
        </p:txBody>
      </p:sp>
      <p:sp>
        <p:nvSpPr>
          <p:cNvPr id="3" name="Inhaltsplatzhalter 2"/>
          <p:cNvSpPr>
            <a:spLocks noGrp="1"/>
          </p:cNvSpPr>
          <p:nvPr>
            <p:ph idx="1"/>
          </p:nvPr>
        </p:nvSpPr>
        <p:spPr/>
        <p:txBody>
          <a:bodyPr>
            <a:normAutofit fontScale="77500" lnSpcReduction="20000"/>
          </a:bodyPr>
          <a:lstStyle/>
          <a:p>
            <a:pPr>
              <a:lnSpc>
                <a:spcPct val="160000"/>
              </a:lnSpc>
            </a:pPr>
            <a:r>
              <a:rPr lang="de-DE" dirty="0">
                <a:latin typeface="Segoe UI" panose="020B0502040204020203" pitchFamily="34" charset="0"/>
                <a:cs typeface="Segoe UI" panose="020B0502040204020203" pitchFamily="34" charset="0"/>
              </a:rPr>
              <a:t>VP Technology &amp; Growth, pmOne Analytics GmbH</a:t>
            </a:r>
          </a:p>
          <a:p>
            <a:pPr>
              <a:lnSpc>
                <a:spcPct val="160000"/>
              </a:lnSpc>
            </a:pPr>
            <a:r>
              <a:rPr lang="de-DE" dirty="0">
                <a:latin typeface="Segoe UI" panose="020B0502040204020203" pitchFamily="34" charset="0"/>
                <a:cs typeface="Segoe UI" panose="020B0502040204020203" pitchFamily="34" charset="0"/>
              </a:rPr>
              <a:t>Fokus ist Data Science &amp; Advanced Analytics</a:t>
            </a:r>
          </a:p>
          <a:p>
            <a:pPr>
              <a:lnSpc>
                <a:spcPct val="160000"/>
              </a:lnSpc>
            </a:pPr>
            <a:r>
              <a:rPr lang="en-US" dirty="0" err="1">
                <a:latin typeface="Segoe UI" panose="020B0502040204020203" pitchFamily="34" charset="0"/>
                <a:cs typeface="Segoe UI" panose="020B0502040204020203" pitchFamily="34" charset="0"/>
              </a:rPr>
              <a:t>Sehr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enge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Verbundenheit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mit</a:t>
            </a:r>
            <a:r>
              <a:rPr lang="en-US" dirty="0">
                <a:latin typeface="Segoe UI" panose="020B0502040204020203" pitchFamily="34" charset="0"/>
                <a:cs typeface="Segoe UI" panose="020B0502040204020203" pitchFamily="34" charset="0"/>
              </a:rPr>
              <a:t> der </a:t>
            </a:r>
            <a:r>
              <a:rPr lang="en-US" dirty="0" err="1">
                <a:latin typeface="Segoe UI" panose="020B0502040204020203" pitchFamily="34" charset="0"/>
                <a:cs typeface="Segoe UI" panose="020B0502040204020203" pitchFamily="34" charset="0"/>
              </a:rPr>
              <a:t>Universität</a:t>
            </a:r>
            <a:r>
              <a:rPr lang="en-US" dirty="0">
                <a:latin typeface="Segoe UI" panose="020B0502040204020203" pitchFamily="34" charset="0"/>
                <a:cs typeface="Segoe UI" panose="020B0502040204020203" pitchFamily="34" charset="0"/>
              </a:rPr>
              <a:t> Paderborn</a:t>
            </a:r>
            <a:endParaRPr lang="de-DE" dirty="0">
              <a:latin typeface="Segoe UI" panose="020B0502040204020203" pitchFamily="34" charset="0"/>
              <a:cs typeface="Segoe UI" panose="020B0502040204020203" pitchFamily="34" charset="0"/>
            </a:endParaRPr>
          </a:p>
          <a:p>
            <a:pPr>
              <a:lnSpc>
                <a:spcPct val="160000"/>
              </a:lnSpc>
            </a:pPr>
            <a:r>
              <a:rPr lang="de-DE" dirty="0">
                <a:latin typeface="Segoe UI" panose="020B0502040204020203" pitchFamily="34" charset="0"/>
                <a:cs typeface="Segoe UI" panose="020B0502040204020203" pitchFamily="34" charset="0"/>
              </a:rPr>
              <a:t>Büros in Paderborn &amp; Wien</a:t>
            </a:r>
          </a:p>
          <a:p>
            <a:pPr>
              <a:lnSpc>
                <a:spcPct val="160000"/>
              </a:lnSpc>
            </a:pPr>
            <a:endParaRPr lang="de-DE" dirty="0">
              <a:latin typeface="Segoe UI" panose="020B0502040204020203" pitchFamily="34" charset="0"/>
              <a:cs typeface="Segoe UI" panose="020B0502040204020203" pitchFamily="34" charset="0"/>
            </a:endParaRPr>
          </a:p>
          <a:p>
            <a:pPr>
              <a:lnSpc>
                <a:spcPct val="160000"/>
              </a:lnSpc>
            </a:pPr>
            <a:r>
              <a:rPr lang="de-DE" dirty="0">
                <a:latin typeface="Segoe UI" panose="020B0502040204020203" pitchFamily="34" charset="0"/>
                <a:cs typeface="Segoe UI" panose="020B0502040204020203" pitchFamily="34" charset="0"/>
              </a:rPr>
              <a:t>P-TSP für Microsoft für das Thema Big Data &amp; Analytics</a:t>
            </a:r>
          </a:p>
          <a:p>
            <a:pPr marL="0" indent="0">
              <a:buNone/>
            </a:pPr>
            <a:endParaRPr lang="de-DE" dirty="0">
              <a:latin typeface="Segoe UI" panose="020B0502040204020203" pitchFamily="34" charset="0"/>
              <a:cs typeface="Segoe UI" panose="020B0502040204020203" pitchFamily="34" charset="0"/>
            </a:endParaRPr>
          </a:p>
          <a:p>
            <a:r>
              <a:rPr lang="de-DE" dirty="0">
                <a:latin typeface="Segoe UI" panose="020B0502040204020203" pitchFamily="34" charset="0"/>
                <a:cs typeface="Segoe UI" panose="020B0502040204020203" pitchFamily="34" charset="0"/>
              </a:rPr>
              <a:t>Web: </a:t>
            </a:r>
            <a:r>
              <a:rPr lang="de-DE" dirty="0">
                <a:latin typeface="Segoe UI" panose="020B0502040204020203" pitchFamily="34" charset="0"/>
                <a:cs typeface="Segoe UI" panose="020B0502040204020203" pitchFamily="34" charset="0"/>
                <a:hlinkClick r:id="rId2"/>
              </a:rPr>
              <a:t>www.pmoneanalytics.com</a:t>
            </a:r>
            <a:r>
              <a:rPr lang="de-DE" dirty="0">
                <a:latin typeface="Segoe UI" panose="020B0502040204020203" pitchFamily="34" charset="0"/>
                <a:cs typeface="Segoe UI" panose="020B0502040204020203" pitchFamily="34" charset="0"/>
              </a:rPr>
              <a:t> </a:t>
            </a:r>
          </a:p>
          <a:p>
            <a:r>
              <a:rPr lang="de-DE" dirty="0">
                <a:latin typeface="Segoe UI" panose="020B0502040204020203" pitchFamily="34" charset="0"/>
                <a:cs typeface="Segoe UI" panose="020B0502040204020203" pitchFamily="34" charset="0"/>
              </a:rPr>
              <a:t>E-Mail: </a:t>
            </a:r>
            <a:r>
              <a:rPr lang="de-DE" dirty="0">
                <a:latin typeface="Segoe UI" panose="020B0502040204020203" pitchFamily="34" charset="0"/>
                <a:cs typeface="Segoe UI" panose="020B0502040204020203" pitchFamily="34" charset="0"/>
                <a:hlinkClick r:id="rId3"/>
              </a:rPr>
              <a:t>marcel.franke@pmone.com</a:t>
            </a:r>
            <a:r>
              <a:rPr lang="de-DE" dirty="0">
                <a:latin typeface="Segoe UI" panose="020B0502040204020203" pitchFamily="34" charset="0"/>
                <a:cs typeface="Segoe UI" panose="020B0502040204020203" pitchFamily="34" charset="0"/>
              </a:rPr>
              <a:t>  </a:t>
            </a:r>
          </a:p>
          <a:p>
            <a:endParaRPr lang="de-DE" dirty="0">
              <a:latin typeface="Segoe UI" panose="020B0502040204020203" pitchFamily="34" charset="0"/>
              <a:cs typeface="Segoe UI" panose="020B0502040204020203" pitchFamily="34" charset="0"/>
            </a:endParaRPr>
          </a:p>
          <a:p>
            <a:endParaRPr lang="de-DE"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3254" y="3349896"/>
            <a:ext cx="3017440" cy="2710812"/>
          </a:xfrm>
          <a:prstGeom prst="rect">
            <a:avLst/>
          </a:prstGeom>
        </p:spPr>
      </p:pic>
      <p:pic>
        <p:nvPicPr>
          <p:cNvPr id="6" name="Picture 5"/>
          <p:cNvPicPr>
            <a:picLocks noChangeAspect="1"/>
          </p:cNvPicPr>
          <p:nvPr/>
        </p:nvPicPr>
        <p:blipFill>
          <a:blip r:embed="rId5"/>
          <a:stretch>
            <a:fillRect/>
          </a:stretch>
        </p:blipFill>
        <p:spPr>
          <a:xfrm>
            <a:off x="10311979" y="274638"/>
            <a:ext cx="1592545" cy="723231"/>
          </a:xfrm>
          <a:prstGeom prst="rect">
            <a:avLst/>
          </a:prstGeom>
        </p:spPr>
      </p:pic>
    </p:spTree>
    <p:extLst>
      <p:ext uri="{BB962C8B-B14F-4D97-AF65-F5344CB8AC3E}">
        <p14:creationId xmlns:p14="http://schemas.microsoft.com/office/powerpoint/2010/main" val="2684573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Aufpassen auf die Datenverteilung</a:t>
            </a:r>
          </a:p>
        </p:txBody>
      </p:sp>
      <p:sp>
        <p:nvSpPr>
          <p:cNvPr id="3" name="Content Placeholder 2"/>
          <p:cNvSpPr>
            <a:spLocks noGrp="1"/>
          </p:cNvSpPr>
          <p:nvPr>
            <p:ph idx="1"/>
          </p:nvPr>
        </p:nvSpPr>
        <p:spPr>
          <a:xfrm>
            <a:off x="838200" y="1825625"/>
            <a:ext cx="9895114" cy="1124404"/>
          </a:xfrm>
        </p:spPr>
        <p:txBody>
          <a:bodyPr>
            <a:normAutofit/>
          </a:bodyPr>
          <a:lstStyle/>
          <a:p>
            <a:pPr marL="0" indent="0" fontAlgn="ctr">
              <a:buNone/>
            </a:pPr>
            <a:r>
              <a:rPr lang="de-DE" dirty="0"/>
              <a:t>Faustregel: mindest. 600 distinkte Werte für Hash Disribution, sonst Round Robin</a:t>
            </a:r>
          </a:p>
          <a:p>
            <a:pPr marL="0" indent="0">
              <a:buNone/>
            </a:pPr>
            <a:endParaRPr lang="de-DE" dirty="0"/>
          </a:p>
        </p:txBody>
      </p:sp>
      <p:pic>
        <p:nvPicPr>
          <p:cNvPr id="4" name="Picture 3"/>
          <p:cNvPicPr>
            <a:picLocks noChangeAspect="1"/>
          </p:cNvPicPr>
          <p:nvPr/>
        </p:nvPicPr>
        <p:blipFill>
          <a:blip r:embed="rId2"/>
          <a:stretch>
            <a:fillRect/>
          </a:stretch>
        </p:blipFill>
        <p:spPr>
          <a:xfrm>
            <a:off x="838200" y="3022389"/>
            <a:ext cx="4855150" cy="3162171"/>
          </a:xfrm>
          <a:prstGeom prst="rect">
            <a:avLst/>
          </a:prstGeom>
        </p:spPr>
      </p:pic>
      <p:pic>
        <p:nvPicPr>
          <p:cNvPr id="5" name="Picture 4"/>
          <p:cNvPicPr>
            <a:picLocks noChangeAspect="1"/>
          </p:cNvPicPr>
          <p:nvPr/>
        </p:nvPicPr>
        <p:blipFill>
          <a:blip r:embed="rId3"/>
          <a:stretch>
            <a:fillRect/>
          </a:stretch>
        </p:blipFill>
        <p:spPr>
          <a:xfrm>
            <a:off x="6138038" y="2946337"/>
            <a:ext cx="4932733" cy="3190617"/>
          </a:xfrm>
          <a:prstGeom prst="rect">
            <a:avLst/>
          </a:prstGeom>
        </p:spPr>
      </p:pic>
    </p:spTree>
    <p:extLst>
      <p:ext uri="{BB962C8B-B14F-4D97-AF65-F5344CB8AC3E}">
        <p14:creationId xmlns:p14="http://schemas.microsoft.com/office/powerpoint/2010/main" val="3050566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4323"/>
          <a:stretch/>
        </p:blipFill>
        <p:spPr>
          <a:xfrm>
            <a:off x="0" y="-103272"/>
            <a:ext cx="12192000" cy="6961272"/>
          </a:xfrm>
          <a:prstGeom prst="rect">
            <a:avLst/>
          </a:prstGeom>
        </p:spPr>
      </p:pic>
      <p:sp>
        <p:nvSpPr>
          <p:cNvPr id="3" name="TextBox 2"/>
          <p:cNvSpPr txBox="1"/>
          <p:nvPr/>
        </p:nvSpPr>
        <p:spPr>
          <a:xfrm>
            <a:off x="0" y="4366222"/>
            <a:ext cx="12192000" cy="1938992"/>
          </a:xfrm>
          <a:prstGeom prst="rect">
            <a:avLst/>
          </a:prstGeom>
          <a:solidFill>
            <a:schemeClr val="tx1">
              <a:lumMod val="65000"/>
              <a:lumOff val="35000"/>
              <a:alpha val="43000"/>
            </a:schemeClr>
          </a:solidFill>
        </p:spPr>
        <p:txBody>
          <a:bodyPr wrap="square" rtlCol="0">
            <a:spAutoFit/>
          </a:bodyPr>
          <a:lstStyle/>
          <a:p>
            <a:pPr algn="ctr"/>
            <a:r>
              <a:rPr lang="de-DE" sz="6000" b="1" i="1" dirty="0">
                <a:solidFill>
                  <a:schemeClr val="bg1"/>
                </a:solidFill>
              </a:rPr>
              <a:t>Demo </a:t>
            </a:r>
          </a:p>
          <a:p>
            <a:pPr algn="ctr"/>
            <a:r>
              <a:rPr lang="de-DE" sz="6000" b="1" i="1" dirty="0">
                <a:solidFill>
                  <a:schemeClr val="bg1"/>
                </a:solidFill>
              </a:rPr>
              <a:t>Time</a:t>
            </a:r>
          </a:p>
        </p:txBody>
      </p:sp>
    </p:spTree>
    <p:extLst>
      <p:ext uri="{BB962C8B-B14F-4D97-AF65-F5344CB8AC3E}">
        <p14:creationId xmlns:p14="http://schemas.microsoft.com/office/powerpoint/2010/main" val="1375950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Wie</a:t>
            </a:r>
            <a:r>
              <a:rPr lang="en-US" dirty="0"/>
              <a:t> lade </a:t>
            </a:r>
            <a:r>
              <a:rPr lang="en-US" dirty="0" err="1"/>
              <a:t>ich</a:t>
            </a:r>
            <a:r>
              <a:rPr lang="en-US" dirty="0"/>
              <a:t> </a:t>
            </a:r>
            <a:r>
              <a:rPr lang="en-US" dirty="0" err="1"/>
              <a:t>Daten</a:t>
            </a:r>
            <a:r>
              <a:rPr lang="en-US" dirty="0"/>
              <a:t>?</a:t>
            </a:r>
            <a:endParaRPr lang="de-DE" dirty="0"/>
          </a:p>
        </p:txBody>
      </p:sp>
      <p:sp>
        <p:nvSpPr>
          <p:cNvPr id="5" name="Text Placeholder 4"/>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546714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Azure DB</a:t>
            </a:r>
            <a:endParaRPr lang="de-DE" dirty="0"/>
          </a:p>
        </p:txBody>
      </p:sp>
      <p:sp>
        <p:nvSpPr>
          <p:cNvPr id="8" name="Line 432"/>
          <p:cNvSpPr>
            <a:spLocks noChangeShapeType="1"/>
          </p:cNvSpPr>
          <p:nvPr/>
        </p:nvSpPr>
        <p:spPr bwMode="auto">
          <a:xfrm flipV="1">
            <a:off x="5623436" y="2411284"/>
            <a:ext cx="0" cy="465138"/>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Rectangle 339"/>
          <p:cNvSpPr>
            <a:spLocks noChangeArrowheads="1"/>
          </p:cNvSpPr>
          <p:nvPr/>
        </p:nvSpPr>
        <p:spPr bwMode="auto">
          <a:xfrm>
            <a:off x="2862808" y="2525828"/>
            <a:ext cx="12086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78D7"/>
                </a:solidFill>
                <a:effectLst/>
                <a:latin typeface="+mn-lt"/>
              </a:rPr>
              <a:t>Data sources</a:t>
            </a:r>
            <a:endParaRPr kumimoji="0" lang="en-US" altLang="en-US" sz="2400" b="0" i="0" u="none" strike="noStrike" cap="none" normalizeH="0" baseline="0" dirty="0">
              <a:ln>
                <a:noFill/>
              </a:ln>
              <a:solidFill>
                <a:srgbClr val="0078D7"/>
              </a:solidFill>
              <a:effectLst/>
              <a:latin typeface="+mn-lt"/>
            </a:endParaRPr>
          </a:p>
        </p:txBody>
      </p:sp>
      <p:sp>
        <p:nvSpPr>
          <p:cNvPr id="14" name="Rectangle 344"/>
          <p:cNvSpPr>
            <a:spLocks noChangeArrowheads="1"/>
          </p:cNvSpPr>
          <p:nvPr/>
        </p:nvSpPr>
        <p:spPr bwMode="auto">
          <a:xfrm>
            <a:off x="2862808" y="3575006"/>
            <a:ext cx="9473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cs typeface="Segoe UI Semilight" panose="020B0402040204020203" pitchFamily="34" charset="0"/>
              </a:rPr>
              <a:t>Structured</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5" name="Rectangle 349"/>
          <p:cNvSpPr>
            <a:spLocks noChangeArrowheads="1"/>
          </p:cNvSpPr>
          <p:nvPr/>
        </p:nvSpPr>
        <p:spPr bwMode="auto">
          <a:xfrm>
            <a:off x="2862808" y="2854281"/>
            <a:ext cx="117551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cs typeface="Segoe UI Semilight" panose="020B0402040204020203" pitchFamily="34" charset="0"/>
              </a:rPr>
              <a:t>Unstructured</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6" name="Rectangle 354"/>
          <p:cNvSpPr>
            <a:spLocks noChangeArrowheads="1"/>
          </p:cNvSpPr>
          <p:nvPr/>
        </p:nvSpPr>
        <p:spPr bwMode="auto">
          <a:xfrm>
            <a:off x="2862808" y="3194006"/>
            <a:ext cx="15267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latin typeface="+mn-lt"/>
                <a:cs typeface="Segoe UI Semilight" panose="020B0402040204020203" pitchFamily="34" charset="0"/>
              </a:rPr>
              <a:t>Semi-structured</a:t>
            </a:r>
          </a:p>
        </p:txBody>
      </p:sp>
      <p:sp>
        <p:nvSpPr>
          <p:cNvPr id="17" name="Rectangle 361"/>
          <p:cNvSpPr>
            <a:spLocks noChangeArrowheads="1"/>
          </p:cNvSpPr>
          <p:nvPr/>
        </p:nvSpPr>
        <p:spPr bwMode="auto">
          <a:xfrm>
            <a:off x="2862808" y="3956006"/>
            <a:ext cx="96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kumimoji="0" lang="en-US" altLang="en-US" sz="1600" b="0" i="0" u="none" strike="noStrike" cap="none" normalizeH="0" baseline="0" dirty="0">
                <a:ln>
                  <a:noFill/>
                </a:ln>
                <a:effectLst/>
                <a:latin typeface="+mn-lt"/>
                <a:cs typeface="Segoe UI Semilight" panose="020B0402040204020203" pitchFamily="34" charset="0"/>
              </a:rPr>
              <a:t>Relational </a:t>
            </a:r>
            <a:br>
              <a:rPr kumimoji="0" lang="en-US" altLang="en-US" sz="1600" b="0" i="0" u="none" strike="noStrike" cap="none" normalizeH="0" baseline="0" dirty="0">
                <a:ln>
                  <a:noFill/>
                </a:ln>
                <a:effectLst/>
                <a:latin typeface="+mn-lt"/>
                <a:cs typeface="Segoe UI Semilight" panose="020B0402040204020203" pitchFamily="34" charset="0"/>
              </a:rPr>
            </a:br>
            <a:r>
              <a:rPr kumimoji="0" lang="en-US" altLang="en-US" sz="1600" b="0" i="0" u="none" strike="noStrike" cap="none" normalizeH="0" baseline="0" dirty="0">
                <a:ln>
                  <a:noFill/>
                </a:ln>
                <a:effectLst/>
                <a:latin typeface="+mn-lt"/>
                <a:cs typeface="Segoe UI Semilight" panose="020B0402040204020203" pitchFamily="34" charset="0"/>
              </a:rPr>
              <a:t>(</a:t>
            </a:r>
            <a:r>
              <a:rPr lang="en-US" altLang="en-US" sz="1600" dirty="0">
                <a:latin typeface="+mn-lt"/>
                <a:cs typeface="Segoe UI Semilight" panose="020B0402040204020203" pitchFamily="34" charset="0"/>
              </a:rPr>
              <a:t>RDBMS)</a:t>
            </a:r>
            <a:r>
              <a:rPr kumimoji="0" lang="en-US" altLang="en-US" sz="1600" b="0" i="0" u="none" strike="noStrike" cap="none" normalizeH="0" baseline="0" dirty="0">
                <a:ln>
                  <a:noFill/>
                </a:ln>
                <a:effectLst/>
                <a:latin typeface="+mn-lt"/>
                <a:cs typeface="Segoe UI Semilight" panose="020B0402040204020203" pitchFamily="34" charset="0"/>
              </a:rPr>
              <a:t> </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8" name="Rectangle 378"/>
          <p:cNvSpPr>
            <a:spLocks noChangeArrowheads="1"/>
          </p:cNvSpPr>
          <p:nvPr/>
        </p:nvSpPr>
        <p:spPr bwMode="auto">
          <a:xfrm>
            <a:off x="9152908" y="3337411"/>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mn-lt"/>
            </a:endParaRPr>
          </a:p>
        </p:txBody>
      </p:sp>
      <p:sp>
        <p:nvSpPr>
          <p:cNvPr id="27" name="Freeform 453"/>
          <p:cNvSpPr>
            <a:spLocks/>
          </p:cNvSpPr>
          <p:nvPr/>
        </p:nvSpPr>
        <p:spPr bwMode="auto">
          <a:xfrm>
            <a:off x="1036637" y="1881822"/>
            <a:ext cx="7772400" cy="1463040"/>
          </a:xfrm>
          <a:custGeom>
            <a:avLst/>
            <a:gdLst>
              <a:gd name="T0" fmla="*/ 3991 w 3991"/>
              <a:gd name="T1" fmla="*/ 1358 h 1358"/>
              <a:gd name="T2" fmla="*/ 3991 w 3991"/>
              <a:gd name="T3" fmla="*/ 0 h 1358"/>
              <a:gd name="T4" fmla="*/ 0 w 3991"/>
              <a:gd name="T5" fmla="*/ 0 h 1358"/>
              <a:gd name="T6" fmla="*/ 0 w 3991"/>
              <a:gd name="T7" fmla="*/ 1056 h 1358"/>
            </a:gdLst>
            <a:ahLst/>
            <a:cxnLst>
              <a:cxn ang="0">
                <a:pos x="T0" y="T1"/>
              </a:cxn>
              <a:cxn ang="0">
                <a:pos x="T2" y="T3"/>
              </a:cxn>
              <a:cxn ang="0">
                <a:pos x="T4" y="T5"/>
              </a:cxn>
              <a:cxn ang="0">
                <a:pos x="T6" y="T7"/>
              </a:cxn>
            </a:cxnLst>
            <a:rect l="0" t="0" r="r" b="b"/>
            <a:pathLst>
              <a:path w="3991" h="1358">
                <a:moveTo>
                  <a:pt x="3991" y="1358"/>
                </a:moveTo>
                <a:lnTo>
                  <a:pt x="3991" y="0"/>
                </a:lnTo>
                <a:lnTo>
                  <a:pt x="0" y="0"/>
                </a:lnTo>
                <a:lnTo>
                  <a:pt x="0" y="1056"/>
                </a:lnTo>
              </a:path>
            </a:pathLst>
          </a:custGeom>
          <a:noFill/>
          <a:ln w="12700" cap="rnd">
            <a:solidFill>
              <a:schemeClr val="bg1"/>
            </a:solidFill>
            <a:prstDash val="solid"/>
            <a:round/>
            <a:headEnd type="triangle"/>
            <a:tailEnd type="triangle"/>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31" name="Group 30"/>
          <p:cNvGrpSpPr/>
          <p:nvPr/>
        </p:nvGrpSpPr>
        <p:grpSpPr>
          <a:xfrm>
            <a:off x="1643608" y="3076849"/>
            <a:ext cx="1083589" cy="971515"/>
            <a:chOff x="10319799" y="3000273"/>
            <a:chExt cx="1083589" cy="971515"/>
          </a:xfrm>
        </p:grpSpPr>
        <p:sp>
          <p:nvSpPr>
            <p:cNvPr id="32" name="Freeform 13"/>
            <p:cNvSpPr>
              <a:spLocks noChangeAspect="1" noEditPoints="1"/>
            </p:cNvSpPr>
            <p:nvPr/>
          </p:nvSpPr>
          <p:spPr bwMode="black">
            <a:xfrm>
              <a:off x="11002156" y="3630167"/>
              <a:ext cx="401232" cy="34162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100"/>
            </a:solidFill>
            <a:ln w="10795" cap="flat" cmpd="sng" algn="ctr">
              <a:noFill/>
              <a:prstDash val="solid"/>
              <a:headEnd type="none" w="med" len="med"/>
              <a:tailEnd type="none" w="med" len="med"/>
            </a:ln>
            <a:effectLst/>
          </p:spPr>
          <p:txBody>
            <a:bodyPr vert="horz" wrap="square" lIns="80684" tIns="40342" rIns="80684" bIns="40342" numCol="1" rtlCol="0" anchor="ctr" anchorCtr="0" compatLnSpc="1">
              <a:prstTxWarp prst="textNoShape">
                <a:avLst/>
              </a:prstTxWarp>
            </a:body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chemeClr val="bg1"/>
                </a:solidFill>
                <a:effectLst/>
                <a:uLnTx/>
                <a:uFillTx/>
                <a:ea typeface="+mn-ea"/>
                <a:cs typeface="+mn-cs"/>
              </a:endParaRPr>
            </a:p>
          </p:txBody>
        </p:sp>
        <p:grpSp>
          <p:nvGrpSpPr>
            <p:cNvPr id="33" name="Group 32"/>
            <p:cNvGrpSpPr>
              <a:grpSpLocks noChangeAspect="1"/>
            </p:cNvGrpSpPr>
            <p:nvPr/>
          </p:nvGrpSpPr>
          <p:grpSpPr>
            <a:xfrm>
              <a:off x="11019885" y="3022292"/>
              <a:ext cx="377181" cy="287180"/>
              <a:chOff x="1920370" y="5395261"/>
              <a:chExt cx="484336" cy="368766"/>
            </a:xfrm>
          </p:grpSpPr>
          <p:grpSp>
            <p:nvGrpSpPr>
              <p:cNvPr id="42" name="Group 41"/>
              <p:cNvGrpSpPr>
                <a:grpSpLocks noChangeAspect="1"/>
              </p:cNvGrpSpPr>
              <p:nvPr/>
            </p:nvGrpSpPr>
            <p:grpSpPr>
              <a:xfrm>
                <a:off x="1920370" y="5395261"/>
                <a:ext cx="484336" cy="368766"/>
                <a:chOff x="6120688" y="4015536"/>
                <a:chExt cx="1056361" cy="804294"/>
              </a:xfrm>
            </p:grpSpPr>
            <p:sp>
              <p:nvSpPr>
                <p:cNvPr id="44" name="Freeform 43"/>
                <p:cNvSpPr>
                  <a:spLocks noChangeAspect="1"/>
                </p:cNvSpPr>
                <p:nvPr/>
              </p:nvSpPr>
              <p:spPr bwMode="auto">
                <a:xfrm>
                  <a:off x="6154338" y="4155729"/>
                  <a:ext cx="1022711"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0078D7"/>
                </a:solidFill>
                <a:ln w="9525" cap="flat" cmpd="sng" algn="ctr">
                  <a:noFill/>
                  <a:prstDash val="soli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399" b="0" i="0" u="none" strike="noStrike" kern="0" cap="none" spc="-50" normalizeH="0" baseline="0" noProof="0" dirty="0">
                    <a:ln>
                      <a:solidFill>
                        <a:srgbClr val="FFFFFF">
                          <a:alpha val="0"/>
                        </a:srgbClr>
                      </a:solidFill>
                    </a:ln>
                    <a:solidFill>
                      <a:schemeClr val="bg1"/>
                    </a:solidFill>
                    <a:effectLst/>
                    <a:uLnTx/>
                    <a:uFillTx/>
                    <a:ea typeface="Segoe UI" pitchFamily="34" charset="0"/>
                    <a:cs typeface="Segoe UI" pitchFamily="34" charset="0"/>
                  </a:endParaRPr>
                </a:p>
              </p:txBody>
            </p:sp>
            <p:sp>
              <p:nvSpPr>
                <p:cNvPr id="45" name="Freeform 44"/>
                <p:cNvSpPr>
                  <a:spLocks noChangeAspect="1"/>
                </p:cNvSpPr>
                <p:nvPr/>
              </p:nvSpPr>
              <p:spPr bwMode="auto">
                <a:xfrm>
                  <a:off x="6120688" y="4015536"/>
                  <a:ext cx="1024369"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0078D7">
                    <a:lumMod val="50000"/>
                  </a:srgbClr>
                </a:solidFill>
                <a:ln w="9525" cap="flat" cmpd="sng" algn="ctr">
                  <a:noFill/>
                  <a:prstDash val="soli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399" b="0" i="0" u="none" strike="noStrike" kern="0" cap="none" spc="-50" normalizeH="0" baseline="0" noProof="0" dirty="0">
                    <a:ln>
                      <a:solidFill>
                        <a:srgbClr val="FFFFFF">
                          <a:alpha val="0"/>
                        </a:srgbClr>
                      </a:solidFill>
                    </a:ln>
                    <a:solidFill>
                      <a:schemeClr val="bg1"/>
                    </a:solidFill>
                    <a:effectLst/>
                    <a:uLnTx/>
                    <a:uFillTx/>
                    <a:ea typeface="Segoe UI" pitchFamily="34" charset="0"/>
                    <a:cs typeface="Segoe UI" pitchFamily="34" charset="0"/>
                  </a:endParaRPr>
                </a:p>
              </p:txBody>
            </p:sp>
          </p:grpSp>
          <p:sp>
            <p:nvSpPr>
              <p:cNvPr id="43" name="Rectangle 42"/>
              <p:cNvSpPr/>
              <p:nvPr/>
            </p:nvSpPr>
            <p:spPr bwMode="auto">
              <a:xfrm>
                <a:off x="1988473" y="5525875"/>
                <a:ext cx="325625" cy="19358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grpSp>
          <p:nvGrpSpPr>
            <p:cNvPr id="34" name="Group 33"/>
            <p:cNvGrpSpPr/>
            <p:nvPr/>
          </p:nvGrpSpPr>
          <p:grpSpPr>
            <a:xfrm>
              <a:off x="10367610" y="3695698"/>
              <a:ext cx="454566" cy="270508"/>
              <a:chOff x="2776962" y="5334974"/>
              <a:chExt cx="454566" cy="270508"/>
            </a:xfrm>
          </p:grpSpPr>
          <p:sp>
            <p:nvSpPr>
              <p:cNvPr id="40" name="Freeform 39"/>
              <p:cNvSpPr>
                <a:spLocks noChangeAspect="1"/>
              </p:cNvSpPr>
              <p:nvPr/>
            </p:nvSpPr>
            <p:spPr>
              <a:xfrm>
                <a:off x="2776962" y="5334974"/>
                <a:ext cx="454566" cy="210559"/>
              </a:xfrm>
              <a:custGeom>
                <a:avLst/>
                <a:gdLst/>
                <a:ahLst/>
                <a:cxnLst/>
                <a:rect l="l" t="t" r="r" b="b"/>
                <a:pathLst>
                  <a:path w="2252662" h="1241074">
                    <a:moveTo>
                      <a:pt x="1168673" y="873897"/>
                    </a:moveTo>
                    <a:cubicBezTo>
                      <a:pt x="1422363" y="887818"/>
                      <a:pt x="1590476" y="1059404"/>
                      <a:pt x="1631156" y="1088674"/>
                    </a:cubicBezTo>
                    <a:lnTo>
                      <a:pt x="1490662" y="1236311"/>
                    </a:lnTo>
                    <a:cubicBezTo>
                      <a:pt x="1370013" y="1185512"/>
                      <a:pt x="1177924" y="929923"/>
                      <a:pt x="778668" y="1241074"/>
                    </a:cubicBezTo>
                    <a:lnTo>
                      <a:pt x="628650" y="1083911"/>
                    </a:lnTo>
                    <a:cubicBezTo>
                      <a:pt x="833438" y="913950"/>
                      <a:pt x="1016459" y="865543"/>
                      <a:pt x="1168673" y="873897"/>
                    </a:cubicBezTo>
                    <a:close/>
                    <a:moveTo>
                      <a:pt x="1167682" y="426778"/>
                    </a:moveTo>
                    <a:cubicBezTo>
                      <a:pt x="1582192" y="444172"/>
                      <a:pt x="1876127" y="724341"/>
                      <a:pt x="1943100" y="771966"/>
                    </a:cubicBezTo>
                    <a:lnTo>
                      <a:pt x="1795462" y="924366"/>
                    </a:lnTo>
                    <a:cubicBezTo>
                      <a:pt x="1635125" y="794985"/>
                      <a:pt x="1131887" y="386997"/>
                      <a:pt x="457200" y="914841"/>
                    </a:cubicBezTo>
                    <a:lnTo>
                      <a:pt x="314325" y="786253"/>
                    </a:lnTo>
                    <a:cubicBezTo>
                      <a:pt x="626864" y="500503"/>
                      <a:pt x="918976" y="416341"/>
                      <a:pt x="1167682" y="426778"/>
                    </a:cubicBezTo>
                    <a:close/>
                    <a:moveTo>
                      <a:pt x="1122266" y="14"/>
                    </a:moveTo>
                    <a:cubicBezTo>
                      <a:pt x="1684635" y="2525"/>
                      <a:pt x="2113756" y="340365"/>
                      <a:pt x="2252662" y="462404"/>
                    </a:cubicBezTo>
                    <a:lnTo>
                      <a:pt x="2114550" y="619567"/>
                    </a:lnTo>
                    <a:cubicBezTo>
                      <a:pt x="1916112" y="495742"/>
                      <a:pt x="1186656" y="-206726"/>
                      <a:pt x="147637" y="619567"/>
                    </a:cubicBezTo>
                    <a:lnTo>
                      <a:pt x="0" y="476692"/>
                    </a:lnTo>
                    <a:cubicBezTo>
                      <a:pt x="399455" y="117718"/>
                      <a:pt x="784845" y="-1493"/>
                      <a:pt x="1122266" y="14"/>
                    </a:cubicBezTo>
                    <a:close/>
                  </a:path>
                </a:pathLst>
              </a:custGeom>
              <a:solidFill>
                <a:srgbClr val="C00000"/>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chemeClr val="bg1"/>
                  </a:solidFill>
                  <a:effectLst/>
                  <a:uLnTx/>
                  <a:uFillTx/>
                  <a:ea typeface="+mn-ea"/>
                  <a:cs typeface="+mn-cs"/>
                </a:endParaRPr>
              </a:p>
            </p:txBody>
          </p:sp>
          <p:sp>
            <p:nvSpPr>
              <p:cNvPr id="41" name="Oval 40"/>
              <p:cNvSpPr>
                <a:spLocks noChangeAspect="1"/>
              </p:cNvSpPr>
              <p:nvPr/>
            </p:nvSpPr>
            <p:spPr bwMode="auto">
              <a:xfrm>
                <a:off x="2976813" y="5550618"/>
                <a:ext cx="54864" cy="54864"/>
              </a:xfrm>
              <a:prstGeom prst="ellipse">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grpSp>
          <p:nvGrpSpPr>
            <p:cNvPr id="35" name="Group 34"/>
            <p:cNvGrpSpPr/>
            <p:nvPr/>
          </p:nvGrpSpPr>
          <p:grpSpPr>
            <a:xfrm>
              <a:off x="10319799" y="3000273"/>
              <a:ext cx="550189" cy="341091"/>
              <a:chOff x="10006524" y="2822531"/>
              <a:chExt cx="550189" cy="341091"/>
            </a:xfrm>
          </p:grpSpPr>
          <p:grpSp>
            <p:nvGrpSpPr>
              <p:cNvPr id="36" name="Group 35"/>
              <p:cNvGrpSpPr/>
              <p:nvPr/>
            </p:nvGrpSpPr>
            <p:grpSpPr>
              <a:xfrm>
                <a:off x="10006524" y="2822531"/>
                <a:ext cx="550189" cy="341091"/>
                <a:chOff x="3770766" y="1894440"/>
                <a:chExt cx="3876018" cy="2402947"/>
              </a:xfrm>
            </p:grpSpPr>
            <p:sp>
              <p:nvSpPr>
                <p:cNvPr id="38" name="Freeform 37"/>
                <p:cNvSpPr/>
                <p:nvPr/>
              </p:nvSpPr>
              <p:spPr bwMode="auto">
                <a:xfrm>
                  <a:off x="3770766"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marR="0" lvl="0" indent="-342834" algn="ctr" defTabSz="932293" eaLnBrk="1" fontAlgn="auto" latinLnBrk="0" hangingPunct="1">
                    <a:lnSpc>
                      <a:spcPct val="100000"/>
                    </a:lnSpc>
                    <a:spcBef>
                      <a:spcPts val="0"/>
                    </a:spcBef>
                    <a:spcAft>
                      <a:spcPts val="0"/>
                    </a:spcAft>
                    <a:buClrTx/>
                    <a:buSzTx/>
                    <a:buFont typeface="Wingdings 3" panose="05040102010807070707" pitchFamily="18" charset="2"/>
                    <a:buChar char="Æ"/>
                    <a:tabLst/>
                    <a:defRPr/>
                  </a:pPr>
                  <a:endParaRPr kumimoji="0" lang="en-IN" sz="2000" b="1"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pic>
              <p:nvPicPr>
                <p:cNvPr id="39" name="Picture 31" descr="E:\Eric Suchiang FD\Icons\Metro Icon\Metro icons ALL WHITE\start_windows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36"/>
              <p:cNvPicPr>
                <a:picLocks noChangeAspect="1"/>
              </p:cNvPicPr>
              <p:nvPr/>
            </p:nvPicPr>
            <p:blipFill rotWithShape="1">
              <a:blip r:embed="rId3"/>
              <a:srcRect r="4671" b="3054"/>
              <a:stretch/>
            </p:blipFill>
            <p:spPr>
              <a:xfrm>
                <a:off x="10041547" y="2854916"/>
                <a:ext cx="476455" cy="277975"/>
              </a:xfrm>
              <a:prstGeom prst="rect">
                <a:avLst/>
              </a:prstGeom>
              <a:noFill/>
              <a:ln w="9525">
                <a:solidFill>
                  <a:srgbClr val="D2D2D2">
                    <a:lumMod val="50000"/>
                  </a:srgbClr>
                </a:solidFill>
              </a:ln>
            </p:spPr>
          </p:pic>
        </p:grpSp>
      </p:grpSp>
      <p:sp>
        <p:nvSpPr>
          <p:cNvPr id="49" name="Isosceles Triangle 48"/>
          <p:cNvSpPr/>
          <p:nvPr/>
        </p:nvSpPr>
        <p:spPr bwMode="auto">
          <a:xfrm rot="5400000">
            <a:off x="3888568" y="3445191"/>
            <a:ext cx="1288098" cy="315512"/>
          </a:xfrm>
          <a:prstGeom prst="triangl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grpSp>
        <p:nvGrpSpPr>
          <p:cNvPr id="53" name="Group 52"/>
          <p:cNvGrpSpPr/>
          <p:nvPr/>
        </p:nvGrpSpPr>
        <p:grpSpPr>
          <a:xfrm>
            <a:off x="8847532" y="2808773"/>
            <a:ext cx="1346573" cy="1863358"/>
            <a:chOff x="9730589" y="3122532"/>
            <a:chExt cx="1346573" cy="1863358"/>
          </a:xfrm>
        </p:grpSpPr>
        <p:grpSp>
          <p:nvGrpSpPr>
            <p:cNvPr id="54" name="Group 53"/>
            <p:cNvGrpSpPr>
              <a:grpSpLocks noChangeAspect="1"/>
            </p:cNvGrpSpPr>
            <p:nvPr/>
          </p:nvGrpSpPr>
          <p:grpSpPr>
            <a:xfrm>
              <a:off x="9882329" y="3122532"/>
              <a:ext cx="1018773" cy="1371600"/>
              <a:chOff x="6592193" y="1888324"/>
              <a:chExt cx="2181834" cy="2937461"/>
            </a:xfrm>
          </p:grpSpPr>
          <p:sp>
            <p:nvSpPr>
              <p:cNvPr id="56" name="Can 5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Donut 5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8" name="Group 57"/>
              <p:cNvGrpSpPr/>
              <p:nvPr/>
            </p:nvGrpSpPr>
            <p:grpSpPr>
              <a:xfrm>
                <a:off x="6654555" y="1948052"/>
                <a:ext cx="2062791" cy="999923"/>
                <a:chOff x="3418451" y="1327507"/>
                <a:chExt cx="2706124" cy="1321666"/>
              </a:xfrm>
            </p:grpSpPr>
            <p:sp>
              <p:nvSpPr>
                <p:cNvPr id="59" name="Donut 58"/>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0" name="Freeform 5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sp>
          <p:nvSpPr>
            <p:cNvPr id="55" name="TextBox 54"/>
            <p:cNvSpPr txBox="1"/>
            <p:nvPr/>
          </p:nvSpPr>
          <p:spPr>
            <a:xfrm>
              <a:off x="9730589" y="4474634"/>
              <a:ext cx="1346573" cy="511256"/>
            </a:xfrm>
            <a:prstGeom prst="rect">
              <a:avLst/>
            </a:prstGeom>
            <a:noFill/>
          </p:spPr>
          <p:txBody>
            <a:bodyPr wrap="none" lIns="179285" tIns="143428" rIns="179285" bIns="143428" rtlCol="0">
              <a:spAutoFit/>
            </a:bodyPr>
            <a:lstStyle/>
            <a:p>
              <a:pPr algn="ctr" defTabSz="913505" fontAlgn="base">
                <a:lnSpc>
                  <a:spcPct val="90000"/>
                </a:lnSpc>
                <a:spcBef>
                  <a:spcPct val="0"/>
                </a:spcBef>
                <a:spcAft>
                  <a:spcPts val="588"/>
                </a:spcAft>
              </a:pPr>
              <a:r>
                <a:rPr lang="en-US" sz="1600" dirty="0">
                  <a:solidFill>
                    <a:srgbClr val="515151"/>
                  </a:solidFill>
                  <a:ea typeface="MS PGothic" charset="0"/>
                  <a:cs typeface="Segoe UI" panose="020B0502040204020203" pitchFamily="34" charset="0"/>
                </a:rPr>
                <a:t>SQL Azure</a:t>
              </a:r>
            </a:p>
          </p:txBody>
        </p:sp>
      </p:grpSp>
      <p:sp>
        <p:nvSpPr>
          <p:cNvPr id="61" name="Freeform 60"/>
          <p:cNvSpPr/>
          <p:nvPr/>
        </p:nvSpPr>
        <p:spPr bwMode="auto">
          <a:xfrm>
            <a:off x="8610459" y="2673529"/>
            <a:ext cx="680561" cy="42700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chemeClr val="bg1"/>
              </a:solidFill>
              <a:ea typeface="Segoe UI" pitchFamily="34" charset="0"/>
              <a:cs typeface="Segoe UI" pitchFamily="34" charset="0"/>
            </a:endParaRPr>
          </a:p>
        </p:txBody>
      </p:sp>
      <p:sp>
        <p:nvSpPr>
          <p:cNvPr id="62" name="Rectangle 442"/>
          <p:cNvSpPr>
            <a:spLocks noChangeArrowheads="1"/>
          </p:cNvSpPr>
          <p:nvPr/>
        </p:nvSpPr>
        <p:spPr bwMode="auto">
          <a:xfrm>
            <a:off x="8757620" y="2808894"/>
            <a:ext cx="43922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mn-lt"/>
              </a:rPr>
              <a:t>PaaS</a:t>
            </a:r>
            <a:endParaRPr kumimoji="0" lang="en-US" altLang="en-US" sz="2000" b="0" i="0" u="none" strike="noStrike" cap="none" normalizeH="0" baseline="0" dirty="0">
              <a:ln>
                <a:noFill/>
              </a:ln>
              <a:solidFill>
                <a:schemeClr val="bg1"/>
              </a:solidFill>
              <a:effectLst/>
              <a:latin typeface="+mn-lt"/>
            </a:endParaRPr>
          </a:p>
        </p:txBody>
      </p:sp>
      <p:sp>
        <p:nvSpPr>
          <p:cNvPr id="63" name="Line 439"/>
          <p:cNvSpPr>
            <a:spLocks noChangeShapeType="1"/>
          </p:cNvSpPr>
          <p:nvPr/>
        </p:nvSpPr>
        <p:spPr bwMode="auto">
          <a:xfrm>
            <a:off x="5804128" y="2665814"/>
            <a:ext cx="548640" cy="0"/>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 name="Rectangle 66"/>
          <p:cNvSpPr/>
          <p:nvPr/>
        </p:nvSpPr>
        <p:spPr bwMode="auto">
          <a:xfrm>
            <a:off x="5188796" y="2740162"/>
            <a:ext cx="1910669" cy="720000"/>
          </a:xfrm>
          <a:prstGeom prst="rect">
            <a:avLst/>
          </a:prstGeom>
          <a:solidFill>
            <a:srgbClr val="672A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8" name="Rectangle 383"/>
          <p:cNvSpPr>
            <a:spLocks noChangeArrowheads="1"/>
          </p:cNvSpPr>
          <p:nvPr/>
        </p:nvSpPr>
        <p:spPr bwMode="auto">
          <a:xfrm>
            <a:off x="5235762" y="2889281"/>
            <a:ext cx="181299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solidFill>
                  <a:schemeClr val="bg1"/>
                </a:solidFill>
                <a:latin typeface="+mn-lt"/>
                <a:cs typeface="Segoe UI Semilight" panose="020B0402040204020203" pitchFamily="34" charset="0"/>
              </a:rPr>
              <a:t>SQL Server </a:t>
            </a:r>
            <a:br>
              <a:rPr lang="en-US" altLang="en-US" sz="1600" dirty="0">
                <a:solidFill>
                  <a:schemeClr val="bg1"/>
                </a:solidFill>
                <a:latin typeface="+mn-lt"/>
                <a:cs typeface="Segoe UI Semilight" panose="020B0402040204020203" pitchFamily="34" charset="0"/>
              </a:rPr>
            </a:br>
            <a:r>
              <a:rPr lang="en-US" altLang="en-US" sz="1600" dirty="0">
                <a:solidFill>
                  <a:schemeClr val="bg1"/>
                </a:solidFill>
                <a:latin typeface="+mn-lt"/>
                <a:cs typeface="Segoe UI Semilight" panose="020B0402040204020203" pitchFamily="34" charset="0"/>
              </a:rPr>
              <a:t>Integration Services</a:t>
            </a:r>
          </a:p>
        </p:txBody>
      </p:sp>
      <p:sp>
        <p:nvSpPr>
          <p:cNvPr id="69" name="Freeform 9"/>
          <p:cNvSpPr>
            <a:spLocks noChangeAspect="1" noEditPoints="1"/>
          </p:cNvSpPr>
          <p:nvPr/>
        </p:nvSpPr>
        <p:spPr bwMode="black">
          <a:xfrm>
            <a:off x="6398159" y="3774352"/>
            <a:ext cx="497955" cy="40375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70" name="Picture 69"/>
          <p:cNvPicPr>
            <a:picLocks noChangeAspect="1"/>
          </p:cNvPicPr>
          <p:nvPr/>
        </p:nvPicPr>
        <p:blipFill>
          <a:blip r:embed="rId4"/>
          <a:stretch>
            <a:fillRect/>
          </a:stretch>
        </p:blipFill>
        <p:spPr>
          <a:xfrm>
            <a:off x="5393717" y="3788569"/>
            <a:ext cx="943904" cy="744730"/>
          </a:xfrm>
          <a:prstGeom prst="rect">
            <a:avLst/>
          </a:prstGeom>
        </p:spPr>
      </p:pic>
      <p:sp>
        <p:nvSpPr>
          <p:cNvPr id="71" name="Rectangle 437"/>
          <p:cNvSpPr>
            <a:spLocks noChangeArrowheads="1"/>
          </p:cNvSpPr>
          <p:nvPr/>
        </p:nvSpPr>
        <p:spPr bwMode="auto">
          <a:xfrm>
            <a:off x="5393717" y="4647528"/>
            <a:ext cx="117500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latin typeface="+mn-lt"/>
                <a:cs typeface="Segoe UI Semilight" panose="020B0402040204020203" pitchFamily="34" charset="0"/>
              </a:rPr>
              <a:t>Azure </a:t>
            </a:r>
          </a:p>
          <a:p>
            <a:pPr lvl="0" defTabSz="914400"/>
            <a:r>
              <a:rPr lang="en-US" altLang="en-US" sz="1600" dirty="0">
                <a:latin typeface="+mn-lt"/>
                <a:cs typeface="Segoe UI Semilight" panose="020B0402040204020203" pitchFamily="34" charset="0"/>
              </a:rPr>
              <a:t>Data Factory</a:t>
            </a:r>
          </a:p>
        </p:txBody>
      </p:sp>
      <p:sp>
        <p:nvSpPr>
          <p:cNvPr id="72" name="Isosceles Triangle 71"/>
          <p:cNvSpPr/>
          <p:nvPr/>
        </p:nvSpPr>
        <p:spPr bwMode="auto">
          <a:xfrm rot="5400000">
            <a:off x="7421478" y="3451440"/>
            <a:ext cx="1288098" cy="315512"/>
          </a:xfrm>
          <a:prstGeom prst="triangl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sp>
        <p:nvSpPr>
          <p:cNvPr id="47" name="Line 432"/>
          <p:cNvSpPr>
            <a:spLocks noChangeShapeType="1"/>
          </p:cNvSpPr>
          <p:nvPr/>
        </p:nvSpPr>
        <p:spPr bwMode="auto">
          <a:xfrm flipV="1">
            <a:off x="5880855" y="1836823"/>
            <a:ext cx="0" cy="465138"/>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8" name="Line 439"/>
          <p:cNvSpPr>
            <a:spLocks noChangeShapeType="1"/>
          </p:cNvSpPr>
          <p:nvPr/>
        </p:nvSpPr>
        <p:spPr bwMode="auto">
          <a:xfrm>
            <a:off x="6061547" y="2091353"/>
            <a:ext cx="548640" cy="0"/>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0" name="Rectangle 49"/>
          <p:cNvSpPr/>
          <p:nvPr/>
        </p:nvSpPr>
        <p:spPr bwMode="auto">
          <a:xfrm>
            <a:off x="5180256" y="1878572"/>
            <a:ext cx="1910669" cy="705424"/>
          </a:xfrm>
          <a:prstGeom prst="rect">
            <a:avLst/>
          </a:prstGeom>
          <a:solidFill>
            <a:srgbClr val="672A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1" name="Rectangle 383"/>
          <p:cNvSpPr>
            <a:spLocks noChangeArrowheads="1"/>
          </p:cNvSpPr>
          <p:nvPr/>
        </p:nvSpPr>
        <p:spPr bwMode="auto">
          <a:xfrm>
            <a:off x="5258361" y="2005530"/>
            <a:ext cx="15941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solidFill>
                  <a:schemeClr val="bg1"/>
                </a:solidFill>
                <a:latin typeface="+mn-lt"/>
                <a:cs typeface="Segoe UI Semilight" panose="020B0402040204020203" pitchFamily="34" charset="0"/>
              </a:rPr>
              <a:t>BCP, Bulk Insert, </a:t>
            </a:r>
          </a:p>
          <a:p>
            <a:pPr lvl="0" defTabSz="914400"/>
            <a:r>
              <a:rPr lang="en-US" altLang="en-US" sz="1600" dirty="0" err="1">
                <a:solidFill>
                  <a:schemeClr val="bg1"/>
                </a:solidFill>
                <a:latin typeface="+mn-lt"/>
                <a:cs typeface="Segoe UI Semilight" panose="020B0402040204020203" pitchFamily="34" charset="0"/>
              </a:rPr>
              <a:t>SQLBulkCopy</a:t>
            </a:r>
            <a:endParaRPr lang="en-US" altLang="en-US" sz="1600" dirty="0">
              <a:solidFill>
                <a:schemeClr val="bg1"/>
              </a:solidFill>
              <a:latin typeface="+mn-lt"/>
              <a:cs typeface="Segoe UI Semilight" panose="020B0402040204020203" pitchFamily="34" charset="0"/>
            </a:endParaRPr>
          </a:p>
        </p:txBody>
      </p:sp>
    </p:spTree>
    <p:extLst>
      <p:ext uri="{BB962C8B-B14F-4D97-AF65-F5344CB8AC3E}">
        <p14:creationId xmlns:p14="http://schemas.microsoft.com/office/powerpoint/2010/main" val="42129248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7301860" y="2820901"/>
            <a:ext cx="1511264" cy="1891691"/>
            <a:chOff x="8140200" y="2500073"/>
            <a:chExt cx="3352800" cy="4196793"/>
          </a:xfrm>
        </p:grpSpPr>
        <p:grpSp>
          <p:nvGrpSpPr>
            <p:cNvPr id="65" name="Group 64"/>
            <p:cNvGrpSpPr/>
            <p:nvPr/>
          </p:nvGrpSpPr>
          <p:grpSpPr>
            <a:xfrm>
              <a:off x="8368240" y="2500073"/>
              <a:ext cx="2896720" cy="2369216"/>
              <a:chOff x="8131011" y="2491849"/>
              <a:chExt cx="2896720" cy="2369216"/>
            </a:xfrm>
          </p:grpSpPr>
          <p:sp>
            <p:nvSpPr>
              <p:cNvPr id="73" name="Can 72"/>
              <p:cNvSpPr/>
              <p:nvPr/>
            </p:nvSpPr>
            <p:spPr>
              <a:xfrm>
                <a:off x="9267970" y="2491850"/>
                <a:ext cx="1759761" cy="2369215"/>
              </a:xfrm>
              <a:prstGeom prst="can">
                <a:avLst>
                  <a:gd name="adj" fmla="val 51849"/>
                </a:avLst>
              </a:prstGeom>
              <a:solidFill>
                <a:srgbClr val="CDCCCB"/>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4" name="Freeform 73"/>
              <p:cNvSpPr/>
              <p:nvPr/>
            </p:nvSpPr>
            <p:spPr>
              <a:xfrm>
                <a:off x="8266258" y="3305081"/>
                <a:ext cx="829579" cy="864567"/>
              </a:xfrm>
              <a:custGeom>
                <a:avLst/>
                <a:gdLst>
                  <a:gd name="connsiteX0" fmla="*/ 583528 w 1359505"/>
                  <a:gd name="connsiteY0" fmla="*/ 0 h 1416843"/>
                  <a:gd name="connsiteX1" fmla="*/ 1193005 w 1359505"/>
                  <a:gd name="connsiteY1" fmla="*/ 476250 h 1416843"/>
                  <a:gd name="connsiteX2" fmla="*/ 1191911 w 1359505"/>
                  <a:gd name="connsiteY2" fmla="*/ 476250 h 1416843"/>
                  <a:gd name="connsiteX3" fmla="*/ 1338261 w 1359505"/>
                  <a:gd name="connsiteY3" fmla="*/ 591457 h 1416843"/>
                  <a:gd name="connsiteX4" fmla="*/ 1359217 w 1359505"/>
                  <a:gd name="connsiteY4" fmla="*/ 591459 h 1416843"/>
                  <a:gd name="connsiteX5" fmla="*/ 1356836 w 1359505"/>
                  <a:gd name="connsiteY5" fmla="*/ 1416843 h 1416843"/>
                  <a:gd name="connsiteX6" fmla="*/ 0 w 1359505"/>
                  <a:gd name="connsiteY6" fmla="*/ 1416843 h 1416843"/>
                  <a:gd name="connsiteX7" fmla="*/ 0 w 1359505"/>
                  <a:gd name="connsiteY7" fmla="*/ 473887 h 1416843"/>
                  <a:gd name="connsiteX8" fmla="*/ 24277 w 1359505"/>
                  <a:gd name="connsiteY8" fmla="*/ 473838 h 14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05" h="1416843">
                    <a:moveTo>
                      <a:pt x="583528" y="0"/>
                    </a:moveTo>
                    <a:cubicBezTo>
                      <a:pt x="810499" y="132557"/>
                      <a:pt x="989846" y="317500"/>
                      <a:pt x="1193005" y="476250"/>
                    </a:cubicBezTo>
                    <a:lnTo>
                      <a:pt x="1191911" y="476250"/>
                    </a:lnTo>
                    <a:lnTo>
                      <a:pt x="1338261" y="591457"/>
                    </a:lnTo>
                    <a:lnTo>
                      <a:pt x="1359217" y="591459"/>
                    </a:lnTo>
                    <a:cubicBezTo>
                      <a:pt x="1360805" y="859389"/>
                      <a:pt x="1355248" y="1148913"/>
                      <a:pt x="1356836" y="1416843"/>
                    </a:cubicBezTo>
                    <a:lnTo>
                      <a:pt x="0" y="1416843"/>
                    </a:lnTo>
                    <a:lnTo>
                      <a:pt x="0" y="473887"/>
                    </a:lnTo>
                    <a:lnTo>
                      <a:pt x="24277" y="473838"/>
                    </a:lnTo>
                    <a:close/>
                  </a:path>
                </a:pathLst>
              </a:custGeom>
              <a:solidFill>
                <a:srgbClr val="0078D7"/>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5" name="Isosceles Triangle 74"/>
              <p:cNvSpPr/>
              <p:nvPr/>
            </p:nvSpPr>
            <p:spPr>
              <a:xfrm rot="19238469">
                <a:off x="8460548" y="3265854"/>
                <a:ext cx="109332" cy="51873"/>
              </a:xfrm>
              <a:prstGeom prst="triangle">
                <a:avLst>
                  <a:gd name="adj" fmla="val 75804"/>
                </a:avLst>
              </a:prstGeom>
              <a:solidFill>
                <a:srgbClr val="33333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6" name="Rectangle 7"/>
              <p:cNvSpPr/>
              <p:nvPr/>
            </p:nvSpPr>
            <p:spPr>
              <a:xfrm rot="19196325">
                <a:off x="8131011" y="3420014"/>
                <a:ext cx="537961" cy="64171"/>
              </a:xfrm>
              <a:custGeom>
                <a:avLst/>
                <a:gdLst>
                  <a:gd name="connsiteX0" fmla="*/ 0 w 841690"/>
                  <a:gd name="connsiteY0" fmla="*/ 0 h 114300"/>
                  <a:gd name="connsiteX1" fmla="*/ 841690 w 841690"/>
                  <a:gd name="connsiteY1" fmla="*/ 0 h 114300"/>
                  <a:gd name="connsiteX2" fmla="*/ 841690 w 841690"/>
                  <a:gd name="connsiteY2" fmla="*/ 114300 h 114300"/>
                  <a:gd name="connsiteX3" fmla="*/ 0 w 841690"/>
                  <a:gd name="connsiteY3" fmla="*/ 114300 h 114300"/>
                  <a:gd name="connsiteX4" fmla="*/ 0 w 841690"/>
                  <a:gd name="connsiteY4" fmla="*/ 0 h 114300"/>
                  <a:gd name="connsiteX0" fmla="*/ 0 w 841690"/>
                  <a:gd name="connsiteY0" fmla="*/ 0 h 114300"/>
                  <a:gd name="connsiteX1" fmla="*/ 841690 w 841690"/>
                  <a:gd name="connsiteY1" fmla="*/ 0 h 114300"/>
                  <a:gd name="connsiteX2" fmla="*/ 841690 w 841690"/>
                  <a:gd name="connsiteY2" fmla="*/ 114300 h 114300"/>
                  <a:gd name="connsiteX3" fmla="*/ 122827 w 841690"/>
                  <a:gd name="connsiteY3" fmla="*/ 101434 h 114300"/>
                  <a:gd name="connsiteX4" fmla="*/ 0 w 841690"/>
                  <a:gd name="connsiteY4" fmla="*/ 0 h 114300"/>
                  <a:gd name="connsiteX0" fmla="*/ 0 w 864017"/>
                  <a:gd name="connsiteY0" fmla="*/ 0 h 101434"/>
                  <a:gd name="connsiteX1" fmla="*/ 841690 w 864017"/>
                  <a:gd name="connsiteY1" fmla="*/ 0 h 101434"/>
                  <a:gd name="connsiteX2" fmla="*/ 864017 w 864017"/>
                  <a:gd name="connsiteY2" fmla="*/ 98851 h 101434"/>
                  <a:gd name="connsiteX3" fmla="*/ 122827 w 864017"/>
                  <a:gd name="connsiteY3" fmla="*/ 101434 h 101434"/>
                  <a:gd name="connsiteX4" fmla="*/ 0 w 864017"/>
                  <a:gd name="connsiteY4" fmla="*/ 0 h 101434"/>
                  <a:gd name="connsiteX0" fmla="*/ 0 w 864017"/>
                  <a:gd name="connsiteY0" fmla="*/ 3729 h 105163"/>
                  <a:gd name="connsiteX1" fmla="*/ 826157 w 864017"/>
                  <a:gd name="connsiteY1" fmla="*/ 0 h 105163"/>
                  <a:gd name="connsiteX2" fmla="*/ 864017 w 864017"/>
                  <a:gd name="connsiteY2" fmla="*/ 102580 h 105163"/>
                  <a:gd name="connsiteX3" fmla="*/ 122827 w 864017"/>
                  <a:gd name="connsiteY3" fmla="*/ 105163 h 105163"/>
                  <a:gd name="connsiteX4" fmla="*/ 0 w 864017"/>
                  <a:gd name="connsiteY4" fmla="*/ 3729 h 10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17" h="105163">
                    <a:moveTo>
                      <a:pt x="0" y="3729"/>
                    </a:moveTo>
                    <a:lnTo>
                      <a:pt x="826157" y="0"/>
                    </a:lnTo>
                    <a:lnTo>
                      <a:pt x="864017" y="102580"/>
                    </a:lnTo>
                    <a:lnTo>
                      <a:pt x="122827" y="105163"/>
                    </a:lnTo>
                    <a:lnTo>
                      <a:pt x="0" y="3729"/>
                    </a:lnTo>
                    <a:close/>
                  </a:path>
                </a:pathLst>
              </a:custGeom>
              <a:solidFill>
                <a:srgbClr val="33333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7" name="Rectangle 76"/>
              <p:cNvSpPr/>
              <p:nvPr/>
            </p:nvSpPr>
            <p:spPr>
              <a:xfrm>
                <a:off x="8362158" y="3711937"/>
                <a:ext cx="630509" cy="456830"/>
              </a:xfrm>
              <a:prstGeom prst="rect">
                <a:avLst/>
              </a:prstGeom>
              <a:solidFill>
                <a:srgbClr val="01467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8" name="Rectangle 77"/>
              <p:cNvSpPr/>
              <p:nvPr/>
            </p:nvSpPr>
            <p:spPr>
              <a:xfrm>
                <a:off x="8362158" y="3892691"/>
                <a:ext cx="630509" cy="132379"/>
              </a:xfrm>
              <a:prstGeom prst="rect">
                <a:avLst/>
              </a:prstGeom>
              <a:solidFill>
                <a:srgbClr val="008A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9" name="Rectangle 78"/>
              <p:cNvSpPr/>
              <p:nvPr/>
            </p:nvSpPr>
            <p:spPr>
              <a:xfrm>
                <a:off x="8362158" y="3666891"/>
                <a:ext cx="630509" cy="45045"/>
              </a:xfrm>
              <a:prstGeom prst="rect">
                <a:avLst/>
              </a:prstGeom>
              <a:solidFill>
                <a:srgbClr val="96969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0" name="Rectangle 79"/>
              <p:cNvSpPr/>
              <p:nvPr/>
            </p:nvSpPr>
            <p:spPr>
              <a:xfrm>
                <a:off x="8362158" y="3748748"/>
                <a:ext cx="630509" cy="131109"/>
              </a:xfrm>
              <a:prstGeom prst="rect">
                <a:avLst/>
              </a:prstGeom>
              <a:solidFill>
                <a:srgbClr val="008A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1" name="Rectangle 80"/>
              <p:cNvSpPr/>
              <p:nvPr/>
            </p:nvSpPr>
            <p:spPr>
              <a:xfrm>
                <a:off x="8362158" y="4035917"/>
                <a:ext cx="630509" cy="132849"/>
              </a:xfrm>
              <a:prstGeom prst="rect">
                <a:avLst/>
              </a:prstGeom>
              <a:solidFill>
                <a:srgbClr val="008A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2" name="Rectangle 81"/>
              <p:cNvSpPr/>
              <p:nvPr/>
            </p:nvSpPr>
            <p:spPr>
              <a:xfrm>
                <a:off x="9088687" y="3666891"/>
                <a:ext cx="179285" cy="502758"/>
              </a:xfrm>
              <a:prstGeom prst="rect">
                <a:avLst/>
              </a:prstGeom>
              <a:solidFill>
                <a:srgbClr val="01467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3" name="Parallelogram 5"/>
              <p:cNvSpPr/>
              <p:nvPr/>
            </p:nvSpPr>
            <p:spPr>
              <a:xfrm rot="4943289">
                <a:off x="8664857" y="3084991"/>
                <a:ext cx="511034" cy="742995"/>
              </a:xfrm>
              <a:custGeom>
                <a:avLst/>
                <a:gdLst>
                  <a:gd name="connsiteX0" fmla="*/ 0 w 834254"/>
                  <a:gd name="connsiteY0" fmla="*/ 1299564 h 1299564"/>
                  <a:gd name="connsiteX1" fmla="*/ 171381 w 834254"/>
                  <a:gd name="connsiteY1" fmla="*/ 0 h 1299564"/>
                  <a:gd name="connsiteX2" fmla="*/ 834254 w 834254"/>
                  <a:gd name="connsiteY2" fmla="*/ 0 h 1299564"/>
                  <a:gd name="connsiteX3" fmla="*/ 662873 w 834254"/>
                  <a:gd name="connsiteY3" fmla="*/ 1299564 h 1299564"/>
                  <a:gd name="connsiteX4" fmla="*/ 0 w 834254"/>
                  <a:gd name="connsiteY4" fmla="*/ 1299564 h 1299564"/>
                  <a:gd name="connsiteX0" fmla="*/ 0 w 837312"/>
                  <a:gd name="connsiteY0" fmla="*/ 1299564 h 1299564"/>
                  <a:gd name="connsiteX1" fmla="*/ 171381 w 837312"/>
                  <a:gd name="connsiteY1" fmla="*/ 0 h 1299564"/>
                  <a:gd name="connsiteX2" fmla="*/ 837312 w 837312"/>
                  <a:gd name="connsiteY2" fmla="*/ 190621 h 1299564"/>
                  <a:gd name="connsiteX3" fmla="*/ 662873 w 837312"/>
                  <a:gd name="connsiteY3" fmla="*/ 1299564 h 1299564"/>
                  <a:gd name="connsiteX4" fmla="*/ 0 w 837312"/>
                  <a:gd name="connsiteY4" fmla="*/ 1299564 h 1299564"/>
                  <a:gd name="connsiteX0" fmla="*/ 0 w 837312"/>
                  <a:gd name="connsiteY0" fmla="*/ 1206127 h 1206127"/>
                  <a:gd name="connsiteX1" fmla="*/ 158894 w 837312"/>
                  <a:gd name="connsiteY1" fmla="*/ 0 h 1206127"/>
                  <a:gd name="connsiteX2" fmla="*/ 837312 w 837312"/>
                  <a:gd name="connsiteY2" fmla="*/ 97184 h 1206127"/>
                  <a:gd name="connsiteX3" fmla="*/ 662873 w 837312"/>
                  <a:gd name="connsiteY3" fmla="*/ 1206127 h 1206127"/>
                  <a:gd name="connsiteX4" fmla="*/ 0 w 837312"/>
                  <a:gd name="connsiteY4" fmla="*/ 1206127 h 1206127"/>
                  <a:gd name="connsiteX0" fmla="*/ 0 w 837312"/>
                  <a:gd name="connsiteY0" fmla="*/ 1206127 h 1206127"/>
                  <a:gd name="connsiteX1" fmla="*/ 158894 w 837312"/>
                  <a:gd name="connsiteY1" fmla="*/ 0 h 1206127"/>
                  <a:gd name="connsiteX2" fmla="*/ 837312 w 837312"/>
                  <a:gd name="connsiteY2" fmla="*/ 97184 h 1206127"/>
                  <a:gd name="connsiteX3" fmla="*/ 800789 w 837312"/>
                  <a:gd name="connsiteY3" fmla="*/ 387624 h 1206127"/>
                  <a:gd name="connsiteX4" fmla="*/ 0 w 837312"/>
                  <a:gd name="connsiteY4" fmla="*/ 1206127 h 1206127"/>
                  <a:gd name="connsiteX0" fmla="*/ 0 w 837312"/>
                  <a:gd name="connsiteY0" fmla="*/ 1206127 h 1206127"/>
                  <a:gd name="connsiteX1" fmla="*/ 158894 w 837312"/>
                  <a:gd name="connsiteY1" fmla="*/ 0 h 1206127"/>
                  <a:gd name="connsiteX2" fmla="*/ 837312 w 837312"/>
                  <a:gd name="connsiteY2" fmla="*/ 97184 h 1206127"/>
                  <a:gd name="connsiteX3" fmla="*/ 812275 w 837312"/>
                  <a:gd name="connsiteY3" fmla="*/ 391562 h 1206127"/>
                  <a:gd name="connsiteX4" fmla="*/ 0 w 837312"/>
                  <a:gd name="connsiteY4" fmla="*/ 1206127 h 1206127"/>
                  <a:gd name="connsiteX0" fmla="*/ 0 w 860447"/>
                  <a:gd name="connsiteY0" fmla="*/ 1206127 h 1206127"/>
                  <a:gd name="connsiteX1" fmla="*/ 158894 w 860447"/>
                  <a:gd name="connsiteY1" fmla="*/ 0 h 1206127"/>
                  <a:gd name="connsiteX2" fmla="*/ 860447 w 860447"/>
                  <a:gd name="connsiteY2" fmla="*/ 85861 h 1206127"/>
                  <a:gd name="connsiteX3" fmla="*/ 812275 w 860447"/>
                  <a:gd name="connsiteY3" fmla="*/ 391562 h 1206127"/>
                  <a:gd name="connsiteX4" fmla="*/ 0 w 860447"/>
                  <a:gd name="connsiteY4" fmla="*/ 1206127 h 1206127"/>
                  <a:gd name="connsiteX0" fmla="*/ 0 w 860447"/>
                  <a:gd name="connsiteY0" fmla="*/ 1206127 h 1206127"/>
                  <a:gd name="connsiteX1" fmla="*/ 158894 w 860447"/>
                  <a:gd name="connsiteY1" fmla="*/ 0 h 1206127"/>
                  <a:gd name="connsiteX2" fmla="*/ 860447 w 860447"/>
                  <a:gd name="connsiteY2" fmla="*/ 85861 h 1206127"/>
                  <a:gd name="connsiteX3" fmla="*/ 817627 w 860447"/>
                  <a:gd name="connsiteY3" fmla="*/ 387473 h 1206127"/>
                  <a:gd name="connsiteX4" fmla="*/ 0 w 860447"/>
                  <a:gd name="connsiteY4" fmla="*/ 1206127 h 1206127"/>
                  <a:gd name="connsiteX0" fmla="*/ 0 w 861078"/>
                  <a:gd name="connsiteY0" fmla="*/ 1206127 h 1206127"/>
                  <a:gd name="connsiteX1" fmla="*/ 158894 w 861078"/>
                  <a:gd name="connsiteY1" fmla="*/ 0 h 1206127"/>
                  <a:gd name="connsiteX2" fmla="*/ 861078 w 861078"/>
                  <a:gd name="connsiteY2" fmla="*/ 81142 h 1206127"/>
                  <a:gd name="connsiteX3" fmla="*/ 817627 w 861078"/>
                  <a:gd name="connsiteY3" fmla="*/ 387473 h 1206127"/>
                  <a:gd name="connsiteX4" fmla="*/ 0 w 861078"/>
                  <a:gd name="connsiteY4" fmla="*/ 1206127 h 1206127"/>
                  <a:gd name="connsiteX0" fmla="*/ 0 w 861709"/>
                  <a:gd name="connsiteY0" fmla="*/ 1206127 h 1206127"/>
                  <a:gd name="connsiteX1" fmla="*/ 158894 w 861709"/>
                  <a:gd name="connsiteY1" fmla="*/ 0 h 1206127"/>
                  <a:gd name="connsiteX2" fmla="*/ 861709 w 861709"/>
                  <a:gd name="connsiteY2" fmla="*/ 76422 h 1206127"/>
                  <a:gd name="connsiteX3" fmla="*/ 817627 w 861709"/>
                  <a:gd name="connsiteY3" fmla="*/ 387473 h 1206127"/>
                  <a:gd name="connsiteX4" fmla="*/ 0 w 861709"/>
                  <a:gd name="connsiteY4" fmla="*/ 1206127 h 1206127"/>
                  <a:gd name="connsiteX0" fmla="*/ 0 w 858718"/>
                  <a:gd name="connsiteY0" fmla="*/ 1206127 h 1206127"/>
                  <a:gd name="connsiteX1" fmla="*/ 158894 w 858718"/>
                  <a:gd name="connsiteY1" fmla="*/ 0 h 1206127"/>
                  <a:gd name="connsiteX2" fmla="*/ 858718 w 858718"/>
                  <a:gd name="connsiteY2" fmla="*/ 80827 h 1206127"/>
                  <a:gd name="connsiteX3" fmla="*/ 817627 w 858718"/>
                  <a:gd name="connsiteY3" fmla="*/ 387473 h 1206127"/>
                  <a:gd name="connsiteX4" fmla="*/ 0 w 858718"/>
                  <a:gd name="connsiteY4" fmla="*/ 1206127 h 1206127"/>
                  <a:gd name="connsiteX0" fmla="*/ 0 w 858718"/>
                  <a:gd name="connsiteY0" fmla="*/ 1214773 h 1214773"/>
                  <a:gd name="connsiteX1" fmla="*/ 184074 w 858718"/>
                  <a:gd name="connsiteY1" fmla="*/ 0 h 1214773"/>
                  <a:gd name="connsiteX2" fmla="*/ 858718 w 858718"/>
                  <a:gd name="connsiteY2" fmla="*/ 89473 h 1214773"/>
                  <a:gd name="connsiteX3" fmla="*/ 817627 w 858718"/>
                  <a:gd name="connsiteY3" fmla="*/ 396119 h 1214773"/>
                  <a:gd name="connsiteX4" fmla="*/ 0 w 858718"/>
                  <a:gd name="connsiteY4" fmla="*/ 1214773 h 1214773"/>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476" h="1217612">
                    <a:moveTo>
                      <a:pt x="0" y="1217612"/>
                    </a:moveTo>
                    <a:lnTo>
                      <a:pt x="162832" y="0"/>
                    </a:lnTo>
                    <a:lnTo>
                      <a:pt x="837476" y="89473"/>
                    </a:lnTo>
                    <a:lnTo>
                      <a:pt x="796385" y="396119"/>
                    </a:lnTo>
                    <a:cubicBezTo>
                      <a:pt x="530923" y="669950"/>
                      <a:pt x="231341" y="857539"/>
                      <a:pt x="0" y="1217612"/>
                    </a:cubicBezTo>
                    <a:close/>
                  </a:path>
                </a:pathLst>
              </a:custGeom>
              <a:solidFill>
                <a:srgbClr val="73737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4" name="Rectangle 83"/>
              <p:cNvSpPr/>
              <p:nvPr/>
            </p:nvSpPr>
            <p:spPr>
              <a:xfrm>
                <a:off x="8346170" y="3748747"/>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5" name="Rectangle 84"/>
              <p:cNvSpPr/>
              <p:nvPr/>
            </p:nvSpPr>
            <p:spPr>
              <a:xfrm>
                <a:off x="8534188" y="3748747"/>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6" name="Rectangle 85"/>
              <p:cNvSpPr/>
              <p:nvPr/>
            </p:nvSpPr>
            <p:spPr>
              <a:xfrm>
                <a:off x="8722208" y="3748747"/>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7" name="Rectangle 86"/>
              <p:cNvSpPr/>
              <p:nvPr/>
            </p:nvSpPr>
            <p:spPr>
              <a:xfrm>
                <a:off x="8346170" y="3893326"/>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8" name="Rectangle 87"/>
              <p:cNvSpPr/>
              <p:nvPr/>
            </p:nvSpPr>
            <p:spPr>
              <a:xfrm>
                <a:off x="8534188" y="3893326"/>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9" name="Rectangle 88"/>
              <p:cNvSpPr/>
              <p:nvPr/>
            </p:nvSpPr>
            <p:spPr>
              <a:xfrm>
                <a:off x="8722208" y="3893326"/>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0" name="Rectangle 89"/>
              <p:cNvSpPr/>
              <p:nvPr/>
            </p:nvSpPr>
            <p:spPr>
              <a:xfrm>
                <a:off x="8346170" y="4037905"/>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1" name="Rectangle 90"/>
              <p:cNvSpPr/>
              <p:nvPr/>
            </p:nvSpPr>
            <p:spPr>
              <a:xfrm>
                <a:off x="8534188" y="4037905"/>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2" name="Rectangle 91"/>
              <p:cNvSpPr/>
              <p:nvPr/>
            </p:nvSpPr>
            <p:spPr>
              <a:xfrm>
                <a:off x="8722208" y="4037905"/>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3" name="Rectangle 92"/>
              <p:cNvSpPr/>
              <p:nvPr/>
            </p:nvSpPr>
            <p:spPr>
              <a:xfrm>
                <a:off x="8404757" y="374786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4" name="Rectangle 93"/>
              <p:cNvSpPr/>
              <p:nvPr/>
            </p:nvSpPr>
            <p:spPr>
              <a:xfrm>
                <a:off x="8592776" y="374786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5" name="Rectangle 94"/>
              <p:cNvSpPr/>
              <p:nvPr/>
            </p:nvSpPr>
            <p:spPr>
              <a:xfrm>
                <a:off x="8780795" y="374786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6" name="Rectangle 95"/>
              <p:cNvSpPr/>
              <p:nvPr/>
            </p:nvSpPr>
            <p:spPr>
              <a:xfrm>
                <a:off x="8404757" y="3893326"/>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7" name="Rectangle 96"/>
              <p:cNvSpPr/>
              <p:nvPr/>
            </p:nvSpPr>
            <p:spPr>
              <a:xfrm>
                <a:off x="8592776" y="3893326"/>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8" name="Rectangle 97"/>
              <p:cNvSpPr/>
              <p:nvPr/>
            </p:nvSpPr>
            <p:spPr>
              <a:xfrm>
                <a:off x="8780795" y="3893326"/>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9" name="Rectangle 98"/>
              <p:cNvSpPr/>
              <p:nvPr/>
            </p:nvSpPr>
            <p:spPr>
              <a:xfrm>
                <a:off x="8404757" y="403790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100" name="Rectangle 99"/>
              <p:cNvSpPr/>
              <p:nvPr/>
            </p:nvSpPr>
            <p:spPr>
              <a:xfrm>
                <a:off x="8592776" y="403790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101" name="Rectangle 100"/>
              <p:cNvSpPr/>
              <p:nvPr/>
            </p:nvSpPr>
            <p:spPr>
              <a:xfrm>
                <a:off x="8780795" y="403790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102" name="Donut 101"/>
              <p:cNvSpPr/>
              <p:nvPr/>
            </p:nvSpPr>
            <p:spPr>
              <a:xfrm>
                <a:off x="9267970" y="2491849"/>
                <a:ext cx="1759761" cy="902835"/>
              </a:xfrm>
              <a:prstGeom prst="donut">
                <a:avLst>
                  <a:gd name="adj" fmla="val 5387"/>
                </a:avLst>
              </a:prstGeom>
              <a:solidFill>
                <a:srgbClr val="E5E5E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a typeface="+mn-ea"/>
                  <a:cs typeface="+mn-cs"/>
                </a:endParaRPr>
              </a:p>
            </p:txBody>
          </p:sp>
          <p:grpSp>
            <p:nvGrpSpPr>
              <p:cNvPr id="103" name="Group 102"/>
              <p:cNvGrpSpPr/>
              <p:nvPr/>
            </p:nvGrpSpPr>
            <p:grpSpPr>
              <a:xfrm>
                <a:off x="9318268" y="2540023"/>
                <a:ext cx="1663746" cy="806490"/>
                <a:chOff x="3418451" y="1327507"/>
                <a:chExt cx="2706124" cy="1321666"/>
              </a:xfrm>
            </p:grpSpPr>
            <p:sp>
              <p:nvSpPr>
                <p:cNvPr id="105" name="Donut 104"/>
                <p:cNvSpPr/>
                <p:nvPr/>
              </p:nvSpPr>
              <p:spPr>
                <a:xfrm>
                  <a:off x="3418451" y="1327507"/>
                  <a:ext cx="2706124" cy="1321666"/>
                </a:xfrm>
                <a:prstGeom prst="donut">
                  <a:avLst>
                    <a:gd name="adj" fmla="val 50000"/>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a typeface="+mn-ea"/>
                    <a:cs typeface="+mn-cs"/>
                  </a:endParaRPr>
                </a:p>
              </p:txBody>
            </p:sp>
            <p:sp>
              <p:nvSpPr>
                <p:cNvPr id="106" name="Freeform 105"/>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8A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a typeface="+mn-ea"/>
                    <a:cs typeface="+mn-cs"/>
                  </a:endParaRPr>
                </a:p>
              </p:txBody>
            </p:sp>
          </p:grpSp>
          <p:sp>
            <p:nvSpPr>
              <p:cNvPr id="104" name="TextBox 103"/>
              <p:cNvSpPr txBox="1"/>
              <p:nvPr/>
            </p:nvSpPr>
            <p:spPr>
              <a:xfrm>
                <a:off x="8487746" y="3434928"/>
                <a:ext cx="428808" cy="23898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dirty="0">
                    <a:ln>
                      <a:noFill/>
                    </a:ln>
                    <a:solidFill>
                      <a:srgbClr val="FFFFFF"/>
                    </a:solidFill>
                    <a:effectLst/>
                    <a:uLnTx/>
                    <a:uFillTx/>
                    <a:cs typeface="Segoe UI" panose="020B0502040204020203" pitchFamily="34" charset="0"/>
                  </a:rPr>
                  <a:t>SQL</a:t>
                </a:r>
              </a:p>
            </p:txBody>
          </p:sp>
        </p:grpSp>
        <p:sp>
          <p:nvSpPr>
            <p:cNvPr id="66" name="TextBox 65"/>
            <p:cNvSpPr txBox="1"/>
            <p:nvPr/>
          </p:nvSpPr>
          <p:spPr>
            <a:xfrm>
              <a:off x="8140200" y="4935203"/>
              <a:ext cx="3352800" cy="1761663"/>
            </a:xfrm>
            <a:prstGeom prst="rect">
              <a:avLst/>
            </a:prstGeom>
            <a:noFill/>
          </p:spPr>
          <p:txBody>
            <a:bodyPr wrap="square" lIns="0" tIns="146304" rIns="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b="0" i="0" u="none" strike="noStrike" kern="0" cap="none" spc="-100" normalizeH="0" baseline="0" noProof="0" dirty="0">
                  <a:ln>
                    <a:noFill/>
                  </a:ln>
                  <a:effectLst/>
                  <a:uLnTx/>
                  <a:uFillTx/>
                  <a:cs typeface="Segoe UI Light" panose="020B0502040204020203" pitchFamily="34" charset="0"/>
                </a:rPr>
                <a:t>Azure SQL Data</a:t>
              </a:r>
              <a:r>
                <a:rPr kumimoji="0" lang="en-US" b="0" i="0" u="none" strike="noStrike" kern="0" cap="none" spc="-100" normalizeH="0" noProof="0" dirty="0">
                  <a:ln>
                    <a:noFill/>
                  </a:ln>
                  <a:effectLst/>
                  <a:uLnTx/>
                  <a:uFillTx/>
                  <a:cs typeface="Segoe UI Light" panose="020B0502040204020203" pitchFamily="34" charset="0"/>
                </a:rPr>
                <a:t> </a:t>
              </a:r>
              <a:r>
                <a:rPr kumimoji="0" lang="en-US" b="0" i="0" u="none" strike="noStrike" kern="0" cap="none" spc="-100" normalizeH="0" baseline="0" noProof="0" dirty="0">
                  <a:ln>
                    <a:noFill/>
                  </a:ln>
                  <a:effectLst/>
                  <a:uLnTx/>
                  <a:uFillTx/>
                  <a:cs typeface="Segoe UI Light" panose="020B0502040204020203" pitchFamily="34" charset="0"/>
                </a:rPr>
                <a:t>Warehouse</a:t>
              </a:r>
            </a:p>
          </p:txBody>
        </p:sp>
      </p:grpSp>
      <p:sp>
        <p:nvSpPr>
          <p:cNvPr id="61" name="Freeform 60"/>
          <p:cNvSpPr/>
          <p:nvPr/>
        </p:nvSpPr>
        <p:spPr bwMode="auto">
          <a:xfrm>
            <a:off x="7428625" y="2530287"/>
            <a:ext cx="680561" cy="42700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chemeClr val="bg1"/>
              </a:soli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SQL Data Warehouse</a:t>
            </a:r>
            <a:endParaRPr lang="de-DE" dirty="0"/>
          </a:p>
        </p:txBody>
      </p:sp>
      <p:sp>
        <p:nvSpPr>
          <p:cNvPr id="8" name="Line 432"/>
          <p:cNvSpPr>
            <a:spLocks noChangeShapeType="1"/>
          </p:cNvSpPr>
          <p:nvPr/>
        </p:nvSpPr>
        <p:spPr bwMode="auto">
          <a:xfrm flipV="1">
            <a:off x="5074030" y="2458183"/>
            <a:ext cx="0" cy="465138"/>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Rectangle 339"/>
          <p:cNvSpPr>
            <a:spLocks noChangeArrowheads="1"/>
          </p:cNvSpPr>
          <p:nvPr/>
        </p:nvSpPr>
        <p:spPr bwMode="auto">
          <a:xfrm>
            <a:off x="1783270" y="2499932"/>
            <a:ext cx="12086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78D7"/>
                </a:solidFill>
                <a:effectLst/>
                <a:latin typeface="+mn-lt"/>
              </a:rPr>
              <a:t>Data sources</a:t>
            </a:r>
            <a:endParaRPr kumimoji="0" lang="en-US" altLang="en-US" sz="2400" b="0" i="0" u="none" strike="noStrike" cap="none" normalizeH="0" baseline="0" dirty="0">
              <a:ln>
                <a:noFill/>
              </a:ln>
              <a:solidFill>
                <a:srgbClr val="0078D7"/>
              </a:solidFill>
              <a:effectLst/>
              <a:latin typeface="+mn-lt"/>
            </a:endParaRPr>
          </a:p>
        </p:txBody>
      </p:sp>
      <p:sp>
        <p:nvSpPr>
          <p:cNvPr id="14" name="Rectangle 344"/>
          <p:cNvSpPr>
            <a:spLocks noChangeArrowheads="1"/>
          </p:cNvSpPr>
          <p:nvPr/>
        </p:nvSpPr>
        <p:spPr bwMode="auto">
          <a:xfrm>
            <a:off x="1783270" y="3549110"/>
            <a:ext cx="9473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cs typeface="Segoe UI Semilight" panose="020B0402040204020203" pitchFamily="34" charset="0"/>
              </a:rPr>
              <a:t>Structured</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5" name="Rectangle 349"/>
          <p:cNvSpPr>
            <a:spLocks noChangeArrowheads="1"/>
          </p:cNvSpPr>
          <p:nvPr/>
        </p:nvSpPr>
        <p:spPr bwMode="auto">
          <a:xfrm>
            <a:off x="1783270" y="2828385"/>
            <a:ext cx="117551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cs typeface="Segoe UI Semilight" panose="020B0402040204020203" pitchFamily="34" charset="0"/>
              </a:rPr>
              <a:t>Unstructured</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6" name="Rectangle 354"/>
          <p:cNvSpPr>
            <a:spLocks noChangeArrowheads="1"/>
          </p:cNvSpPr>
          <p:nvPr/>
        </p:nvSpPr>
        <p:spPr bwMode="auto">
          <a:xfrm>
            <a:off x="1783270" y="3168110"/>
            <a:ext cx="15267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latin typeface="+mn-lt"/>
                <a:cs typeface="Segoe UI Semilight" panose="020B0402040204020203" pitchFamily="34" charset="0"/>
              </a:rPr>
              <a:t>Semi-structured</a:t>
            </a:r>
          </a:p>
        </p:txBody>
      </p:sp>
      <p:sp>
        <p:nvSpPr>
          <p:cNvPr id="17" name="Rectangle 361"/>
          <p:cNvSpPr>
            <a:spLocks noChangeArrowheads="1"/>
          </p:cNvSpPr>
          <p:nvPr/>
        </p:nvSpPr>
        <p:spPr bwMode="auto">
          <a:xfrm>
            <a:off x="1783270" y="3930110"/>
            <a:ext cx="96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kumimoji="0" lang="en-US" altLang="en-US" sz="1600" b="0" i="0" u="none" strike="noStrike" cap="none" normalizeH="0" baseline="0" dirty="0">
                <a:ln>
                  <a:noFill/>
                </a:ln>
                <a:effectLst/>
                <a:latin typeface="+mn-lt"/>
                <a:cs typeface="Segoe UI Semilight" panose="020B0402040204020203" pitchFamily="34" charset="0"/>
              </a:rPr>
              <a:t>Relational </a:t>
            </a:r>
            <a:br>
              <a:rPr kumimoji="0" lang="en-US" altLang="en-US" sz="1600" b="0" i="0" u="none" strike="noStrike" cap="none" normalizeH="0" baseline="0" dirty="0">
                <a:ln>
                  <a:noFill/>
                </a:ln>
                <a:effectLst/>
                <a:latin typeface="+mn-lt"/>
                <a:cs typeface="Segoe UI Semilight" panose="020B0402040204020203" pitchFamily="34" charset="0"/>
              </a:rPr>
            </a:br>
            <a:r>
              <a:rPr kumimoji="0" lang="en-US" altLang="en-US" sz="1600" b="0" i="0" u="none" strike="noStrike" cap="none" normalizeH="0" baseline="0" dirty="0">
                <a:ln>
                  <a:noFill/>
                </a:ln>
                <a:effectLst/>
                <a:latin typeface="+mn-lt"/>
                <a:cs typeface="Segoe UI Semilight" panose="020B0402040204020203" pitchFamily="34" charset="0"/>
              </a:rPr>
              <a:t>(</a:t>
            </a:r>
            <a:r>
              <a:rPr lang="en-US" altLang="en-US" sz="1600" dirty="0">
                <a:latin typeface="+mn-lt"/>
                <a:cs typeface="Segoe UI Semilight" panose="020B0402040204020203" pitchFamily="34" charset="0"/>
              </a:rPr>
              <a:t>RDBMS)</a:t>
            </a:r>
            <a:r>
              <a:rPr kumimoji="0" lang="en-US" altLang="en-US" sz="1600" b="0" i="0" u="none" strike="noStrike" cap="none" normalizeH="0" baseline="0" dirty="0">
                <a:ln>
                  <a:noFill/>
                </a:ln>
                <a:effectLst/>
                <a:latin typeface="+mn-lt"/>
                <a:cs typeface="Segoe UI Semilight" panose="020B0402040204020203" pitchFamily="34" charset="0"/>
              </a:rPr>
              <a:t> </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8" name="Rectangle 378"/>
          <p:cNvSpPr>
            <a:spLocks noChangeArrowheads="1"/>
          </p:cNvSpPr>
          <p:nvPr/>
        </p:nvSpPr>
        <p:spPr bwMode="auto">
          <a:xfrm>
            <a:off x="7809707" y="3247954"/>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mn-lt"/>
            </a:endParaRPr>
          </a:p>
        </p:txBody>
      </p:sp>
      <p:grpSp>
        <p:nvGrpSpPr>
          <p:cNvPr id="31" name="Group 30"/>
          <p:cNvGrpSpPr/>
          <p:nvPr/>
        </p:nvGrpSpPr>
        <p:grpSpPr>
          <a:xfrm>
            <a:off x="564070" y="3050953"/>
            <a:ext cx="1083589" cy="971515"/>
            <a:chOff x="10319799" y="3000273"/>
            <a:chExt cx="1083589" cy="971515"/>
          </a:xfrm>
        </p:grpSpPr>
        <p:sp>
          <p:nvSpPr>
            <p:cNvPr id="32" name="Freeform 13"/>
            <p:cNvSpPr>
              <a:spLocks noChangeAspect="1" noEditPoints="1"/>
            </p:cNvSpPr>
            <p:nvPr/>
          </p:nvSpPr>
          <p:spPr bwMode="black">
            <a:xfrm>
              <a:off x="11002156" y="3630167"/>
              <a:ext cx="401232" cy="34162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100"/>
            </a:solidFill>
            <a:ln w="10795" cap="flat" cmpd="sng" algn="ctr">
              <a:noFill/>
              <a:prstDash val="solid"/>
              <a:headEnd type="none" w="med" len="med"/>
              <a:tailEnd type="none" w="med" len="med"/>
            </a:ln>
            <a:effectLst/>
          </p:spPr>
          <p:txBody>
            <a:bodyPr vert="horz" wrap="square" lIns="80684" tIns="40342" rIns="80684" bIns="40342" numCol="1" rtlCol="0" anchor="ctr" anchorCtr="0" compatLnSpc="1">
              <a:prstTxWarp prst="textNoShape">
                <a:avLst/>
              </a:prstTxWarp>
            </a:body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chemeClr val="bg1"/>
                </a:solidFill>
                <a:effectLst/>
                <a:uLnTx/>
                <a:uFillTx/>
                <a:ea typeface="+mn-ea"/>
                <a:cs typeface="+mn-cs"/>
              </a:endParaRPr>
            </a:p>
          </p:txBody>
        </p:sp>
        <p:grpSp>
          <p:nvGrpSpPr>
            <p:cNvPr id="33" name="Group 32"/>
            <p:cNvGrpSpPr>
              <a:grpSpLocks noChangeAspect="1"/>
            </p:cNvGrpSpPr>
            <p:nvPr/>
          </p:nvGrpSpPr>
          <p:grpSpPr>
            <a:xfrm>
              <a:off x="11019885" y="3022292"/>
              <a:ext cx="377181" cy="287180"/>
              <a:chOff x="1920370" y="5395261"/>
              <a:chExt cx="484336" cy="368766"/>
            </a:xfrm>
          </p:grpSpPr>
          <p:grpSp>
            <p:nvGrpSpPr>
              <p:cNvPr id="42" name="Group 41"/>
              <p:cNvGrpSpPr>
                <a:grpSpLocks noChangeAspect="1"/>
              </p:cNvGrpSpPr>
              <p:nvPr/>
            </p:nvGrpSpPr>
            <p:grpSpPr>
              <a:xfrm>
                <a:off x="1920370" y="5395261"/>
                <a:ext cx="484336" cy="368766"/>
                <a:chOff x="6120688" y="4015536"/>
                <a:chExt cx="1056361" cy="804294"/>
              </a:xfrm>
            </p:grpSpPr>
            <p:sp>
              <p:nvSpPr>
                <p:cNvPr id="44" name="Freeform 43"/>
                <p:cNvSpPr>
                  <a:spLocks noChangeAspect="1"/>
                </p:cNvSpPr>
                <p:nvPr/>
              </p:nvSpPr>
              <p:spPr bwMode="auto">
                <a:xfrm>
                  <a:off x="6154338" y="4155729"/>
                  <a:ext cx="1022711"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0078D7"/>
                </a:solidFill>
                <a:ln w="9525" cap="flat" cmpd="sng" algn="ctr">
                  <a:noFill/>
                  <a:prstDash val="soli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399" b="0" i="0" u="none" strike="noStrike" kern="0" cap="none" spc="-50" normalizeH="0" baseline="0" noProof="0" dirty="0">
                    <a:ln>
                      <a:solidFill>
                        <a:srgbClr val="FFFFFF">
                          <a:alpha val="0"/>
                        </a:srgbClr>
                      </a:solidFill>
                    </a:ln>
                    <a:solidFill>
                      <a:schemeClr val="bg1"/>
                    </a:solidFill>
                    <a:effectLst/>
                    <a:uLnTx/>
                    <a:uFillTx/>
                    <a:ea typeface="Segoe UI" pitchFamily="34" charset="0"/>
                    <a:cs typeface="Segoe UI" pitchFamily="34" charset="0"/>
                  </a:endParaRPr>
                </a:p>
              </p:txBody>
            </p:sp>
            <p:sp>
              <p:nvSpPr>
                <p:cNvPr id="45" name="Freeform 44"/>
                <p:cNvSpPr>
                  <a:spLocks noChangeAspect="1"/>
                </p:cNvSpPr>
                <p:nvPr/>
              </p:nvSpPr>
              <p:spPr bwMode="auto">
                <a:xfrm>
                  <a:off x="6120688" y="4015536"/>
                  <a:ext cx="1024369"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0078D7">
                    <a:lumMod val="50000"/>
                  </a:srgbClr>
                </a:solidFill>
                <a:ln w="9525" cap="flat" cmpd="sng" algn="ctr">
                  <a:noFill/>
                  <a:prstDash val="soli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399" b="0" i="0" u="none" strike="noStrike" kern="0" cap="none" spc="-50" normalizeH="0" baseline="0" noProof="0" dirty="0">
                    <a:ln>
                      <a:solidFill>
                        <a:srgbClr val="FFFFFF">
                          <a:alpha val="0"/>
                        </a:srgbClr>
                      </a:solidFill>
                    </a:ln>
                    <a:solidFill>
                      <a:schemeClr val="bg1"/>
                    </a:solidFill>
                    <a:effectLst/>
                    <a:uLnTx/>
                    <a:uFillTx/>
                    <a:ea typeface="Segoe UI" pitchFamily="34" charset="0"/>
                    <a:cs typeface="Segoe UI" pitchFamily="34" charset="0"/>
                  </a:endParaRPr>
                </a:p>
              </p:txBody>
            </p:sp>
          </p:grpSp>
          <p:sp>
            <p:nvSpPr>
              <p:cNvPr id="43" name="Rectangle 42"/>
              <p:cNvSpPr/>
              <p:nvPr/>
            </p:nvSpPr>
            <p:spPr bwMode="auto">
              <a:xfrm>
                <a:off x="1988473" y="5525875"/>
                <a:ext cx="325625" cy="19358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grpSp>
          <p:nvGrpSpPr>
            <p:cNvPr id="34" name="Group 33"/>
            <p:cNvGrpSpPr/>
            <p:nvPr/>
          </p:nvGrpSpPr>
          <p:grpSpPr>
            <a:xfrm>
              <a:off x="10367610" y="3695698"/>
              <a:ext cx="454566" cy="270508"/>
              <a:chOff x="2776962" y="5334974"/>
              <a:chExt cx="454566" cy="270508"/>
            </a:xfrm>
          </p:grpSpPr>
          <p:sp>
            <p:nvSpPr>
              <p:cNvPr id="40" name="Freeform 39"/>
              <p:cNvSpPr>
                <a:spLocks noChangeAspect="1"/>
              </p:cNvSpPr>
              <p:nvPr/>
            </p:nvSpPr>
            <p:spPr>
              <a:xfrm>
                <a:off x="2776962" y="5334974"/>
                <a:ext cx="454566" cy="210559"/>
              </a:xfrm>
              <a:custGeom>
                <a:avLst/>
                <a:gdLst/>
                <a:ahLst/>
                <a:cxnLst/>
                <a:rect l="l" t="t" r="r" b="b"/>
                <a:pathLst>
                  <a:path w="2252662" h="1241074">
                    <a:moveTo>
                      <a:pt x="1168673" y="873897"/>
                    </a:moveTo>
                    <a:cubicBezTo>
                      <a:pt x="1422363" y="887818"/>
                      <a:pt x="1590476" y="1059404"/>
                      <a:pt x="1631156" y="1088674"/>
                    </a:cubicBezTo>
                    <a:lnTo>
                      <a:pt x="1490662" y="1236311"/>
                    </a:lnTo>
                    <a:cubicBezTo>
                      <a:pt x="1370013" y="1185512"/>
                      <a:pt x="1177924" y="929923"/>
                      <a:pt x="778668" y="1241074"/>
                    </a:cubicBezTo>
                    <a:lnTo>
                      <a:pt x="628650" y="1083911"/>
                    </a:lnTo>
                    <a:cubicBezTo>
                      <a:pt x="833438" y="913950"/>
                      <a:pt x="1016459" y="865543"/>
                      <a:pt x="1168673" y="873897"/>
                    </a:cubicBezTo>
                    <a:close/>
                    <a:moveTo>
                      <a:pt x="1167682" y="426778"/>
                    </a:moveTo>
                    <a:cubicBezTo>
                      <a:pt x="1582192" y="444172"/>
                      <a:pt x="1876127" y="724341"/>
                      <a:pt x="1943100" y="771966"/>
                    </a:cubicBezTo>
                    <a:lnTo>
                      <a:pt x="1795462" y="924366"/>
                    </a:lnTo>
                    <a:cubicBezTo>
                      <a:pt x="1635125" y="794985"/>
                      <a:pt x="1131887" y="386997"/>
                      <a:pt x="457200" y="914841"/>
                    </a:cubicBezTo>
                    <a:lnTo>
                      <a:pt x="314325" y="786253"/>
                    </a:lnTo>
                    <a:cubicBezTo>
                      <a:pt x="626864" y="500503"/>
                      <a:pt x="918976" y="416341"/>
                      <a:pt x="1167682" y="426778"/>
                    </a:cubicBezTo>
                    <a:close/>
                    <a:moveTo>
                      <a:pt x="1122266" y="14"/>
                    </a:moveTo>
                    <a:cubicBezTo>
                      <a:pt x="1684635" y="2525"/>
                      <a:pt x="2113756" y="340365"/>
                      <a:pt x="2252662" y="462404"/>
                    </a:cubicBezTo>
                    <a:lnTo>
                      <a:pt x="2114550" y="619567"/>
                    </a:lnTo>
                    <a:cubicBezTo>
                      <a:pt x="1916112" y="495742"/>
                      <a:pt x="1186656" y="-206726"/>
                      <a:pt x="147637" y="619567"/>
                    </a:cubicBezTo>
                    <a:lnTo>
                      <a:pt x="0" y="476692"/>
                    </a:lnTo>
                    <a:cubicBezTo>
                      <a:pt x="399455" y="117718"/>
                      <a:pt x="784845" y="-1493"/>
                      <a:pt x="1122266" y="14"/>
                    </a:cubicBezTo>
                    <a:close/>
                  </a:path>
                </a:pathLst>
              </a:custGeom>
              <a:solidFill>
                <a:srgbClr val="C00000"/>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chemeClr val="bg1"/>
                  </a:solidFill>
                  <a:effectLst/>
                  <a:uLnTx/>
                  <a:uFillTx/>
                  <a:ea typeface="+mn-ea"/>
                  <a:cs typeface="+mn-cs"/>
                </a:endParaRPr>
              </a:p>
            </p:txBody>
          </p:sp>
          <p:sp>
            <p:nvSpPr>
              <p:cNvPr id="41" name="Oval 40"/>
              <p:cNvSpPr>
                <a:spLocks noChangeAspect="1"/>
              </p:cNvSpPr>
              <p:nvPr/>
            </p:nvSpPr>
            <p:spPr bwMode="auto">
              <a:xfrm>
                <a:off x="2976813" y="5550618"/>
                <a:ext cx="54864" cy="54864"/>
              </a:xfrm>
              <a:prstGeom prst="ellipse">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grpSp>
          <p:nvGrpSpPr>
            <p:cNvPr id="35" name="Group 34"/>
            <p:cNvGrpSpPr/>
            <p:nvPr/>
          </p:nvGrpSpPr>
          <p:grpSpPr>
            <a:xfrm>
              <a:off x="10319799" y="3000273"/>
              <a:ext cx="550189" cy="341091"/>
              <a:chOff x="10006524" y="2822531"/>
              <a:chExt cx="550189" cy="341091"/>
            </a:xfrm>
          </p:grpSpPr>
          <p:grpSp>
            <p:nvGrpSpPr>
              <p:cNvPr id="36" name="Group 35"/>
              <p:cNvGrpSpPr/>
              <p:nvPr/>
            </p:nvGrpSpPr>
            <p:grpSpPr>
              <a:xfrm>
                <a:off x="10006524" y="2822531"/>
                <a:ext cx="550189" cy="341091"/>
                <a:chOff x="3770766" y="1894440"/>
                <a:chExt cx="3876018" cy="2402947"/>
              </a:xfrm>
            </p:grpSpPr>
            <p:sp>
              <p:nvSpPr>
                <p:cNvPr id="38" name="Freeform 37"/>
                <p:cNvSpPr/>
                <p:nvPr/>
              </p:nvSpPr>
              <p:spPr bwMode="auto">
                <a:xfrm>
                  <a:off x="3770766"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marR="0" lvl="0" indent="-342834" algn="ctr" defTabSz="932293" eaLnBrk="1" fontAlgn="auto" latinLnBrk="0" hangingPunct="1">
                    <a:lnSpc>
                      <a:spcPct val="100000"/>
                    </a:lnSpc>
                    <a:spcBef>
                      <a:spcPts val="0"/>
                    </a:spcBef>
                    <a:spcAft>
                      <a:spcPts val="0"/>
                    </a:spcAft>
                    <a:buClrTx/>
                    <a:buSzTx/>
                    <a:buFont typeface="Wingdings 3" panose="05040102010807070707" pitchFamily="18" charset="2"/>
                    <a:buChar char="Æ"/>
                    <a:tabLst/>
                    <a:defRPr/>
                  </a:pPr>
                  <a:endParaRPr kumimoji="0" lang="en-IN" sz="2000" b="1"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pic>
              <p:nvPicPr>
                <p:cNvPr id="39" name="Picture 31" descr="E:\Eric Suchiang FD\Icons\Metro Icon\Metro icons ALL WHITE\start_windows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36"/>
              <p:cNvPicPr>
                <a:picLocks noChangeAspect="1"/>
              </p:cNvPicPr>
              <p:nvPr/>
            </p:nvPicPr>
            <p:blipFill rotWithShape="1">
              <a:blip r:embed="rId4"/>
              <a:srcRect r="4671" b="3054"/>
              <a:stretch/>
            </p:blipFill>
            <p:spPr>
              <a:xfrm>
                <a:off x="10041547" y="2854916"/>
                <a:ext cx="476455" cy="277975"/>
              </a:xfrm>
              <a:prstGeom prst="rect">
                <a:avLst/>
              </a:prstGeom>
              <a:noFill/>
              <a:ln w="9525">
                <a:solidFill>
                  <a:srgbClr val="D2D2D2">
                    <a:lumMod val="50000"/>
                  </a:srgbClr>
                </a:solidFill>
              </a:ln>
            </p:spPr>
          </p:pic>
        </p:grpSp>
      </p:grpSp>
      <p:sp>
        <p:nvSpPr>
          <p:cNvPr id="49" name="Isosceles Triangle 48"/>
          <p:cNvSpPr/>
          <p:nvPr/>
        </p:nvSpPr>
        <p:spPr bwMode="auto">
          <a:xfrm rot="5400000">
            <a:off x="2927368" y="3419295"/>
            <a:ext cx="1288098" cy="315512"/>
          </a:xfrm>
          <a:prstGeom prst="triangl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sp>
        <p:nvSpPr>
          <p:cNvPr id="62" name="Rectangle 442"/>
          <p:cNvSpPr>
            <a:spLocks noChangeArrowheads="1"/>
          </p:cNvSpPr>
          <p:nvPr/>
        </p:nvSpPr>
        <p:spPr bwMode="auto">
          <a:xfrm>
            <a:off x="7575786" y="2665652"/>
            <a:ext cx="43922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mn-lt"/>
              </a:rPr>
              <a:t>PaaS</a:t>
            </a:r>
            <a:endParaRPr kumimoji="0" lang="en-US" altLang="en-US" sz="2000" b="0" i="0" u="none" strike="noStrike" cap="none" normalizeH="0" baseline="0" dirty="0">
              <a:ln>
                <a:noFill/>
              </a:ln>
              <a:solidFill>
                <a:schemeClr val="bg1"/>
              </a:solidFill>
              <a:effectLst/>
              <a:latin typeface="+mn-lt"/>
            </a:endParaRPr>
          </a:p>
        </p:txBody>
      </p:sp>
      <p:sp>
        <p:nvSpPr>
          <p:cNvPr id="63" name="Line 439"/>
          <p:cNvSpPr>
            <a:spLocks noChangeShapeType="1"/>
          </p:cNvSpPr>
          <p:nvPr/>
        </p:nvSpPr>
        <p:spPr bwMode="auto">
          <a:xfrm>
            <a:off x="5254722" y="2712713"/>
            <a:ext cx="548640" cy="0"/>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 name="Rectangle 66"/>
          <p:cNvSpPr/>
          <p:nvPr/>
        </p:nvSpPr>
        <p:spPr bwMode="auto">
          <a:xfrm>
            <a:off x="4373431" y="2499932"/>
            <a:ext cx="1910669" cy="705424"/>
          </a:xfrm>
          <a:prstGeom prst="rect">
            <a:avLst/>
          </a:prstGeom>
          <a:solidFill>
            <a:srgbClr val="672A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8" name="Rectangle 383"/>
          <p:cNvSpPr>
            <a:spLocks noChangeArrowheads="1"/>
          </p:cNvSpPr>
          <p:nvPr/>
        </p:nvSpPr>
        <p:spPr bwMode="auto">
          <a:xfrm>
            <a:off x="4451536" y="2626890"/>
            <a:ext cx="181299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solidFill>
                  <a:schemeClr val="bg1"/>
                </a:solidFill>
                <a:latin typeface="+mn-lt"/>
                <a:cs typeface="Segoe UI Semilight" panose="020B0402040204020203" pitchFamily="34" charset="0"/>
              </a:rPr>
              <a:t>SQL Server </a:t>
            </a:r>
            <a:br>
              <a:rPr lang="en-US" altLang="en-US" sz="1600" dirty="0">
                <a:solidFill>
                  <a:schemeClr val="bg1"/>
                </a:solidFill>
                <a:latin typeface="+mn-lt"/>
                <a:cs typeface="Segoe UI Semilight" panose="020B0402040204020203" pitchFamily="34" charset="0"/>
              </a:rPr>
            </a:br>
            <a:r>
              <a:rPr lang="en-US" altLang="en-US" sz="1600" dirty="0">
                <a:solidFill>
                  <a:schemeClr val="bg1"/>
                </a:solidFill>
                <a:latin typeface="+mn-lt"/>
                <a:cs typeface="Segoe UI Semilight" panose="020B0402040204020203" pitchFamily="34" charset="0"/>
              </a:rPr>
              <a:t>Integration Services</a:t>
            </a:r>
          </a:p>
        </p:txBody>
      </p:sp>
      <p:sp>
        <p:nvSpPr>
          <p:cNvPr id="69" name="Freeform 9"/>
          <p:cNvSpPr>
            <a:spLocks noChangeAspect="1" noEditPoints="1"/>
          </p:cNvSpPr>
          <p:nvPr/>
        </p:nvSpPr>
        <p:spPr bwMode="black">
          <a:xfrm>
            <a:off x="5675473" y="3347708"/>
            <a:ext cx="497955" cy="40375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70" name="Picture 69"/>
          <p:cNvPicPr>
            <a:picLocks noChangeAspect="1"/>
          </p:cNvPicPr>
          <p:nvPr/>
        </p:nvPicPr>
        <p:blipFill>
          <a:blip r:embed="rId5"/>
          <a:stretch>
            <a:fillRect/>
          </a:stretch>
        </p:blipFill>
        <p:spPr>
          <a:xfrm>
            <a:off x="4787297" y="3464285"/>
            <a:ext cx="943904" cy="744730"/>
          </a:xfrm>
          <a:prstGeom prst="rect">
            <a:avLst/>
          </a:prstGeom>
        </p:spPr>
      </p:pic>
      <p:sp>
        <p:nvSpPr>
          <p:cNvPr id="71" name="Rectangle 437"/>
          <p:cNvSpPr>
            <a:spLocks noChangeArrowheads="1"/>
          </p:cNvSpPr>
          <p:nvPr/>
        </p:nvSpPr>
        <p:spPr bwMode="auto">
          <a:xfrm>
            <a:off x="4431305" y="4271544"/>
            <a:ext cx="23871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latin typeface="+mn-lt"/>
                <a:cs typeface="Segoe UI Semilight" panose="020B0402040204020203" pitchFamily="34" charset="0"/>
              </a:rPr>
              <a:t>Azure Data Factory</a:t>
            </a:r>
          </a:p>
        </p:txBody>
      </p:sp>
      <p:sp>
        <p:nvSpPr>
          <p:cNvPr id="72" name="Isosceles Triangle 71"/>
          <p:cNvSpPr/>
          <p:nvPr/>
        </p:nvSpPr>
        <p:spPr bwMode="auto">
          <a:xfrm rot="5400000">
            <a:off x="6264486" y="3417332"/>
            <a:ext cx="1288098" cy="315512"/>
          </a:xfrm>
          <a:prstGeom prst="triangl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4183" y="4785968"/>
            <a:ext cx="780290" cy="780290"/>
          </a:xfrm>
          <a:prstGeom prst="rect">
            <a:avLst/>
          </a:prstGeom>
        </p:spPr>
      </p:pic>
      <p:sp>
        <p:nvSpPr>
          <p:cNvPr id="47" name="Rectangle 437"/>
          <p:cNvSpPr>
            <a:spLocks noChangeArrowheads="1"/>
          </p:cNvSpPr>
          <p:nvPr/>
        </p:nvSpPr>
        <p:spPr bwMode="auto">
          <a:xfrm>
            <a:off x="3344073" y="5565383"/>
            <a:ext cx="23871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lgn="ctr" defTabSz="914400"/>
            <a:r>
              <a:rPr lang="en-US" altLang="en-US" sz="1600" dirty="0">
                <a:latin typeface="+mn-lt"/>
                <a:cs typeface="Segoe UI Semilight" panose="020B0402040204020203" pitchFamily="34" charset="0"/>
              </a:rPr>
              <a:t>Blob Store</a:t>
            </a:r>
          </a:p>
        </p:txBody>
      </p:sp>
      <p:sp>
        <p:nvSpPr>
          <p:cNvPr id="48" name="Line 432"/>
          <p:cNvSpPr>
            <a:spLocks noChangeShapeType="1"/>
          </p:cNvSpPr>
          <p:nvPr/>
        </p:nvSpPr>
        <p:spPr bwMode="auto">
          <a:xfrm flipV="1">
            <a:off x="5074030" y="1589396"/>
            <a:ext cx="0" cy="465138"/>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0" name="Line 439"/>
          <p:cNvSpPr>
            <a:spLocks noChangeShapeType="1"/>
          </p:cNvSpPr>
          <p:nvPr/>
        </p:nvSpPr>
        <p:spPr bwMode="auto">
          <a:xfrm>
            <a:off x="5254722" y="1843926"/>
            <a:ext cx="548640" cy="0"/>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1" name="Rectangle 50"/>
          <p:cNvSpPr/>
          <p:nvPr/>
        </p:nvSpPr>
        <p:spPr bwMode="auto">
          <a:xfrm>
            <a:off x="4373431" y="1631145"/>
            <a:ext cx="1910669" cy="705424"/>
          </a:xfrm>
          <a:prstGeom prst="rect">
            <a:avLst/>
          </a:prstGeom>
          <a:solidFill>
            <a:srgbClr val="672A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Rectangle 383"/>
          <p:cNvSpPr>
            <a:spLocks noChangeArrowheads="1"/>
          </p:cNvSpPr>
          <p:nvPr/>
        </p:nvSpPr>
        <p:spPr bwMode="auto">
          <a:xfrm>
            <a:off x="4451536" y="1758103"/>
            <a:ext cx="15941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solidFill>
                  <a:schemeClr val="bg1"/>
                </a:solidFill>
                <a:latin typeface="+mn-lt"/>
                <a:cs typeface="Segoe UI Semilight" panose="020B0402040204020203" pitchFamily="34" charset="0"/>
              </a:rPr>
              <a:t>BCP, Bulk Insert, </a:t>
            </a:r>
          </a:p>
          <a:p>
            <a:pPr lvl="0" defTabSz="914400"/>
            <a:r>
              <a:rPr lang="en-US" altLang="en-US" sz="1600" dirty="0" err="1">
                <a:solidFill>
                  <a:schemeClr val="bg1"/>
                </a:solidFill>
                <a:latin typeface="+mn-lt"/>
                <a:cs typeface="Segoe UI Semilight" panose="020B0402040204020203" pitchFamily="34" charset="0"/>
              </a:rPr>
              <a:t>SQLBulkCopy</a:t>
            </a:r>
            <a:endParaRPr lang="en-US" altLang="en-US" sz="1600" dirty="0">
              <a:solidFill>
                <a:schemeClr val="bg1"/>
              </a:solidFill>
              <a:latin typeface="+mn-lt"/>
              <a:cs typeface="Segoe UI Semilight" panose="020B0402040204020203" pitchFamily="34" charset="0"/>
            </a:endParaRPr>
          </a:p>
        </p:txBody>
      </p:sp>
      <p:pic>
        <p:nvPicPr>
          <p:cNvPr id="6" name="Picture 5"/>
          <p:cNvPicPr>
            <a:picLocks noChangeAspect="1"/>
          </p:cNvPicPr>
          <p:nvPr/>
        </p:nvPicPr>
        <p:blipFill>
          <a:blip r:embed="rId7"/>
          <a:stretch>
            <a:fillRect/>
          </a:stretch>
        </p:blipFill>
        <p:spPr>
          <a:xfrm>
            <a:off x="9227548" y="3851657"/>
            <a:ext cx="2789171" cy="2181804"/>
          </a:xfrm>
          <a:prstGeom prst="rect">
            <a:avLst/>
          </a:prstGeom>
        </p:spPr>
      </p:pic>
      <p:pic>
        <p:nvPicPr>
          <p:cNvPr id="7" name="Picture 6"/>
          <p:cNvPicPr>
            <a:picLocks noChangeAspect="1"/>
          </p:cNvPicPr>
          <p:nvPr/>
        </p:nvPicPr>
        <p:blipFill>
          <a:blip r:embed="rId8"/>
          <a:stretch>
            <a:fillRect/>
          </a:stretch>
        </p:blipFill>
        <p:spPr>
          <a:xfrm>
            <a:off x="9127874" y="1246609"/>
            <a:ext cx="2988521" cy="2066387"/>
          </a:xfrm>
          <a:prstGeom prst="rect">
            <a:avLst/>
          </a:prstGeom>
        </p:spPr>
      </p:pic>
      <p:grpSp>
        <p:nvGrpSpPr>
          <p:cNvPr id="107" name="Group 106"/>
          <p:cNvGrpSpPr/>
          <p:nvPr/>
        </p:nvGrpSpPr>
        <p:grpSpPr>
          <a:xfrm>
            <a:off x="5455184" y="4841942"/>
            <a:ext cx="938531" cy="942738"/>
            <a:chOff x="5546161" y="3649688"/>
            <a:chExt cx="938531" cy="942738"/>
          </a:xfrm>
        </p:grpSpPr>
        <p:grpSp>
          <p:nvGrpSpPr>
            <p:cNvPr id="108" name="Group 107"/>
            <p:cNvGrpSpPr/>
            <p:nvPr/>
          </p:nvGrpSpPr>
          <p:grpSpPr>
            <a:xfrm>
              <a:off x="5610051" y="3649688"/>
              <a:ext cx="874641" cy="657238"/>
              <a:chOff x="8732379" y="2971946"/>
              <a:chExt cx="889966" cy="697244"/>
            </a:xfrm>
          </p:grpSpPr>
          <p:sp>
            <p:nvSpPr>
              <p:cNvPr id="110" name="Rounded Rectangle 109"/>
              <p:cNvSpPr/>
              <p:nvPr/>
            </p:nvSpPr>
            <p:spPr bwMode="auto">
              <a:xfrm>
                <a:off x="8732379" y="2971946"/>
                <a:ext cx="889966" cy="687105"/>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8732379" y="2978727"/>
                <a:ext cx="889966" cy="690463"/>
                <a:chOff x="9140202" y="2629601"/>
                <a:chExt cx="686820" cy="532856"/>
              </a:xfrm>
            </p:grpSpPr>
            <p:sp>
              <p:nvSpPr>
                <p:cNvPr id="112" name="Rounded Rectangle 111"/>
                <p:cNvSpPr/>
                <p:nvPr/>
              </p:nvSpPr>
              <p:spPr bwMode="auto">
                <a:xfrm>
                  <a:off x="9172728" y="2716865"/>
                  <a:ext cx="621769" cy="421745"/>
                </a:xfrm>
                <a:prstGeom prst="roundRect">
                  <a:avLst>
                    <a:gd name="adj" fmla="val 8814"/>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ound Same Side Corner Rectangle 24"/>
                <p:cNvSpPr/>
                <p:nvPr/>
              </p:nvSpPr>
              <p:spPr bwMode="auto">
                <a:xfrm>
                  <a:off x="9140202" y="2629601"/>
                  <a:ext cx="686820" cy="72331"/>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solidFill>
                  <a:srgbClr val="DC3C00"/>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a:defRPr/>
                  </a:pPr>
                  <a:endParaRPr lang="en-US" sz="3921" kern="0" dirty="0">
                    <a:solidFill>
                      <a:srgbClr val="008272"/>
                    </a:solidFill>
                    <a:latin typeface="Segoe UI Light" pitchFamily="34" charset="0"/>
                  </a:endParaRPr>
                </a:p>
              </p:txBody>
            </p:sp>
            <p:sp>
              <p:nvSpPr>
                <p:cNvPr id="114" name="Rounded Rectangle 8"/>
                <p:cNvSpPr/>
                <p:nvPr/>
              </p:nvSpPr>
              <p:spPr bwMode="auto">
                <a:xfrm>
                  <a:off x="9140202" y="2693017"/>
                  <a:ext cx="686820" cy="469440"/>
                </a:xfrm>
                <a:custGeom>
                  <a:avLst/>
                  <a:gdLst/>
                  <a:ahLst/>
                  <a:cxnLst/>
                  <a:rect l="l" t="t" r="r" b="b"/>
                  <a:pathLst>
                    <a:path w="2978870" h="2384982">
                      <a:moveTo>
                        <a:pt x="351958" y="124689"/>
                      </a:moveTo>
                      <a:cubicBezTo>
                        <a:pt x="243589" y="124689"/>
                        <a:pt x="155739" y="212539"/>
                        <a:pt x="155739" y="320908"/>
                      </a:cubicBezTo>
                      <a:lnTo>
                        <a:pt x="155739" y="2064074"/>
                      </a:lnTo>
                      <a:cubicBezTo>
                        <a:pt x="155739" y="2172443"/>
                        <a:pt x="243589" y="2260293"/>
                        <a:pt x="351958" y="2260293"/>
                      </a:cubicBezTo>
                      <a:lnTo>
                        <a:pt x="2626912" y="2260293"/>
                      </a:lnTo>
                      <a:cubicBezTo>
                        <a:pt x="2735281" y="2260293"/>
                        <a:pt x="2823131" y="2172443"/>
                        <a:pt x="2823131" y="2064074"/>
                      </a:cubicBezTo>
                      <a:lnTo>
                        <a:pt x="2823131" y="320908"/>
                      </a:lnTo>
                      <a:cubicBezTo>
                        <a:pt x="2823131" y="212539"/>
                        <a:pt x="2735281" y="124689"/>
                        <a:pt x="2626912" y="124689"/>
                      </a:cubicBezTo>
                      <a:close/>
                      <a:moveTo>
                        <a:pt x="261680" y="0"/>
                      </a:moveTo>
                      <a:lnTo>
                        <a:pt x="2717190" y="0"/>
                      </a:lnTo>
                      <a:cubicBezTo>
                        <a:pt x="2861712" y="0"/>
                        <a:pt x="2978870" y="117158"/>
                        <a:pt x="2978870" y="261680"/>
                      </a:cubicBezTo>
                      <a:lnTo>
                        <a:pt x="2978870" y="2123302"/>
                      </a:lnTo>
                      <a:cubicBezTo>
                        <a:pt x="2978870" y="2267824"/>
                        <a:pt x="2861712" y="2384982"/>
                        <a:pt x="2717190" y="2384982"/>
                      </a:cubicBezTo>
                      <a:lnTo>
                        <a:pt x="261680" y="2384982"/>
                      </a:lnTo>
                      <a:cubicBezTo>
                        <a:pt x="117158" y="2384982"/>
                        <a:pt x="0" y="2267824"/>
                        <a:pt x="0" y="2123302"/>
                      </a:cubicBezTo>
                      <a:lnTo>
                        <a:pt x="0" y="261680"/>
                      </a:lnTo>
                      <a:cubicBezTo>
                        <a:pt x="0" y="117158"/>
                        <a:pt x="117158" y="0"/>
                        <a:pt x="261680" y="0"/>
                      </a:cubicBezTo>
                      <a:close/>
                    </a:path>
                  </a:pathLst>
                </a:custGeom>
                <a:solidFill>
                  <a:srgbClr val="DC3C00"/>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a:defRPr/>
                  </a:pPr>
                  <a:endParaRPr lang="en-US" sz="3921" kern="0" dirty="0">
                    <a:solidFill>
                      <a:srgbClr val="008272"/>
                    </a:solidFill>
                    <a:latin typeface="Segoe UI Light" pitchFamily="34" charset="0"/>
                  </a:endParaRPr>
                </a:p>
              </p:txBody>
            </p:sp>
            <p:sp>
              <p:nvSpPr>
                <p:cNvPr id="115" name="Oval 22"/>
                <p:cNvSpPr/>
                <p:nvPr/>
              </p:nvSpPr>
              <p:spPr bwMode="auto">
                <a:xfrm rot="20189084">
                  <a:off x="9432549" y="2841051"/>
                  <a:ext cx="222134" cy="222072"/>
                </a:xfrm>
                <a:custGeom>
                  <a:avLst/>
                  <a:gdLst/>
                  <a:ahLst/>
                  <a:cxnLst/>
                  <a:rect l="l" t="t" r="r" b="b"/>
                  <a:pathLst>
                    <a:path w="784990" h="784777">
                      <a:moveTo>
                        <a:pt x="392495" y="288840"/>
                      </a:moveTo>
                      <a:cubicBezTo>
                        <a:pt x="335307" y="288840"/>
                        <a:pt x="288947" y="335200"/>
                        <a:pt x="288947" y="392388"/>
                      </a:cubicBezTo>
                      <a:cubicBezTo>
                        <a:pt x="288947" y="449576"/>
                        <a:pt x="335307" y="495936"/>
                        <a:pt x="392495" y="495936"/>
                      </a:cubicBezTo>
                      <a:cubicBezTo>
                        <a:pt x="449683" y="495936"/>
                        <a:pt x="496043" y="449576"/>
                        <a:pt x="496043" y="392388"/>
                      </a:cubicBezTo>
                      <a:cubicBezTo>
                        <a:pt x="496043" y="335200"/>
                        <a:pt x="449683" y="288840"/>
                        <a:pt x="392495" y="288840"/>
                      </a:cubicBezTo>
                      <a:close/>
                      <a:moveTo>
                        <a:pt x="392495" y="226927"/>
                      </a:moveTo>
                      <a:cubicBezTo>
                        <a:pt x="483877" y="226927"/>
                        <a:pt x="557956" y="301006"/>
                        <a:pt x="557956" y="392388"/>
                      </a:cubicBezTo>
                      <a:cubicBezTo>
                        <a:pt x="557956" y="483770"/>
                        <a:pt x="483877" y="557849"/>
                        <a:pt x="392495" y="557849"/>
                      </a:cubicBezTo>
                      <a:cubicBezTo>
                        <a:pt x="301113" y="557849"/>
                        <a:pt x="227034" y="483770"/>
                        <a:pt x="227034" y="392388"/>
                      </a:cubicBezTo>
                      <a:cubicBezTo>
                        <a:pt x="227034" y="301006"/>
                        <a:pt x="301113" y="226927"/>
                        <a:pt x="392495" y="226927"/>
                      </a:cubicBezTo>
                      <a:close/>
                      <a:moveTo>
                        <a:pt x="392495" y="163775"/>
                      </a:moveTo>
                      <a:cubicBezTo>
                        <a:pt x="266236" y="163775"/>
                        <a:pt x="163882" y="266129"/>
                        <a:pt x="163882" y="392388"/>
                      </a:cubicBezTo>
                      <a:cubicBezTo>
                        <a:pt x="163882" y="518647"/>
                        <a:pt x="266236" y="621001"/>
                        <a:pt x="392495" y="621001"/>
                      </a:cubicBezTo>
                      <a:cubicBezTo>
                        <a:pt x="518754" y="621001"/>
                        <a:pt x="621108" y="518647"/>
                        <a:pt x="621108" y="392388"/>
                      </a:cubicBezTo>
                      <a:cubicBezTo>
                        <a:pt x="621108" y="266129"/>
                        <a:pt x="518754" y="163775"/>
                        <a:pt x="392495" y="163775"/>
                      </a:cubicBezTo>
                      <a:close/>
                      <a:moveTo>
                        <a:pt x="494519" y="0"/>
                      </a:moveTo>
                      <a:cubicBezTo>
                        <a:pt x="533265" y="9641"/>
                        <a:pt x="569531" y="25539"/>
                        <a:pt x="602435" y="46450"/>
                      </a:cubicBezTo>
                      <a:cubicBezTo>
                        <a:pt x="569363" y="85876"/>
                        <a:pt x="571723" y="144558"/>
                        <a:pt x="608575" y="182500"/>
                      </a:cubicBezTo>
                      <a:cubicBezTo>
                        <a:pt x="645331" y="220342"/>
                        <a:pt x="703708" y="224488"/>
                        <a:pt x="744053" y="192814"/>
                      </a:cubicBezTo>
                      <a:cubicBezTo>
                        <a:pt x="762217" y="222841"/>
                        <a:pt x="776124" y="255573"/>
                        <a:pt x="784919" y="290342"/>
                      </a:cubicBezTo>
                      <a:cubicBezTo>
                        <a:pt x="733343" y="295269"/>
                        <a:pt x="693723" y="339195"/>
                        <a:pt x="693723" y="392375"/>
                      </a:cubicBezTo>
                      <a:cubicBezTo>
                        <a:pt x="693723" y="445581"/>
                        <a:pt x="733381" y="489524"/>
                        <a:pt x="784990" y="494423"/>
                      </a:cubicBezTo>
                      <a:cubicBezTo>
                        <a:pt x="776303" y="529655"/>
                        <a:pt x="762484" y="562868"/>
                        <a:pt x="744630" y="593463"/>
                      </a:cubicBezTo>
                      <a:cubicBezTo>
                        <a:pt x="704276" y="560945"/>
                        <a:pt x="645223" y="564701"/>
                        <a:pt x="608070" y="602769"/>
                      </a:cubicBezTo>
                      <a:cubicBezTo>
                        <a:pt x="571200" y="640548"/>
                        <a:pt x="568636" y="699068"/>
                        <a:pt x="601436" y="738557"/>
                      </a:cubicBezTo>
                      <a:cubicBezTo>
                        <a:pt x="568882" y="759179"/>
                        <a:pt x="532722" y="774304"/>
                        <a:pt x="494349" y="783911"/>
                      </a:cubicBezTo>
                      <a:cubicBezTo>
                        <a:pt x="489081" y="732755"/>
                        <a:pt x="445360" y="693603"/>
                        <a:pt x="392495" y="693603"/>
                      </a:cubicBezTo>
                      <a:cubicBezTo>
                        <a:pt x="339322" y="693603"/>
                        <a:pt x="295401" y="733212"/>
                        <a:pt x="290466" y="784777"/>
                      </a:cubicBezTo>
                      <a:cubicBezTo>
                        <a:pt x="251680" y="775160"/>
                        <a:pt x="215366" y="759316"/>
                        <a:pt x="182394" y="738535"/>
                      </a:cubicBezTo>
                      <a:cubicBezTo>
                        <a:pt x="215637" y="699094"/>
                        <a:pt x="213337" y="640264"/>
                        <a:pt x="176416" y="602251"/>
                      </a:cubicBezTo>
                      <a:cubicBezTo>
                        <a:pt x="139723" y="564474"/>
                        <a:pt x="81483" y="560277"/>
                        <a:pt x="41156" y="591796"/>
                      </a:cubicBezTo>
                      <a:cubicBezTo>
                        <a:pt x="22900" y="561955"/>
                        <a:pt x="9664" y="529001"/>
                        <a:pt x="959" y="494230"/>
                      </a:cubicBezTo>
                      <a:cubicBezTo>
                        <a:pt x="52115" y="488961"/>
                        <a:pt x="91267" y="445241"/>
                        <a:pt x="91267" y="392375"/>
                      </a:cubicBezTo>
                      <a:cubicBezTo>
                        <a:pt x="91267" y="339169"/>
                        <a:pt x="51609" y="295227"/>
                        <a:pt x="0" y="290327"/>
                      </a:cubicBezTo>
                      <a:cubicBezTo>
                        <a:pt x="8687" y="255096"/>
                        <a:pt x="22506" y="221883"/>
                        <a:pt x="40359" y="191287"/>
                      </a:cubicBezTo>
                      <a:cubicBezTo>
                        <a:pt x="80713" y="223806"/>
                        <a:pt x="139767" y="220050"/>
                        <a:pt x="176920" y="181982"/>
                      </a:cubicBezTo>
                      <a:cubicBezTo>
                        <a:pt x="213791" y="144202"/>
                        <a:pt x="216354" y="85681"/>
                        <a:pt x="183553" y="46192"/>
                      </a:cubicBezTo>
                      <a:cubicBezTo>
                        <a:pt x="216108" y="25570"/>
                        <a:pt x="252268" y="10445"/>
                        <a:pt x="290641" y="838"/>
                      </a:cubicBezTo>
                      <a:cubicBezTo>
                        <a:pt x="295909" y="51995"/>
                        <a:pt x="339629" y="91147"/>
                        <a:pt x="392495" y="91147"/>
                      </a:cubicBezTo>
                      <a:cubicBezTo>
                        <a:pt x="445659" y="91147"/>
                        <a:pt x="489574" y="51553"/>
                        <a:pt x="494519" y="0"/>
                      </a:cubicBezTo>
                      <a:close/>
                    </a:path>
                  </a:pathLst>
                </a:custGeom>
                <a:solidFill>
                  <a:srgbClr val="DC3C00"/>
                </a:solidFill>
                <a:ln w="10795" cap="flat" cmpd="sng" algn="ctr">
                  <a:noFill/>
                  <a:prstDash val="soli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endParaRPr>
                </a:p>
              </p:txBody>
            </p:sp>
            <p:sp>
              <p:nvSpPr>
                <p:cNvPr id="116" name="Oval 22"/>
                <p:cNvSpPr/>
                <p:nvPr/>
              </p:nvSpPr>
              <p:spPr bwMode="auto">
                <a:xfrm rot="20189084">
                  <a:off x="9312541" y="2799141"/>
                  <a:ext cx="137246" cy="137209"/>
                </a:xfrm>
                <a:custGeom>
                  <a:avLst/>
                  <a:gdLst/>
                  <a:ahLst/>
                  <a:cxnLst/>
                  <a:rect l="l" t="t" r="r" b="b"/>
                  <a:pathLst>
                    <a:path w="784990" h="784777">
                      <a:moveTo>
                        <a:pt x="392495" y="288840"/>
                      </a:moveTo>
                      <a:cubicBezTo>
                        <a:pt x="335307" y="288840"/>
                        <a:pt x="288947" y="335200"/>
                        <a:pt x="288947" y="392388"/>
                      </a:cubicBezTo>
                      <a:cubicBezTo>
                        <a:pt x="288947" y="449576"/>
                        <a:pt x="335307" y="495936"/>
                        <a:pt x="392495" y="495936"/>
                      </a:cubicBezTo>
                      <a:cubicBezTo>
                        <a:pt x="449683" y="495936"/>
                        <a:pt x="496043" y="449576"/>
                        <a:pt x="496043" y="392388"/>
                      </a:cubicBezTo>
                      <a:cubicBezTo>
                        <a:pt x="496043" y="335200"/>
                        <a:pt x="449683" y="288840"/>
                        <a:pt x="392495" y="288840"/>
                      </a:cubicBezTo>
                      <a:close/>
                      <a:moveTo>
                        <a:pt x="392495" y="226927"/>
                      </a:moveTo>
                      <a:cubicBezTo>
                        <a:pt x="483877" y="226927"/>
                        <a:pt x="557956" y="301006"/>
                        <a:pt x="557956" y="392388"/>
                      </a:cubicBezTo>
                      <a:cubicBezTo>
                        <a:pt x="557956" y="483770"/>
                        <a:pt x="483877" y="557849"/>
                        <a:pt x="392495" y="557849"/>
                      </a:cubicBezTo>
                      <a:cubicBezTo>
                        <a:pt x="301113" y="557849"/>
                        <a:pt x="227034" y="483770"/>
                        <a:pt x="227034" y="392388"/>
                      </a:cubicBezTo>
                      <a:cubicBezTo>
                        <a:pt x="227034" y="301006"/>
                        <a:pt x="301113" y="226927"/>
                        <a:pt x="392495" y="226927"/>
                      </a:cubicBezTo>
                      <a:close/>
                      <a:moveTo>
                        <a:pt x="392495" y="163775"/>
                      </a:moveTo>
                      <a:cubicBezTo>
                        <a:pt x="266236" y="163775"/>
                        <a:pt x="163882" y="266129"/>
                        <a:pt x="163882" y="392388"/>
                      </a:cubicBezTo>
                      <a:cubicBezTo>
                        <a:pt x="163882" y="518647"/>
                        <a:pt x="266236" y="621001"/>
                        <a:pt x="392495" y="621001"/>
                      </a:cubicBezTo>
                      <a:cubicBezTo>
                        <a:pt x="518754" y="621001"/>
                        <a:pt x="621108" y="518647"/>
                        <a:pt x="621108" y="392388"/>
                      </a:cubicBezTo>
                      <a:cubicBezTo>
                        <a:pt x="621108" y="266129"/>
                        <a:pt x="518754" y="163775"/>
                        <a:pt x="392495" y="163775"/>
                      </a:cubicBezTo>
                      <a:close/>
                      <a:moveTo>
                        <a:pt x="494519" y="0"/>
                      </a:moveTo>
                      <a:cubicBezTo>
                        <a:pt x="533265" y="9641"/>
                        <a:pt x="569531" y="25539"/>
                        <a:pt x="602435" y="46450"/>
                      </a:cubicBezTo>
                      <a:cubicBezTo>
                        <a:pt x="569363" y="85876"/>
                        <a:pt x="571723" y="144558"/>
                        <a:pt x="608575" y="182500"/>
                      </a:cubicBezTo>
                      <a:cubicBezTo>
                        <a:pt x="645331" y="220342"/>
                        <a:pt x="703708" y="224488"/>
                        <a:pt x="744053" y="192814"/>
                      </a:cubicBezTo>
                      <a:cubicBezTo>
                        <a:pt x="762217" y="222841"/>
                        <a:pt x="776124" y="255573"/>
                        <a:pt x="784919" y="290342"/>
                      </a:cubicBezTo>
                      <a:cubicBezTo>
                        <a:pt x="733343" y="295269"/>
                        <a:pt x="693723" y="339195"/>
                        <a:pt x="693723" y="392375"/>
                      </a:cubicBezTo>
                      <a:cubicBezTo>
                        <a:pt x="693723" y="445581"/>
                        <a:pt x="733381" y="489524"/>
                        <a:pt x="784990" y="494423"/>
                      </a:cubicBezTo>
                      <a:cubicBezTo>
                        <a:pt x="776303" y="529655"/>
                        <a:pt x="762484" y="562868"/>
                        <a:pt x="744630" y="593463"/>
                      </a:cubicBezTo>
                      <a:cubicBezTo>
                        <a:pt x="704276" y="560945"/>
                        <a:pt x="645223" y="564701"/>
                        <a:pt x="608070" y="602769"/>
                      </a:cubicBezTo>
                      <a:cubicBezTo>
                        <a:pt x="571200" y="640548"/>
                        <a:pt x="568636" y="699068"/>
                        <a:pt x="601436" y="738557"/>
                      </a:cubicBezTo>
                      <a:cubicBezTo>
                        <a:pt x="568882" y="759179"/>
                        <a:pt x="532722" y="774304"/>
                        <a:pt x="494349" y="783911"/>
                      </a:cubicBezTo>
                      <a:cubicBezTo>
                        <a:pt x="489081" y="732755"/>
                        <a:pt x="445360" y="693603"/>
                        <a:pt x="392495" y="693603"/>
                      </a:cubicBezTo>
                      <a:cubicBezTo>
                        <a:pt x="339322" y="693603"/>
                        <a:pt x="295401" y="733212"/>
                        <a:pt x="290466" y="784777"/>
                      </a:cubicBezTo>
                      <a:cubicBezTo>
                        <a:pt x="251680" y="775160"/>
                        <a:pt x="215366" y="759316"/>
                        <a:pt x="182394" y="738535"/>
                      </a:cubicBezTo>
                      <a:cubicBezTo>
                        <a:pt x="215637" y="699094"/>
                        <a:pt x="213337" y="640264"/>
                        <a:pt x="176416" y="602251"/>
                      </a:cubicBezTo>
                      <a:cubicBezTo>
                        <a:pt x="139723" y="564474"/>
                        <a:pt x="81483" y="560277"/>
                        <a:pt x="41156" y="591796"/>
                      </a:cubicBezTo>
                      <a:cubicBezTo>
                        <a:pt x="22900" y="561955"/>
                        <a:pt x="9664" y="529001"/>
                        <a:pt x="959" y="494230"/>
                      </a:cubicBezTo>
                      <a:cubicBezTo>
                        <a:pt x="52115" y="488961"/>
                        <a:pt x="91267" y="445241"/>
                        <a:pt x="91267" y="392375"/>
                      </a:cubicBezTo>
                      <a:cubicBezTo>
                        <a:pt x="91267" y="339169"/>
                        <a:pt x="51609" y="295227"/>
                        <a:pt x="0" y="290327"/>
                      </a:cubicBezTo>
                      <a:cubicBezTo>
                        <a:pt x="8687" y="255096"/>
                        <a:pt x="22506" y="221883"/>
                        <a:pt x="40359" y="191287"/>
                      </a:cubicBezTo>
                      <a:cubicBezTo>
                        <a:pt x="80713" y="223806"/>
                        <a:pt x="139767" y="220050"/>
                        <a:pt x="176920" y="181982"/>
                      </a:cubicBezTo>
                      <a:cubicBezTo>
                        <a:pt x="213791" y="144202"/>
                        <a:pt x="216354" y="85681"/>
                        <a:pt x="183553" y="46192"/>
                      </a:cubicBezTo>
                      <a:cubicBezTo>
                        <a:pt x="216108" y="25570"/>
                        <a:pt x="252268" y="10445"/>
                        <a:pt x="290641" y="838"/>
                      </a:cubicBezTo>
                      <a:cubicBezTo>
                        <a:pt x="295909" y="51995"/>
                        <a:pt x="339629" y="91147"/>
                        <a:pt x="392495" y="91147"/>
                      </a:cubicBezTo>
                      <a:cubicBezTo>
                        <a:pt x="445659" y="91147"/>
                        <a:pt x="489574" y="51553"/>
                        <a:pt x="494519" y="0"/>
                      </a:cubicBezTo>
                      <a:close/>
                    </a:path>
                  </a:pathLst>
                </a:custGeom>
                <a:solidFill>
                  <a:srgbClr val="DC3C00"/>
                </a:solidFill>
                <a:ln w="10795" cap="flat" cmpd="sng" algn="ctr">
                  <a:noFill/>
                  <a:prstDash val="soli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endParaRPr>
                </a:p>
              </p:txBody>
            </p:sp>
          </p:grpSp>
        </p:grpSp>
        <p:sp>
          <p:nvSpPr>
            <p:cNvPr id="109" name="TextBox 108"/>
            <p:cNvSpPr txBox="1"/>
            <p:nvPr/>
          </p:nvSpPr>
          <p:spPr>
            <a:xfrm>
              <a:off x="5546161" y="4287548"/>
              <a:ext cx="903060" cy="304878"/>
            </a:xfrm>
            <a:prstGeom prst="rect">
              <a:avLst/>
            </a:prstGeom>
            <a:noFill/>
          </p:spPr>
          <p:txBody>
            <a:bodyPr wrap="square" rtlCol="0">
              <a:spAutoFit/>
            </a:bodyPr>
            <a:lstStyle/>
            <a:p>
              <a:pPr defTabSz="932742">
                <a:defRPr/>
              </a:pPr>
              <a:r>
                <a:rPr lang="en-US" sz="1400" kern="0" dirty="0">
                  <a:solidFill>
                    <a:srgbClr val="C00000"/>
                  </a:solidFill>
                  <a:latin typeface="Segoe UI Semibold" panose="020B0702040204020203" pitchFamily="34" charset="0"/>
                  <a:cs typeface="Segoe UI Semibold" panose="020B0702040204020203" pitchFamily="34" charset="0"/>
                </a:rPr>
                <a:t>PolyBase</a:t>
              </a:r>
            </a:p>
          </p:txBody>
        </p:sp>
      </p:grpSp>
    </p:spTree>
    <p:extLst>
      <p:ext uri="{BB962C8B-B14F-4D97-AF65-F5344CB8AC3E}">
        <p14:creationId xmlns:p14="http://schemas.microsoft.com/office/powerpoint/2010/main" val="2535797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Polybase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800" y="3750425"/>
            <a:ext cx="5334000" cy="229772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75462"/>
            <a:ext cx="4323270" cy="3549926"/>
          </a:xfrm>
          <a:prstGeom prst="rect">
            <a:avLst/>
          </a:prstGeom>
        </p:spPr>
      </p:pic>
      <p:sp>
        <p:nvSpPr>
          <p:cNvPr id="7" name="Content Placeholder 2"/>
          <p:cNvSpPr txBox="1">
            <a:spLocks/>
          </p:cNvSpPr>
          <p:nvPr/>
        </p:nvSpPr>
        <p:spPr>
          <a:xfrm>
            <a:off x="5527343" y="332735"/>
            <a:ext cx="6127845" cy="2715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a:t>Integrierter Zugriff auf Hadoop oder Blob Store via T-SQL</a:t>
            </a:r>
          </a:p>
          <a:p>
            <a:r>
              <a:rPr lang="de-DE" sz="2400" dirty="0"/>
              <a:t>Integration von Semistrukturierten Daten</a:t>
            </a:r>
          </a:p>
          <a:p>
            <a:r>
              <a:rPr lang="de-DE" sz="2400" dirty="0"/>
              <a:t>Interessant für Archivierungskonzepte</a:t>
            </a:r>
          </a:p>
          <a:p>
            <a:r>
              <a:rPr lang="de-DE" sz="2400" dirty="0"/>
              <a:t>Hochparalleler Zugriff zwischen SQL DW &amp; Hadoop / Blob Store / (Data Lake)</a:t>
            </a:r>
          </a:p>
          <a:p>
            <a:r>
              <a:rPr lang="de-DE" sz="2400" dirty="0"/>
              <a:t>Ermöglicht kombinierte Abfragen</a:t>
            </a:r>
          </a:p>
        </p:txBody>
      </p:sp>
    </p:spTree>
    <p:extLst>
      <p:ext uri="{BB962C8B-B14F-4D97-AF65-F5344CB8AC3E}">
        <p14:creationId xmlns:p14="http://schemas.microsoft.com/office/powerpoint/2010/main" val="2848381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 &amp; </a:t>
            </a:r>
            <a:r>
              <a:rPr lang="en-US" dirty="0" err="1"/>
              <a:t>Entwicklungsumgebung</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3846201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&amp; Monitoring Tools</a:t>
            </a:r>
            <a:endParaRPr lang="de-DE" dirty="0"/>
          </a:p>
        </p:txBody>
      </p:sp>
      <p:sp>
        <p:nvSpPr>
          <p:cNvPr id="3" name="Content Placeholder 2"/>
          <p:cNvSpPr>
            <a:spLocks noGrp="1"/>
          </p:cNvSpPr>
          <p:nvPr>
            <p:ph idx="1"/>
          </p:nvPr>
        </p:nvSpPr>
        <p:spPr>
          <a:xfrm>
            <a:off x="838200" y="1825625"/>
            <a:ext cx="3872793" cy="3856038"/>
          </a:xfrm>
        </p:spPr>
        <p:txBody>
          <a:bodyPr>
            <a:normAutofit/>
          </a:bodyPr>
          <a:lstStyle/>
          <a:p>
            <a:r>
              <a:rPr lang="de-DE" sz="2000" dirty="0"/>
              <a:t>Azure Management Portal</a:t>
            </a:r>
          </a:p>
          <a:p>
            <a:pPr lvl="1"/>
            <a:r>
              <a:rPr lang="de-DE" sz="1600" dirty="0"/>
              <a:t>Performance Monitor</a:t>
            </a:r>
          </a:p>
          <a:p>
            <a:pPr lvl="1"/>
            <a:r>
              <a:rPr lang="de-DE" sz="1600" dirty="0" err="1"/>
              <a:t>Alerts</a:t>
            </a:r>
            <a:endParaRPr lang="de-DE" sz="1600" dirty="0"/>
          </a:p>
          <a:p>
            <a:r>
              <a:rPr lang="de-DE" sz="2000" dirty="0"/>
              <a:t>SQL Server Management Studio</a:t>
            </a:r>
          </a:p>
          <a:p>
            <a:pPr lvl="1"/>
            <a:r>
              <a:rPr lang="de-DE" sz="1600" dirty="0"/>
              <a:t>Gewohnte Oberfläche</a:t>
            </a:r>
          </a:p>
          <a:p>
            <a:pPr lvl="1"/>
            <a:r>
              <a:rPr lang="de-DE" sz="1600" dirty="0"/>
              <a:t>Mehrere Datenbanken verwalten</a:t>
            </a:r>
          </a:p>
          <a:p>
            <a:r>
              <a:rPr lang="de-DE" sz="2000" dirty="0"/>
              <a:t>System Views</a:t>
            </a:r>
          </a:p>
          <a:p>
            <a:pPr lvl="1"/>
            <a:r>
              <a:rPr lang="de-DE" sz="1600" dirty="0" err="1"/>
              <a:t>master.sys.resource_stats</a:t>
            </a:r>
            <a:endParaRPr lang="de-DE" sz="1600" dirty="0"/>
          </a:p>
          <a:p>
            <a:pPr lvl="1"/>
            <a:r>
              <a:rPr lang="de-DE" sz="1600" dirty="0" err="1"/>
              <a:t>user_db.dm_db_resource_stats</a:t>
            </a:r>
            <a:endParaRPr lang="de-DE" sz="1600" dirty="0"/>
          </a:p>
          <a:p>
            <a:pPr marL="0" indent="0">
              <a:buNone/>
            </a:pPr>
            <a:endParaRPr lang="de-DE" sz="2000" dirty="0"/>
          </a:p>
          <a:p>
            <a:pPr marL="0" indent="0">
              <a:buNone/>
            </a:pPr>
            <a:endParaRPr lang="de-DE" sz="2000" dirty="0"/>
          </a:p>
        </p:txBody>
      </p:sp>
      <p:pic>
        <p:nvPicPr>
          <p:cNvPr id="5" name="Grafik 4"/>
          <p:cNvPicPr>
            <a:picLocks noChangeAspect="1"/>
          </p:cNvPicPr>
          <p:nvPr/>
        </p:nvPicPr>
        <p:blipFill>
          <a:blip r:embed="rId2"/>
          <a:stretch>
            <a:fillRect/>
          </a:stretch>
        </p:blipFill>
        <p:spPr>
          <a:xfrm>
            <a:off x="5793875" y="1486255"/>
            <a:ext cx="5154211" cy="4598422"/>
          </a:xfrm>
          <a:prstGeom prst="rect">
            <a:avLst/>
          </a:prstGeom>
        </p:spPr>
      </p:pic>
    </p:spTree>
    <p:extLst>
      <p:ext uri="{BB962C8B-B14F-4D97-AF65-F5344CB8AC3E}">
        <p14:creationId xmlns:p14="http://schemas.microsoft.com/office/powerpoint/2010/main" val="3238156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Tools</a:t>
            </a:r>
            <a:endParaRPr lang="de-DE" dirty="0"/>
          </a:p>
        </p:txBody>
      </p:sp>
      <p:sp>
        <p:nvSpPr>
          <p:cNvPr id="3" name="Content Placeholder 2"/>
          <p:cNvSpPr>
            <a:spLocks noGrp="1"/>
          </p:cNvSpPr>
          <p:nvPr>
            <p:ph idx="1"/>
          </p:nvPr>
        </p:nvSpPr>
        <p:spPr/>
        <p:txBody>
          <a:bodyPr>
            <a:normAutofit/>
          </a:bodyPr>
          <a:lstStyle/>
          <a:p>
            <a:r>
              <a:rPr lang="de-DE" sz="2000" dirty="0"/>
              <a:t>Data Tools in Visual Studio</a:t>
            </a:r>
          </a:p>
          <a:p>
            <a:r>
              <a:rPr lang="de-DE" sz="2000" dirty="0"/>
              <a:t>REST</a:t>
            </a:r>
          </a:p>
          <a:p>
            <a:r>
              <a:rPr lang="de-DE" sz="2000" dirty="0" err="1"/>
              <a:t>Powershell</a:t>
            </a:r>
            <a:endParaRPr lang="de-DE" sz="2000" dirty="0"/>
          </a:p>
          <a:p>
            <a:r>
              <a:rPr lang="de-DE" sz="2000" dirty="0"/>
              <a:t>T-SQL</a:t>
            </a:r>
          </a:p>
          <a:p>
            <a:r>
              <a:rPr lang="de-DE" sz="2000" dirty="0"/>
              <a:t>DAC Framework</a:t>
            </a:r>
          </a:p>
          <a:p>
            <a:r>
              <a:rPr lang="de-DE" sz="2000" dirty="0"/>
              <a:t>SSIS</a:t>
            </a:r>
          </a:p>
          <a:p>
            <a:r>
              <a:rPr lang="de-DE" sz="2000" dirty="0"/>
              <a:t>C#</a:t>
            </a:r>
          </a:p>
          <a:p>
            <a:r>
              <a:rPr lang="de-DE" sz="2000" dirty="0"/>
              <a:t>Ruby</a:t>
            </a:r>
          </a:p>
          <a:p>
            <a:r>
              <a:rPr lang="de-DE" sz="2000" dirty="0"/>
              <a:t>Python</a:t>
            </a:r>
          </a:p>
          <a:p>
            <a:r>
              <a:rPr lang="de-DE" sz="2000" dirty="0"/>
              <a:t>etc.</a:t>
            </a:r>
          </a:p>
        </p:txBody>
      </p:sp>
      <p:pic>
        <p:nvPicPr>
          <p:cNvPr id="5" name="Grafik 4"/>
          <p:cNvPicPr>
            <a:picLocks noChangeAspect="1"/>
          </p:cNvPicPr>
          <p:nvPr/>
        </p:nvPicPr>
        <p:blipFill>
          <a:blip r:embed="rId2"/>
          <a:stretch>
            <a:fillRect/>
          </a:stretch>
        </p:blipFill>
        <p:spPr>
          <a:xfrm>
            <a:off x="4457510" y="87305"/>
            <a:ext cx="6313164" cy="3733512"/>
          </a:xfrm>
          <a:prstGeom prst="rect">
            <a:avLst/>
          </a:prstGeom>
        </p:spPr>
      </p:pic>
      <p:pic>
        <p:nvPicPr>
          <p:cNvPr id="4" name="Picture 3"/>
          <p:cNvPicPr>
            <a:picLocks noChangeAspect="1"/>
          </p:cNvPicPr>
          <p:nvPr/>
        </p:nvPicPr>
        <p:blipFill>
          <a:blip r:embed="rId3"/>
          <a:stretch>
            <a:fillRect/>
          </a:stretch>
        </p:blipFill>
        <p:spPr>
          <a:xfrm>
            <a:off x="8767450" y="2060341"/>
            <a:ext cx="3242172" cy="3890605"/>
          </a:xfrm>
          <a:prstGeom prst="rect">
            <a:avLst/>
          </a:prstGeom>
        </p:spPr>
      </p:pic>
    </p:spTree>
    <p:extLst>
      <p:ext uri="{BB962C8B-B14F-4D97-AF65-F5344CB8AC3E}">
        <p14:creationId xmlns:p14="http://schemas.microsoft.com/office/powerpoint/2010/main" val="3968978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 </a:t>
            </a:r>
            <a:r>
              <a:rPr lang="en-US" dirty="0" err="1"/>
              <a:t>Pläne</a:t>
            </a:r>
            <a:r>
              <a:rPr lang="en-US" dirty="0"/>
              <a:t> </a:t>
            </a:r>
            <a:r>
              <a:rPr lang="en-US" dirty="0" err="1"/>
              <a:t>für</a:t>
            </a:r>
            <a:r>
              <a:rPr lang="en-US" dirty="0"/>
              <a:t> SQL DW</a:t>
            </a:r>
            <a:endParaRPr lang="de-DE" dirty="0"/>
          </a:p>
        </p:txBody>
      </p:sp>
      <p:sp>
        <p:nvSpPr>
          <p:cNvPr id="3" name="Content Placeholder 2"/>
          <p:cNvSpPr>
            <a:spLocks noGrp="1"/>
          </p:cNvSpPr>
          <p:nvPr>
            <p:ph idx="1"/>
          </p:nvPr>
        </p:nvSpPr>
        <p:spPr>
          <a:xfrm>
            <a:off x="838200" y="1825625"/>
            <a:ext cx="4386943" cy="2768146"/>
          </a:xfrm>
        </p:spPr>
        <p:txBody>
          <a:bodyPr>
            <a:noAutofit/>
          </a:bodyPr>
          <a:lstStyle/>
          <a:p>
            <a:pPr marL="0" indent="0">
              <a:buNone/>
            </a:pPr>
            <a:r>
              <a:rPr lang="en-US" sz="2400" dirty="0"/>
              <a:t>select * from </a:t>
            </a:r>
            <a:r>
              <a:rPr lang="en-US" sz="2400" dirty="0" err="1"/>
              <a:t>sys.dm_pdw_exec_requests</a:t>
            </a:r>
            <a:r>
              <a:rPr lang="en-US" sz="2400" dirty="0"/>
              <a:t> </a:t>
            </a:r>
            <a:br>
              <a:rPr lang="en-US" sz="2400" dirty="0"/>
            </a:br>
            <a:r>
              <a:rPr lang="en-US" sz="2400" dirty="0"/>
              <a:t>where status like 'Running'</a:t>
            </a:r>
          </a:p>
          <a:p>
            <a:pPr marL="0" indent="0">
              <a:buNone/>
            </a:pPr>
            <a:r>
              <a:rPr lang="en-US" sz="2400" dirty="0"/>
              <a:t>select * from </a:t>
            </a:r>
            <a:r>
              <a:rPr lang="en-US" sz="2400" dirty="0" err="1"/>
              <a:t>sys.dm_pdw_request_steps</a:t>
            </a:r>
            <a:br>
              <a:rPr lang="en-US" sz="2400" dirty="0"/>
            </a:br>
            <a:r>
              <a:rPr lang="en-US" sz="2400" dirty="0"/>
              <a:t>where </a:t>
            </a:r>
            <a:r>
              <a:rPr lang="en-US" sz="2400" dirty="0" err="1"/>
              <a:t>request_id</a:t>
            </a:r>
            <a:r>
              <a:rPr lang="en-US" sz="2400" dirty="0"/>
              <a:t> like '</a:t>
            </a:r>
            <a:r>
              <a:rPr lang="en-US" sz="2400" dirty="0" err="1"/>
              <a:t>QIDxxxx</a:t>
            </a:r>
            <a:r>
              <a:rPr lang="en-US" sz="2400" dirty="0"/>
              <a:t>'</a:t>
            </a:r>
            <a:br>
              <a:rPr lang="en-US" sz="2400" dirty="0"/>
            </a:br>
            <a:r>
              <a:rPr lang="en-US" sz="2400" dirty="0"/>
              <a:t>ORDER BY </a:t>
            </a:r>
            <a:r>
              <a:rPr lang="en-US" sz="2400" dirty="0" err="1"/>
              <a:t>Step_index</a:t>
            </a:r>
            <a:r>
              <a:rPr lang="en-US" sz="2400" dirty="0"/>
              <a:t> ASC</a:t>
            </a:r>
          </a:p>
        </p:txBody>
      </p:sp>
      <p:pic>
        <p:nvPicPr>
          <p:cNvPr id="4" name="Picture 3"/>
          <p:cNvPicPr>
            <a:picLocks noChangeAspect="1"/>
          </p:cNvPicPr>
          <p:nvPr/>
        </p:nvPicPr>
        <p:blipFill>
          <a:blip r:embed="rId2"/>
          <a:stretch>
            <a:fillRect/>
          </a:stretch>
        </p:blipFill>
        <p:spPr>
          <a:xfrm>
            <a:off x="955978" y="4935411"/>
            <a:ext cx="10713508" cy="1015535"/>
          </a:xfrm>
          <a:prstGeom prst="rect">
            <a:avLst/>
          </a:prstGeom>
        </p:spPr>
      </p:pic>
      <p:pic>
        <p:nvPicPr>
          <p:cNvPr id="5" name="Picture 4"/>
          <p:cNvPicPr>
            <a:picLocks noChangeAspect="1"/>
          </p:cNvPicPr>
          <p:nvPr/>
        </p:nvPicPr>
        <p:blipFill>
          <a:blip r:embed="rId3"/>
          <a:stretch>
            <a:fillRect/>
          </a:stretch>
        </p:blipFill>
        <p:spPr>
          <a:xfrm>
            <a:off x="5302584" y="1365363"/>
            <a:ext cx="6366902" cy="3342049"/>
          </a:xfrm>
          <a:prstGeom prst="rect">
            <a:avLst/>
          </a:prstGeom>
        </p:spPr>
      </p:pic>
    </p:spTree>
    <p:extLst>
      <p:ext uri="{BB962C8B-B14F-4D97-AF65-F5344CB8AC3E}">
        <p14:creationId xmlns:p14="http://schemas.microsoft.com/office/powerpoint/2010/main" val="3352973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p:nvPr/>
        </p:nvSpPr>
        <p:spPr>
          <a:xfrm>
            <a:off x="-1" y="403225"/>
            <a:ext cx="603276" cy="356593"/>
          </a:xfrm>
          <a:prstGeom prst="rect">
            <a:avLst/>
          </a:prstGeom>
          <a:solidFill>
            <a:srgbClr val="4BA8DF"/>
          </a:solidFill>
          <a:ln w="12700">
            <a:miter lim="400000"/>
          </a:ln>
        </p:spPr>
        <p:txBody>
          <a:bodyPr lIns="0" tIns="0" rIns="0" bIns="0" anchor="ctr"/>
          <a:lstStyle/>
          <a:p>
            <a:pPr lvl="0">
              <a:defRPr sz="3200">
                <a:solidFill>
                  <a:srgbClr val="4BA8DF"/>
                </a:solidFill>
              </a:defRPr>
            </a:pPr>
            <a:endParaRPr sz="1600"/>
          </a:p>
        </p:txBody>
      </p:sp>
      <p:sp>
        <p:nvSpPr>
          <p:cNvPr id="232" name="Shape 232"/>
          <p:cNvSpPr/>
          <p:nvPr/>
        </p:nvSpPr>
        <p:spPr>
          <a:xfrm>
            <a:off x="11605369" y="6460133"/>
            <a:ext cx="605706" cy="243285"/>
          </a:xfrm>
          <a:prstGeom prst="rect">
            <a:avLst/>
          </a:prstGeom>
          <a:solidFill>
            <a:srgbClr val="4BA8DF"/>
          </a:solidFill>
          <a:ln w="12700">
            <a:miter lim="400000"/>
          </a:ln>
        </p:spPr>
        <p:txBody>
          <a:bodyPr lIns="0" tIns="0" rIns="0" bIns="0" anchor="ctr"/>
          <a:lstStyle/>
          <a:p>
            <a:pPr lvl="0">
              <a:defRPr sz="3200">
                <a:solidFill>
                  <a:srgbClr val="4BA8DF"/>
                </a:solidFill>
              </a:defRPr>
            </a:pPr>
            <a:endParaRPr sz="1600">
              <a:solidFill>
                <a:schemeClr val="bg1"/>
              </a:solidFill>
            </a:endParaRPr>
          </a:p>
        </p:txBody>
      </p:sp>
      <p:sp>
        <p:nvSpPr>
          <p:cNvPr id="257" name="Shape 257"/>
          <p:cNvSpPr>
            <a:spLocks noGrp="1"/>
          </p:cNvSpPr>
          <p:nvPr>
            <p:ph type="sldNum" sz="quarter" idx="2"/>
          </p:nvPr>
        </p:nvSpPr>
        <p:spPr>
          <a:xfrm>
            <a:off x="11906675" y="6443276"/>
            <a:ext cx="118622" cy="276999"/>
          </a:xfrm>
          <a:prstGeom prst="rect">
            <a:avLst/>
          </a:prstGeom>
          <a:extLst>
            <a:ext uri="{C572A759-6A51-4108-AA02-DFA0A04FC94B}">
              <ma14:wrappingTextBoxFlag xmlns="" xmlns:ma14="http://schemas.microsoft.com/office/mac/drawingml/2011/main" val="1"/>
            </a:ext>
          </a:extLst>
        </p:spPr>
        <p:txBody>
          <a:bodyPr anchor="ctr"/>
          <a:lstStyle/>
          <a:p>
            <a:pPr lvl="0">
              <a:defRPr sz="1800" b="0">
                <a:solidFill>
                  <a:srgbClr val="000000"/>
                </a:solidFill>
              </a:defRPr>
            </a:pPr>
            <a:fld id="{86CB4B4D-7CA3-9044-876B-883B54F8677D}" type="slidenum">
              <a:rPr>
                <a:solidFill>
                  <a:schemeClr val="bg1"/>
                </a:solidFill>
              </a:rPr>
              <a:t>4</a:t>
            </a:fld>
            <a:endParaRPr>
              <a:solidFill>
                <a:schemeClr val="bg1"/>
              </a:solidFill>
            </a:endParaRPr>
          </a:p>
        </p:txBody>
      </p:sp>
      <p:sp>
        <p:nvSpPr>
          <p:cNvPr id="258" name="Shape 258"/>
          <p:cNvSpPr/>
          <p:nvPr/>
        </p:nvSpPr>
        <p:spPr>
          <a:xfrm>
            <a:off x="730828" y="266051"/>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a:defRPr sz="1800"/>
            </a:pPr>
            <a:r>
              <a:rPr lang="en-US" sz="4100" dirty="0">
                <a:solidFill>
                  <a:srgbClr val="333333"/>
                </a:solidFill>
                <a:latin typeface="Source Sans Pro Light"/>
                <a:ea typeface="Source Sans Pro Light"/>
                <a:cs typeface="Source Sans Pro Light"/>
                <a:sym typeface="Source Sans Pro Light"/>
              </a:rPr>
              <a:t>pmOne</a:t>
            </a:r>
            <a:r>
              <a:rPr sz="4100" dirty="0">
                <a:solidFill>
                  <a:srgbClr val="333333"/>
                </a:solidFill>
                <a:latin typeface="Source Sans Pro Light"/>
                <a:ea typeface="Source Sans Pro Light"/>
                <a:cs typeface="Source Sans Pro Light"/>
                <a:sym typeface="Source Sans Pro Light"/>
              </a:rPr>
              <a:t> </a:t>
            </a:r>
            <a:r>
              <a:rPr lang="en-US" sz="4100" b="1" dirty="0">
                <a:solidFill>
                  <a:srgbClr val="4BA8DF"/>
                </a:solidFill>
                <a:latin typeface="Source Sans Pro Semibold"/>
                <a:ea typeface="Source Sans Pro Light"/>
                <a:cs typeface="Source Sans Pro Light"/>
                <a:sym typeface="Source Sans Pro Semibold"/>
              </a:rPr>
              <a:t>Group</a:t>
            </a:r>
            <a:endParaRPr sz="4100" b="1" dirty="0">
              <a:solidFill>
                <a:srgbClr val="4BA8DF"/>
              </a:solidFill>
              <a:latin typeface="Source Sans Pro Semibold"/>
              <a:ea typeface="Source Sans Pro Semibold"/>
              <a:cs typeface="Source Sans Pro Semibold"/>
              <a:sym typeface="Source Sans Pro Semibold"/>
            </a:endParaRPr>
          </a:p>
        </p:txBody>
      </p:sp>
      <p:sp>
        <p:nvSpPr>
          <p:cNvPr id="67"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lvl="0">
              <a:defRPr sz="1800">
                <a:solidFill>
                  <a:srgbClr val="000000"/>
                </a:solidFill>
              </a:defRPr>
            </a:pPr>
            <a:r>
              <a:rPr lang="en-US" sz="1100" dirty="0"/>
              <a:t>Copyright by </a:t>
            </a:r>
            <a:r>
              <a:rPr lang="en-US" sz="1100" dirty="0" err="1"/>
              <a:t>pmOne</a:t>
            </a:r>
            <a:r>
              <a:rPr lang="en-US" sz="1100" dirty="0"/>
              <a:t> Analytics</a:t>
            </a:r>
            <a:endParaRPr sz="1100" dirty="0"/>
          </a:p>
        </p:txBody>
      </p:sp>
      <p:sp>
        <p:nvSpPr>
          <p:cNvPr id="76" name="Shape 1087"/>
          <p:cNvSpPr/>
          <p:nvPr/>
        </p:nvSpPr>
        <p:spPr>
          <a:xfrm>
            <a:off x="6066741" y="1844001"/>
            <a:ext cx="5624879" cy="138499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marL="135000" indent="-135000" defTabSz="342900">
              <a:spcBef>
                <a:spcPts val="375"/>
              </a:spcBef>
              <a:defRPr/>
            </a:pPr>
            <a:r>
              <a:rPr lang="en-US" sz="2000" dirty="0">
                <a:solidFill>
                  <a:srgbClr val="595959"/>
                </a:solidFill>
                <a:latin typeface="Source Sans Pro Light" panose="020B0403030403020204" pitchFamily="34" charset="0"/>
              </a:rPr>
              <a:t>Business Intelligence &amp; Analytics Platform</a:t>
            </a:r>
          </a:p>
          <a:p>
            <a:pPr marL="135000" indent="-135000" defTabSz="342900">
              <a:spcBef>
                <a:spcPts val="375"/>
              </a:spcBef>
              <a:defRPr/>
            </a:pPr>
            <a:r>
              <a:rPr lang="en-US" sz="2000" dirty="0">
                <a:solidFill>
                  <a:srgbClr val="595959"/>
                </a:solidFill>
                <a:latin typeface="Source Sans Pro Light" panose="020B0403030403020204" pitchFamily="34" charset="0"/>
              </a:rPr>
              <a:t>Corporate Performance Management</a:t>
            </a:r>
          </a:p>
          <a:p>
            <a:pPr marL="135000" indent="-135000" defTabSz="342900">
              <a:spcBef>
                <a:spcPts val="375"/>
              </a:spcBef>
              <a:defRPr/>
            </a:pPr>
            <a:r>
              <a:rPr lang="en-US" sz="2000" dirty="0">
                <a:solidFill>
                  <a:srgbClr val="595959"/>
                </a:solidFill>
                <a:latin typeface="Source Sans Pro Light" panose="020B0403030403020204" pitchFamily="34" charset="0"/>
              </a:rPr>
              <a:t>BI &amp; IT Strategy Consulting (</a:t>
            </a:r>
            <a:r>
              <a:rPr lang="en-US" sz="2000" dirty="0" err="1">
                <a:solidFill>
                  <a:srgbClr val="595959"/>
                </a:solidFill>
                <a:latin typeface="Source Sans Pro Light" panose="020B0403030403020204" pitchFamily="34" charset="0"/>
              </a:rPr>
              <a:t>verovis</a:t>
            </a:r>
            <a:r>
              <a:rPr lang="en-US" sz="2000" dirty="0">
                <a:solidFill>
                  <a:srgbClr val="595959"/>
                </a:solidFill>
                <a:latin typeface="Source Sans Pro Light" panose="020B0403030403020204" pitchFamily="34" charset="0"/>
              </a:rPr>
              <a:t> GmbH)</a:t>
            </a:r>
          </a:p>
          <a:p>
            <a:pPr marL="135000" indent="-135000" defTabSz="342900">
              <a:spcBef>
                <a:spcPts val="375"/>
              </a:spcBef>
              <a:defRPr/>
            </a:pPr>
            <a:r>
              <a:rPr lang="en-US" sz="2000" dirty="0">
                <a:solidFill>
                  <a:srgbClr val="595959"/>
                </a:solidFill>
                <a:latin typeface="Source Sans Pro Light" panose="020B0403030403020204" pitchFamily="34" charset="0"/>
              </a:rPr>
              <a:t>Advanced Analytics (</a:t>
            </a:r>
            <a:r>
              <a:rPr lang="en-US" sz="2000" dirty="0" err="1">
                <a:solidFill>
                  <a:srgbClr val="595959"/>
                </a:solidFill>
                <a:latin typeface="Source Sans Pro Light" panose="020B0403030403020204" pitchFamily="34" charset="0"/>
              </a:rPr>
              <a:t>pmOne</a:t>
            </a:r>
            <a:r>
              <a:rPr lang="en-US" sz="2000" dirty="0">
                <a:solidFill>
                  <a:srgbClr val="595959"/>
                </a:solidFill>
                <a:latin typeface="Source Sans Pro Light" panose="020B0403030403020204" pitchFamily="34" charset="0"/>
              </a:rPr>
              <a:t> Analytics GmbH)</a:t>
            </a:r>
          </a:p>
        </p:txBody>
      </p:sp>
      <p:sp>
        <p:nvSpPr>
          <p:cNvPr id="77" name="Shape 356"/>
          <p:cNvSpPr/>
          <p:nvPr/>
        </p:nvSpPr>
        <p:spPr>
          <a:xfrm>
            <a:off x="5651693" y="1386657"/>
            <a:ext cx="4500000"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lvl="0">
              <a:defRPr sz="1800" b="0">
                <a:solidFill>
                  <a:srgbClr val="000000"/>
                </a:solidFill>
              </a:defRPr>
            </a:pPr>
            <a:r>
              <a:rPr lang="en-US" sz="1800" dirty="0"/>
              <a:t>pmOne Group divisions</a:t>
            </a:r>
            <a:endParaRPr sz="1800" dirty="0"/>
          </a:p>
        </p:txBody>
      </p:sp>
      <p:sp>
        <p:nvSpPr>
          <p:cNvPr id="78" name="Shape 328"/>
          <p:cNvSpPr/>
          <p:nvPr/>
        </p:nvSpPr>
        <p:spPr>
          <a:xfrm>
            <a:off x="5660160" y="1745543"/>
            <a:ext cx="4500000" cy="1"/>
          </a:xfrm>
          <a:prstGeom prst="line">
            <a:avLst/>
          </a:prstGeom>
          <a:ln w="12700">
            <a:solidFill>
              <a:srgbClr val="CBCBCB"/>
            </a:solidFill>
            <a:miter lim="400000"/>
          </a:ln>
        </p:spPr>
        <p:txBody>
          <a:bodyPr lIns="0" tIns="0" rIns="0" bIns="0" anchor="ctr"/>
          <a:lstStyle/>
          <a:p>
            <a:pPr lvl="0">
              <a:defRPr sz="3200"/>
            </a:pPr>
            <a:endParaRPr sz="1600"/>
          </a:p>
        </p:txBody>
      </p:sp>
      <p:sp>
        <p:nvSpPr>
          <p:cNvPr id="79" name="Shape 1087"/>
          <p:cNvSpPr/>
          <p:nvPr/>
        </p:nvSpPr>
        <p:spPr>
          <a:xfrm>
            <a:off x="6066741" y="4018416"/>
            <a:ext cx="5953834" cy="174406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marL="135000" indent="-135000" defTabSz="342900">
              <a:spcBef>
                <a:spcPts val="375"/>
              </a:spcBef>
              <a:defRPr/>
            </a:pPr>
            <a:r>
              <a:rPr lang="en-US" sz="2000" dirty="0">
                <a:solidFill>
                  <a:srgbClr val="595959"/>
                </a:solidFill>
                <a:latin typeface="Source Sans Pro Light" panose="020B0403030403020204" pitchFamily="34" charset="0"/>
              </a:rPr>
              <a:t>Founded 2007, 210+ employees at 8 locations</a:t>
            </a:r>
          </a:p>
          <a:p>
            <a:pPr marL="135000" indent="-135000" defTabSz="342900">
              <a:spcBef>
                <a:spcPts val="375"/>
              </a:spcBef>
              <a:defRPr/>
            </a:pPr>
            <a:r>
              <a:rPr lang="en-US" sz="2000" dirty="0">
                <a:solidFill>
                  <a:srgbClr val="595959"/>
                </a:solidFill>
                <a:latin typeface="Source Sans Pro Light" panose="020B0403030403020204" pitchFamily="34" charset="0"/>
              </a:rPr>
              <a:t>Revenue 2014: ~28 Mio.€</a:t>
            </a:r>
          </a:p>
          <a:p>
            <a:pPr marL="135000" indent="-135000" defTabSz="342900">
              <a:spcBef>
                <a:spcPts val="375"/>
              </a:spcBef>
              <a:defRPr/>
            </a:pPr>
            <a:r>
              <a:rPr lang="en-US" sz="2000" dirty="0">
                <a:solidFill>
                  <a:srgbClr val="595959"/>
                </a:solidFill>
                <a:latin typeface="Source Sans Pro Light" panose="020B0403030403020204" pitchFamily="34" charset="0"/>
              </a:rPr>
              <a:t>Microsoft &amp; </a:t>
            </a:r>
            <a:r>
              <a:rPr lang="en-US" sz="2000" dirty="0" err="1">
                <a:solidFill>
                  <a:srgbClr val="595959"/>
                </a:solidFill>
                <a:latin typeface="Source Sans Pro Light" panose="020B0403030403020204" pitchFamily="34" charset="0"/>
              </a:rPr>
              <a:t>Tagetik</a:t>
            </a:r>
            <a:r>
              <a:rPr lang="en-US" sz="2000" dirty="0">
                <a:solidFill>
                  <a:srgbClr val="595959"/>
                </a:solidFill>
                <a:latin typeface="Source Sans Pro Light" panose="020B0403030403020204" pitchFamily="34" charset="0"/>
              </a:rPr>
              <a:t> focus</a:t>
            </a:r>
          </a:p>
          <a:p>
            <a:pPr marL="135000" indent="-135000" defTabSz="342900">
              <a:spcBef>
                <a:spcPts val="375"/>
              </a:spcBef>
              <a:defRPr/>
            </a:pPr>
            <a:r>
              <a:rPr lang="en-US" sz="2000" dirty="0">
                <a:solidFill>
                  <a:srgbClr val="595959"/>
                </a:solidFill>
                <a:latin typeface="Source Sans Pro Light" panose="020B0403030403020204" pitchFamily="34" charset="0"/>
              </a:rPr>
              <a:t>Own Software stack: cMORE (Reporting &amp; DWH Modelling)</a:t>
            </a:r>
          </a:p>
          <a:p>
            <a:pPr marL="135000" indent="-135000" defTabSz="342900">
              <a:spcBef>
                <a:spcPts val="375"/>
              </a:spcBef>
              <a:defRPr/>
            </a:pPr>
            <a:r>
              <a:rPr lang="en-US" sz="2000" dirty="0">
                <a:solidFill>
                  <a:srgbClr val="595959"/>
                </a:solidFill>
                <a:latin typeface="Source Sans Pro Light" panose="020B0403030403020204" pitchFamily="34" charset="0"/>
              </a:rPr>
              <a:t>Representation of </a:t>
            </a:r>
            <a:r>
              <a:rPr lang="en-US" sz="2000" dirty="0" err="1">
                <a:solidFill>
                  <a:srgbClr val="595959"/>
                </a:solidFill>
                <a:latin typeface="Source Sans Pro Light" panose="020B0403030403020204" pitchFamily="34" charset="0"/>
              </a:rPr>
              <a:t>Tagetik</a:t>
            </a:r>
            <a:r>
              <a:rPr lang="en-US" sz="2000" dirty="0">
                <a:solidFill>
                  <a:srgbClr val="595959"/>
                </a:solidFill>
                <a:latin typeface="Source Sans Pro Light" panose="020B0403030403020204" pitchFamily="34" charset="0"/>
              </a:rPr>
              <a:t> in DACH</a:t>
            </a:r>
          </a:p>
        </p:txBody>
      </p:sp>
      <p:sp>
        <p:nvSpPr>
          <p:cNvPr id="80" name="Shape 356"/>
          <p:cNvSpPr/>
          <p:nvPr/>
        </p:nvSpPr>
        <p:spPr>
          <a:xfrm>
            <a:off x="5644766" y="3457912"/>
            <a:ext cx="4500000"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lvl="0">
              <a:defRPr sz="1800" b="0">
                <a:solidFill>
                  <a:srgbClr val="000000"/>
                </a:solidFill>
              </a:defRPr>
            </a:pPr>
            <a:r>
              <a:rPr lang="en-US" sz="1800" dirty="0"/>
              <a:t>pmOne Group facts</a:t>
            </a:r>
            <a:endParaRPr sz="1800" dirty="0"/>
          </a:p>
        </p:txBody>
      </p:sp>
      <p:sp>
        <p:nvSpPr>
          <p:cNvPr id="81" name="Shape 328"/>
          <p:cNvSpPr/>
          <p:nvPr/>
        </p:nvSpPr>
        <p:spPr>
          <a:xfrm>
            <a:off x="5653233" y="3816799"/>
            <a:ext cx="4500000" cy="1"/>
          </a:xfrm>
          <a:prstGeom prst="line">
            <a:avLst/>
          </a:prstGeom>
          <a:ln w="12700">
            <a:solidFill>
              <a:srgbClr val="CBCBCB"/>
            </a:solidFill>
            <a:miter lim="400000"/>
          </a:ln>
        </p:spPr>
        <p:txBody>
          <a:bodyPr lIns="0" tIns="0" rIns="0" bIns="0" anchor="ctr"/>
          <a:lstStyle/>
          <a:p>
            <a:pPr lvl="0">
              <a:defRPr sz="3200"/>
            </a:pPr>
            <a:endParaRPr sz="1600"/>
          </a:p>
        </p:txBody>
      </p:sp>
      <p:sp>
        <p:nvSpPr>
          <p:cNvPr id="82" name="Shape 1092"/>
          <p:cNvSpPr/>
          <p:nvPr/>
        </p:nvSpPr>
        <p:spPr>
          <a:xfrm>
            <a:off x="5746088" y="197810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3" name="Shape 1093"/>
          <p:cNvSpPr/>
          <p:nvPr/>
        </p:nvSpPr>
        <p:spPr>
          <a:xfrm>
            <a:off x="5746088" y="450300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4" name="Shape 1095"/>
          <p:cNvSpPr/>
          <p:nvPr/>
        </p:nvSpPr>
        <p:spPr>
          <a:xfrm>
            <a:off x="5746088" y="521223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5" name="Shape 1092"/>
          <p:cNvSpPr/>
          <p:nvPr/>
        </p:nvSpPr>
        <p:spPr>
          <a:xfrm>
            <a:off x="5746088" y="233139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6" name="Shape 1092"/>
          <p:cNvSpPr/>
          <p:nvPr/>
        </p:nvSpPr>
        <p:spPr>
          <a:xfrm>
            <a:off x="5746088" y="412659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7" name="Shape 1093"/>
          <p:cNvSpPr/>
          <p:nvPr/>
        </p:nvSpPr>
        <p:spPr>
          <a:xfrm>
            <a:off x="5746088" y="4870153"/>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8" name="Shape 1095"/>
          <p:cNvSpPr/>
          <p:nvPr/>
        </p:nvSpPr>
        <p:spPr>
          <a:xfrm>
            <a:off x="5746087" y="5555478"/>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9" name="Shape 1092"/>
          <p:cNvSpPr/>
          <p:nvPr/>
        </p:nvSpPr>
        <p:spPr>
          <a:xfrm>
            <a:off x="5746088" y="268468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90" name="Shape 1092"/>
          <p:cNvSpPr/>
          <p:nvPr/>
        </p:nvSpPr>
        <p:spPr>
          <a:xfrm>
            <a:off x="5746088" y="3031052"/>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pic>
        <p:nvPicPr>
          <p:cNvPr id="42" name="Picture 41"/>
          <p:cNvPicPr>
            <a:picLocks noChangeAspect="1"/>
          </p:cNvPicPr>
          <p:nvPr/>
        </p:nvPicPr>
        <p:blipFill>
          <a:blip r:embed="rId3">
            <a:clrChange>
              <a:clrFrom>
                <a:srgbClr val="FFFFFF"/>
              </a:clrFrom>
              <a:clrTo>
                <a:srgbClr val="FFFFFF">
                  <a:alpha val="0"/>
                </a:srgbClr>
              </a:clrTo>
            </a:clrChange>
          </a:blip>
          <a:stretch>
            <a:fillRect/>
          </a:stretch>
        </p:blipFill>
        <p:spPr>
          <a:xfrm>
            <a:off x="603275" y="1623770"/>
            <a:ext cx="4362235" cy="4278507"/>
          </a:xfrm>
          <a:prstGeom prst="rect">
            <a:avLst/>
          </a:prstGeom>
        </p:spPr>
      </p:pic>
      <p:pic>
        <p:nvPicPr>
          <p:cNvPr id="24" name="Picture 23"/>
          <p:cNvPicPr>
            <a:picLocks noChangeAspect="1"/>
          </p:cNvPicPr>
          <p:nvPr/>
        </p:nvPicPr>
        <p:blipFill>
          <a:blip r:embed="rId4"/>
          <a:stretch>
            <a:fillRect/>
          </a:stretch>
        </p:blipFill>
        <p:spPr>
          <a:xfrm>
            <a:off x="10311979" y="173762"/>
            <a:ext cx="1592545" cy="723231"/>
          </a:xfrm>
          <a:prstGeom prst="rect">
            <a:avLst/>
          </a:prstGeom>
        </p:spPr>
      </p:pic>
    </p:spTree>
    <p:extLst>
      <p:ext uri="{BB962C8B-B14F-4D97-AF65-F5344CB8AC3E}">
        <p14:creationId xmlns:p14="http://schemas.microsoft.com/office/powerpoint/2010/main" val="610205947"/>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Reporting Tools / Power BI</a:t>
            </a:r>
            <a:endParaRPr lang="de-DE" dirty="0"/>
          </a:p>
        </p:txBody>
      </p:sp>
      <p:sp>
        <p:nvSpPr>
          <p:cNvPr id="3" name="Content Placeholder 2"/>
          <p:cNvSpPr>
            <a:spLocks noGrp="1"/>
          </p:cNvSpPr>
          <p:nvPr>
            <p:ph idx="1"/>
          </p:nvPr>
        </p:nvSpPr>
        <p:spPr>
          <a:xfrm>
            <a:off x="838200" y="1825625"/>
            <a:ext cx="5827005" cy="3990384"/>
          </a:xfrm>
        </p:spPr>
        <p:txBody>
          <a:bodyPr>
            <a:normAutofit fontScale="92500" lnSpcReduction="20000"/>
          </a:bodyPr>
          <a:lstStyle/>
          <a:p>
            <a:r>
              <a:rPr lang="de-DE" dirty="0"/>
              <a:t>SQL Server Reportinf Services</a:t>
            </a:r>
          </a:p>
          <a:p>
            <a:r>
              <a:rPr lang="de-DE" dirty="0"/>
              <a:t>Power BI</a:t>
            </a:r>
          </a:p>
          <a:p>
            <a:r>
              <a:rPr lang="de-DE" dirty="0"/>
              <a:t>Excel</a:t>
            </a:r>
          </a:p>
          <a:p>
            <a:r>
              <a:rPr lang="en-US" dirty="0"/>
              <a:t>3rd Party</a:t>
            </a:r>
            <a:endParaRPr lang="de-DE" dirty="0"/>
          </a:p>
          <a:p>
            <a:r>
              <a:rPr lang="de-DE" dirty="0"/>
              <a:t>ODBC Konnektoren</a:t>
            </a:r>
          </a:p>
          <a:p>
            <a:pPr marL="0" indent="0">
              <a:buNone/>
            </a:pPr>
            <a:endParaRPr lang="en-US" dirty="0"/>
          </a:p>
          <a:p>
            <a:pPr marL="0" indent="0">
              <a:buNone/>
            </a:pPr>
            <a:endParaRPr lang="en-US" dirty="0"/>
          </a:p>
          <a:p>
            <a:pPr marL="0" indent="0">
              <a:buNone/>
            </a:pPr>
            <a:endParaRPr lang="en-US" sz="1600" dirty="0"/>
          </a:p>
          <a:p>
            <a:pPr marL="0" indent="0">
              <a:buNone/>
            </a:pPr>
            <a:r>
              <a:rPr lang="de-DE" sz="1600" dirty="0">
                <a:hlinkClick r:id="rId2"/>
              </a:rPr>
              <a:t>https://azure.microsoft.com/en-us/documentation/articles/sql-data-warehouse-integrate-power-bi/</a:t>
            </a:r>
            <a:r>
              <a:rPr lang="de-DE" sz="1600" dirty="0"/>
              <a:t> </a:t>
            </a:r>
          </a:p>
          <a:p>
            <a:pPr marL="0" indent="0">
              <a:buNone/>
            </a:pPr>
            <a:endParaRPr lang="de-DE" dirty="0"/>
          </a:p>
        </p:txBody>
      </p:sp>
      <p:pic>
        <p:nvPicPr>
          <p:cNvPr id="5" name="Grafik 3"/>
          <p:cNvPicPr>
            <a:picLocks noChangeAspect="1"/>
          </p:cNvPicPr>
          <p:nvPr/>
        </p:nvPicPr>
        <p:blipFill>
          <a:blip r:embed="rId3"/>
          <a:stretch>
            <a:fillRect/>
          </a:stretch>
        </p:blipFill>
        <p:spPr>
          <a:xfrm>
            <a:off x="7997501" y="283939"/>
            <a:ext cx="3356299" cy="2268998"/>
          </a:xfrm>
          <a:prstGeom prst="rect">
            <a:avLst/>
          </a:prstGeom>
        </p:spPr>
      </p:pic>
      <p:pic>
        <p:nvPicPr>
          <p:cNvPr id="4" name="Picture 3"/>
          <p:cNvPicPr>
            <a:picLocks noChangeAspect="1"/>
          </p:cNvPicPr>
          <p:nvPr/>
        </p:nvPicPr>
        <p:blipFill>
          <a:blip r:embed="rId4"/>
          <a:stretch>
            <a:fillRect/>
          </a:stretch>
        </p:blipFill>
        <p:spPr>
          <a:xfrm>
            <a:off x="6923182" y="2850219"/>
            <a:ext cx="4430618" cy="2608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91197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 – Cortana Analytics Suite</a:t>
            </a:r>
            <a:endParaRPr lang="de-DE" dirty="0"/>
          </a:p>
        </p:txBody>
      </p:sp>
      <p:sp>
        <p:nvSpPr>
          <p:cNvPr id="3" name="Content Placeholder 2"/>
          <p:cNvSpPr>
            <a:spLocks noGrp="1"/>
          </p:cNvSpPr>
          <p:nvPr>
            <p:ph idx="1"/>
          </p:nvPr>
        </p:nvSpPr>
        <p:spPr/>
        <p:txBody>
          <a:bodyPr/>
          <a:lstStyle/>
          <a:p>
            <a:endParaRPr lang="de-DE"/>
          </a:p>
        </p:txBody>
      </p:sp>
      <p:pic>
        <p:nvPicPr>
          <p:cNvPr id="4" name="Picture 3"/>
          <p:cNvPicPr>
            <a:picLocks noChangeAspect="1"/>
          </p:cNvPicPr>
          <p:nvPr/>
        </p:nvPicPr>
        <p:blipFill>
          <a:blip r:embed="rId2"/>
          <a:stretch>
            <a:fillRect/>
          </a:stretch>
        </p:blipFill>
        <p:spPr>
          <a:xfrm>
            <a:off x="838200" y="1725317"/>
            <a:ext cx="9801225" cy="4191000"/>
          </a:xfrm>
          <a:prstGeom prst="rect">
            <a:avLst/>
          </a:prstGeom>
        </p:spPr>
      </p:pic>
    </p:spTree>
    <p:extLst>
      <p:ext uri="{BB962C8B-B14F-4D97-AF65-F5344CB8AC3E}">
        <p14:creationId xmlns:p14="http://schemas.microsoft.com/office/powerpoint/2010/main" val="30321237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Database - </a:t>
            </a:r>
            <a:r>
              <a:rPr lang="en-US" dirty="0" err="1"/>
              <a:t>Skalierbarkeit</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6857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DTU – Database Transaction Unit</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0033" y="2068559"/>
            <a:ext cx="5915643" cy="3321211"/>
          </a:xfrm>
        </p:spPr>
      </p:pic>
      <p:sp>
        <p:nvSpPr>
          <p:cNvPr id="5" name="Inhaltsplatzhalter 2"/>
          <p:cNvSpPr txBox="1">
            <a:spLocks/>
          </p:cNvSpPr>
          <p:nvPr/>
        </p:nvSpPr>
        <p:spPr>
          <a:xfrm>
            <a:off x="838200" y="1547447"/>
            <a:ext cx="10839620" cy="42849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200"/>
              </a:spcAft>
              <a:buNone/>
            </a:pPr>
            <a:r>
              <a:rPr lang="en-US" sz="3000" dirty="0" err="1">
                <a:solidFill>
                  <a:schemeClr val="tx2"/>
                </a:solidFill>
              </a:rPr>
              <a:t>Abgeschlossene</a:t>
            </a:r>
            <a:r>
              <a:rPr lang="en-US" sz="3000" dirty="0">
                <a:solidFill>
                  <a:schemeClr val="tx2"/>
                </a:solidFill>
              </a:rPr>
              <a:t> </a:t>
            </a:r>
            <a:r>
              <a:rPr lang="en-US" sz="3000" dirty="0" err="1">
                <a:solidFill>
                  <a:schemeClr val="tx2"/>
                </a:solidFill>
              </a:rPr>
              <a:t>Transaktionen</a:t>
            </a:r>
            <a:r>
              <a:rPr lang="en-US" sz="3000" dirty="0">
                <a:solidFill>
                  <a:schemeClr val="tx2"/>
                </a:solidFill>
              </a:rPr>
              <a:t> pro </a:t>
            </a:r>
            <a:r>
              <a:rPr lang="en-US" sz="3000" dirty="0" err="1">
                <a:solidFill>
                  <a:schemeClr val="tx2"/>
                </a:solidFill>
              </a:rPr>
              <a:t>Sekunde</a:t>
            </a:r>
            <a:endParaRPr lang="en-US" sz="3000" dirty="0">
              <a:solidFill>
                <a:schemeClr val="tx2"/>
              </a:solidFill>
            </a:endParaRPr>
          </a:p>
          <a:p>
            <a:pPr marL="0" indent="0">
              <a:spcAft>
                <a:spcPts val="1200"/>
              </a:spcAft>
              <a:buNone/>
            </a:pPr>
            <a:r>
              <a:rPr lang="en-US" sz="3000" dirty="0">
                <a:solidFill>
                  <a:schemeClr val="tx2"/>
                </a:solidFill>
              </a:rPr>
              <a:t>5 DTUs = 5 </a:t>
            </a:r>
            <a:r>
              <a:rPr lang="en-US" sz="3000" dirty="0" err="1">
                <a:solidFill>
                  <a:schemeClr val="tx2"/>
                </a:solidFill>
              </a:rPr>
              <a:t>Transaktionen</a:t>
            </a:r>
            <a:r>
              <a:rPr lang="en-US" sz="3000" dirty="0">
                <a:solidFill>
                  <a:schemeClr val="tx2"/>
                </a:solidFill>
              </a:rPr>
              <a:t> pro </a:t>
            </a:r>
            <a:r>
              <a:rPr lang="en-US" sz="3000" dirty="0" err="1">
                <a:solidFill>
                  <a:schemeClr val="tx2"/>
                </a:solidFill>
              </a:rPr>
              <a:t>Sekunde</a:t>
            </a:r>
            <a:endParaRPr lang="en-US" sz="3000" dirty="0">
              <a:solidFill>
                <a:schemeClr val="tx2"/>
              </a:solidFill>
            </a:endParaRPr>
          </a:p>
          <a:p>
            <a:pPr>
              <a:spcAft>
                <a:spcPts val="1200"/>
              </a:spcAft>
            </a:pPr>
            <a:endParaRPr lang="en-US" sz="2000" b="1" dirty="0">
              <a:gradFill>
                <a:gsLst>
                  <a:gs pos="2917">
                    <a:schemeClr val="tx1"/>
                  </a:gs>
                  <a:gs pos="30000">
                    <a:schemeClr val="tx1"/>
                  </a:gs>
                </a:gsLst>
                <a:lin ang="5400000" scaled="0"/>
              </a:gradFill>
            </a:endParaRPr>
          </a:p>
        </p:txBody>
      </p:sp>
      <p:grpSp>
        <p:nvGrpSpPr>
          <p:cNvPr id="40" name="Gruppieren 39"/>
          <p:cNvGrpSpPr/>
          <p:nvPr/>
        </p:nvGrpSpPr>
        <p:grpSpPr>
          <a:xfrm>
            <a:off x="-709745" y="2776496"/>
            <a:ext cx="6466309" cy="3229836"/>
            <a:chOff x="-1177336" y="2059137"/>
            <a:chExt cx="8522803" cy="4222009"/>
          </a:xfrm>
        </p:grpSpPr>
        <p:sp>
          <p:nvSpPr>
            <p:cNvPr id="6" name="Rectangle 22"/>
            <p:cNvSpPr/>
            <p:nvPr/>
          </p:nvSpPr>
          <p:spPr>
            <a:xfrm>
              <a:off x="2200503" y="2402813"/>
              <a:ext cx="3410091" cy="3093979"/>
            </a:xfrm>
            <a:prstGeom prst="rect">
              <a:avLst/>
            </a:prstGeom>
            <a:solidFill>
              <a:schemeClr val="bg1">
                <a:lumMod val="95000"/>
              </a:schemeClr>
            </a:solidFill>
            <a:ln w="38100">
              <a:solidFill>
                <a:srgbClr val="0072C6"/>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tx1"/>
                </a:solidFill>
              </a:endParaRPr>
            </a:p>
          </p:txBody>
        </p:sp>
        <p:cxnSp>
          <p:nvCxnSpPr>
            <p:cNvPr id="7" name="Straight Connector 4"/>
            <p:cNvCxnSpPr>
              <a:stCxn id="6" idx="1"/>
              <a:endCxn id="6" idx="3"/>
            </p:cNvCxnSpPr>
            <p:nvPr/>
          </p:nvCxnSpPr>
          <p:spPr>
            <a:xfrm>
              <a:off x="2200503" y="3949803"/>
              <a:ext cx="3410089"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2"/>
              <a:endCxn id="6" idx="0"/>
            </p:cNvCxnSpPr>
            <p:nvPr/>
          </p:nvCxnSpPr>
          <p:spPr>
            <a:xfrm flipV="1">
              <a:off x="3905548" y="2402813"/>
              <a:ext cx="0" cy="3093981"/>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2"/>
            <p:cNvSpPr/>
            <p:nvPr/>
          </p:nvSpPr>
          <p:spPr bwMode="auto">
            <a:xfrm>
              <a:off x="2802929" y="3594313"/>
              <a:ext cx="2728870" cy="1492363"/>
            </a:xfrm>
            <a:prstGeom prst="ellipse">
              <a:avLst/>
            </a:prstGeom>
            <a:solidFill>
              <a:srgbClr val="0072C6"/>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endParaRPr lang="en-US" sz="1500" dirty="0">
                <a:solidFill>
                  <a:schemeClr val="bg1"/>
                </a:solidFill>
                <a:latin typeface="Segoe Pro Semibold" panose="020B0702040504020203" pitchFamily="34" charset="0"/>
                <a:ea typeface="Segoe UI" pitchFamily="34" charset="0"/>
                <a:cs typeface="Segoe UI" pitchFamily="34" charset="0"/>
              </a:endParaRPr>
            </a:p>
          </p:txBody>
        </p:sp>
        <p:grpSp>
          <p:nvGrpSpPr>
            <p:cNvPr id="10" name="Group 78"/>
            <p:cNvGrpSpPr/>
            <p:nvPr/>
          </p:nvGrpSpPr>
          <p:grpSpPr>
            <a:xfrm>
              <a:off x="-1177336" y="4244950"/>
              <a:ext cx="2069443" cy="1255989"/>
              <a:chOff x="-1189681" y="4499295"/>
              <a:chExt cx="2069443" cy="1255989"/>
            </a:xfrm>
          </p:grpSpPr>
          <p:cxnSp>
            <p:nvCxnSpPr>
              <p:cNvPr id="11" name="Straight Connector 57"/>
              <p:cNvCxnSpPr>
                <a:endCxn id="24" idx="2"/>
              </p:cNvCxnSpPr>
              <p:nvPr/>
            </p:nvCxnSpPr>
            <p:spPr>
              <a:xfrm>
                <a:off x="-1189681" y="4747606"/>
                <a:ext cx="2069443" cy="2562"/>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58"/>
              <p:cNvCxnSpPr>
                <a:endCxn id="23" idx="4"/>
              </p:cNvCxnSpPr>
              <p:nvPr/>
            </p:nvCxnSpPr>
            <p:spPr>
              <a:xfrm flipV="1">
                <a:off x="-417762" y="4499295"/>
                <a:ext cx="0" cy="1255989"/>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23"/>
            <p:cNvSpPr txBox="1"/>
            <p:nvPr/>
          </p:nvSpPr>
          <p:spPr>
            <a:xfrm>
              <a:off x="3652917" y="2059137"/>
              <a:ext cx="505267" cy="292388"/>
            </a:xfrm>
            <a:prstGeom prst="rect">
              <a:avLst/>
            </a:prstGeom>
            <a:noFill/>
          </p:spPr>
          <p:txBody>
            <a:bodyPr wrap="none" rtlCol="0" anchor="ctr" anchorCtr="0">
              <a:spAutoFit/>
            </a:bodyPr>
            <a:lstStyle/>
            <a:p>
              <a:pPr algn="ctr"/>
              <a:r>
                <a:rPr lang="en-US" sz="1300" dirty="0">
                  <a:solidFill>
                    <a:srgbClr val="0072C6"/>
                  </a:solidFill>
                  <a:latin typeface="Segoe Pro Semibold" panose="020B0702040504020203" pitchFamily="34" charset="0"/>
                </a:rPr>
                <a:t>CPU</a:t>
              </a:r>
            </a:p>
          </p:txBody>
        </p:sp>
        <p:sp>
          <p:nvSpPr>
            <p:cNvPr id="14" name="TextBox 24"/>
            <p:cNvSpPr txBox="1"/>
            <p:nvPr/>
          </p:nvSpPr>
          <p:spPr>
            <a:xfrm rot="16200000">
              <a:off x="1405319" y="3757116"/>
              <a:ext cx="1215936" cy="385377"/>
            </a:xfrm>
            <a:prstGeom prst="rect">
              <a:avLst/>
            </a:prstGeom>
            <a:noFill/>
          </p:spPr>
          <p:txBody>
            <a:bodyPr wrap="none" rtlCol="0" anchor="ctr" anchorCtr="0">
              <a:spAutoFit/>
            </a:bodyPr>
            <a:lstStyle/>
            <a:p>
              <a:pPr algn="ctr"/>
              <a:r>
                <a:rPr lang="en-US" sz="1300" dirty="0" err="1">
                  <a:solidFill>
                    <a:srgbClr val="0072C6"/>
                  </a:solidFill>
                  <a:latin typeface="Segoe Pro Semibold" panose="020B0702040504020203" pitchFamily="34" charset="0"/>
                </a:rPr>
                <a:t>Schreiben</a:t>
              </a:r>
              <a:endParaRPr lang="en-US" sz="1300" dirty="0">
                <a:solidFill>
                  <a:srgbClr val="0072C6"/>
                </a:solidFill>
                <a:latin typeface="Segoe Pro Semibold" panose="020B0702040504020203" pitchFamily="34" charset="0"/>
              </a:endParaRPr>
            </a:p>
          </p:txBody>
        </p:sp>
        <p:sp>
          <p:nvSpPr>
            <p:cNvPr id="15" name="TextBox 25"/>
            <p:cNvSpPr txBox="1"/>
            <p:nvPr/>
          </p:nvSpPr>
          <p:spPr>
            <a:xfrm rot="5400000">
              <a:off x="5418909" y="3757116"/>
              <a:ext cx="800873" cy="385377"/>
            </a:xfrm>
            <a:prstGeom prst="rect">
              <a:avLst/>
            </a:prstGeom>
            <a:noFill/>
          </p:spPr>
          <p:txBody>
            <a:bodyPr wrap="none" rtlCol="0" anchor="ctr" anchorCtr="0">
              <a:spAutoFit/>
            </a:bodyPr>
            <a:lstStyle/>
            <a:p>
              <a:pPr algn="ctr"/>
              <a:r>
                <a:rPr lang="en-US" sz="1300" dirty="0" err="1">
                  <a:solidFill>
                    <a:srgbClr val="0072C6"/>
                  </a:solidFill>
                  <a:latin typeface="Segoe Pro Semibold" panose="020B0702040504020203" pitchFamily="34" charset="0"/>
                </a:rPr>
                <a:t>Lesen</a:t>
              </a:r>
              <a:endParaRPr lang="en-US" sz="1300" dirty="0">
                <a:solidFill>
                  <a:srgbClr val="0072C6"/>
                </a:solidFill>
                <a:latin typeface="Segoe Pro Semibold" panose="020B0702040504020203" pitchFamily="34" charset="0"/>
              </a:endParaRPr>
            </a:p>
          </p:txBody>
        </p:sp>
        <p:sp>
          <p:nvSpPr>
            <p:cNvPr id="16" name="TextBox 26"/>
            <p:cNvSpPr txBox="1"/>
            <p:nvPr/>
          </p:nvSpPr>
          <p:spPr>
            <a:xfrm>
              <a:off x="3358471" y="5502771"/>
              <a:ext cx="1099085" cy="382207"/>
            </a:xfrm>
            <a:prstGeom prst="rect">
              <a:avLst/>
            </a:prstGeom>
            <a:noFill/>
          </p:spPr>
          <p:txBody>
            <a:bodyPr wrap="none" rtlCol="0" anchor="ctr" anchorCtr="0">
              <a:spAutoFit/>
            </a:bodyPr>
            <a:lstStyle/>
            <a:p>
              <a:pPr algn="ctr"/>
              <a:r>
                <a:rPr lang="en-US" sz="1300" dirty="0">
                  <a:solidFill>
                    <a:srgbClr val="0072C6"/>
                  </a:solidFill>
                  <a:latin typeface="Segoe Pro Semibold" panose="020B0702040504020203" pitchFamily="34" charset="0"/>
                </a:rPr>
                <a:t>Speicher</a:t>
              </a:r>
              <a:endParaRPr lang="en-US" sz="1300" i="1" dirty="0">
                <a:solidFill>
                  <a:srgbClr val="0072C6"/>
                </a:solidFill>
                <a:latin typeface="Segoe Pro Semibold" panose="020B0702040504020203" pitchFamily="34" charset="0"/>
              </a:endParaRPr>
            </a:p>
          </p:txBody>
        </p:sp>
        <p:grpSp>
          <p:nvGrpSpPr>
            <p:cNvPr id="20" name="Group 63"/>
            <p:cNvGrpSpPr/>
            <p:nvPr/>
          </p:nvGrpSpPr>
          <p:grpSpPr>
            <a:xfrm>
              <a:off x="5275947" y="3281678"/>
              <a:ext cx="1332729" cy="672676"/>
              <a:chOff x="5748311" y="2310256"/>
              <a:chExt cx="841256" cy="614465"/>
            </a:xfrm>
          </p:grpSpPr>
          <p:cxnSp>
            <p:nvCxnSpPr>
              <p:cNvPr id="21" name="Straight Connector 64"/>
              <p:cNvCxnSpPr/>
              <p:nvPr/>
            </p:nvCxnSpPr>
            <p:spPr>
              <a:xfrm flipV="1">
                <a:off x="5748311" y="2310256"/>
                <a:ext cx="480581" cy="614465"/>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65"/>
              <p:cNvCxnSpPr/>
              <p:nvPr/>
            </p:nvCxnSpPr>
            <p:spPr>
              <a:xfrm>
                <a:off x="6228892" y="2310256"/>
                <a:ext cx="360675"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3" name="Oval 10"/>
            <p:cNvSpPr/>
            <p:nvPr/>
          </p:nvSpPr>
          <p:spPr bwMode="auto">
            <a:xfrm>
              <a:off x="3813166" y="3511641"/>
              <a:ext cx="187287" cy="18728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56"/>
            <p:cNvSpPr/>
            <p:nvPr/>
          </p:nvSpPr>
          <p:spPr bwMode="auto">
            <a:xfrm>
              <a:off x="5204334" y="3856157"/>
              <a:ext cx="187287" cy="18728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66"/>
            <p:cNvSpPr txBox="1"/>
            <p:nvPr/>
          </p:nvSpPr>
          <p:spPr>
            <a:xfrm>
              <a:off x="6479204" y="3010675"/>
              <a:ext cx="86626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lumMod val="65000"/>
                    </a:schemeClr>
                  </a:solidFill>
                  <a:latin typeface="Segoe Pro Semibold" panose="020B0702040504020203" pitchFamily="34" charset="0"/>
                </a:rPr>
                <a:t>75%</a:t>
              </a:r>
            </a:p>
          </p:txBody>
        </p:sp>
        <p:grpSp>
          <p:nvGrpSpPr>
            <p:cNvPr id="26" name="Group 67"/>
            <p:cNvGrpSpPr/>
            <p:nvPr/>
          </p:nvGrpSpPr>
          <p:grpSpPr>
            <a:xfrm rot="10800000">
              <a:off x="1294940" y="3982569"/>
              <a:ext cx="1705045" cy="880122"/>
              <a:chOff x="5748311" y="1847849"/>
              <a:chExt cx="1441626" cy="1076872"/>
            </a:xfrm>
          </p:grpSpPr>
          <p:cxnSp>
            <p:nvCxnSpPr>
              <p:cNvPr id="27" name="Straight Connector 68"/>
              <p:cNvCxnSpPr/>
              <p:nvPr/>
            </p:nvCxnSpPr>
            <p:spPr>
              <a:xfrm flipV="1">
                <a:off x="5748311" y="1847851"/>
                <a:ext cx="798521" cy="1076870"/>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69"/>
              <p:cNvCxnSpPr/>
              <p:nvPr/>
            </p:nvCxnSpPr>
            <p:spPr>
              <a:xfrm rot="10800000" flipH="1" flipV="1">
                <a:off x="6537338" y="1847849"/>
                <a:ext cx="652599" cy="2"/>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9" name="TextBox 73"/>
            <p:cNvSpPr txBox="1"/>
            <p:nvPr/>
          </p:nvSpPr>
          <p:spPr>
            <a:xfrm>
              <a:off x="569529" y="4602415"/>
              <a:ext cx="87107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lumMod val="65000"/>
                    </a:schemeClr>
                  </a:solidFill>
                  <a:latin typeface="Segoe Pro Semibold" panose="020B0702040504020203" pitchFamily="34" charset="0"/>
                </a:rPr>
                <a:t>50%</a:t>
              </a:r>
            </a:p>
          </p:txBody>
        </p:sp>
        <p:sp>
          <p:nvSpPr>
            <p:cNvPr id="30" name="Oval 54"/>
            <p:cNvSpPr/>
            <p:nvPr/>
          </p:nvSpPr>
          <p:spPr bwMode="auto">
            <a:xfrm>
              <a:off x="2947604" y="3856158"/>
              <a:ext cx="187287" cy="18728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74"/>
            <p:cNvGrpSpPr/>
            <p:nvPr/>
          </p:nvGrpSpPr>
          <p:grpSpPr>
            <a:xfrm rot="10800000">
              <a:off x="1322712" y="5073327"/>
              <a:ext cx="2559091" cy="944580"/>
              <a:chOff x="5748311" y="2673454"/>
              <a:chExt cx="470411" cy="251267"/>
            </a:xfrm>
          </p:grpSpPr>
          <p:cxnSp>
            <p:nvCxnSpPr>
              <p:cNvPr id="32" name="Straight Connector 75"/>
              <p:cNvCxnSpPr/>
              <p:nvPr/>
            </p:nvCxnSpPr>
            <p:spPr>
              <a:xfrm rot="10800000" flipH="1">
                <a:off x="5748311" y="2673454"/>
                <a:ext cx="166614" cy="251267"/>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76"/>
              <p:cNvCxnSpPr/>
              <p:nvPr/>
            </p:nvCxnSpPr>
            <p:spPr>
              <a:xfrm rot="10800000" flipH="1">
                <a:off x="5916170" y="2674375"/>
                <a:ext cx="302552"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77"/>
            <p:cNvSpPr txBox="1"/>
            <p:nvPr/>
          </p:nvSpPr>
          <p:spPr>
            <a:xfrm>
              <a:off x="569529" y="5708682"/>
              <a:ext cx="87107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lumMod val="65000"/>
                    </a:schemeClr>
                  </a:solidFill>
                  <a:latin typeface="Segoe Pro Semibold" panose="020B0702040504020203" pitchFamily="34" charset="0"/>
                </a:rPr>
                <a:t>60%</a:t>
              </a:r>
            </a:p>
          </p:txBody>
        </p:sp>
        <p:sp>
          <p:nvSpPr>
            <p:cNvPr id="35" name="Oval 55"/>
            <p:cNvSpPr/>
            <p:nvPr/>
          </p:nvSpPr>
          <p:spPr bwMode="auto">
            <a:xfrm>
              <a:off x="3817935" y="4954917"/>
              <a:ext cx="187287" cy="18728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83"/>
            <p:cNvSpPr/>
            <p:nvPr/>
          </p:nvSpPr>
          <p:spPr>
            <a:xfrm>
              <a:off x="3780215" y="4251813"/>
              <a:ext cx="1775184" cy="446578"/>
            </a:xfrm>
            <a:prstGeom prst="rect">
              <a:avLst/>
            </a:prstGeom>
          </p:spPr>
          <p:txBody>
            <a:bodyPr wrap="none">
              <a:spAutoFit/>
            </a:bodyPr>
            <a:lstStyle/>
            <a:p>
              <a:pPr algn="ctr" defTabSz="914113" fontAlgn="base">
                <a:lnSpc>
                  <a:spcPct val="90000"/>
                </a:lnSpc>
                <a:spcBef>
                  <a:spcPct val="0"/>
                </a:spcBef>
                <a:spcAft>
                  <a:spcPct val="0"/>
                </a:spcAft>
              </a:pPr>
              <a:r>
                <a:rPr lang="en-US" dirty="0" err="1">
                  <a:solidFill>
                    <a:schemeClr val="bg1"/>
                  </a:solidFill>
                  <a:latin typeface="Segoe Pro Semibold" panose="020B0702040504020203" pitchFamily="34" charset="0"/>
                  <a:ea typeface="Segoe UI" pitchFamily="34" charset="0"/>
                  <a:cs typeface="Segoe UI" pitchFamily="34" charset="0"/>
                </a:rPr>
                <a:t>Auslastung</a:t>
              </a:r>
              <a:endParaRPr lang="en-US" dirty="0">
                <a:solidFill>
                  <a:schemeClr val="bg1"/>
                </a:solidFill>
                <a:latin typeface="Segoe Pro Semibold" panose="020B0702040504020203" pitchFamily="34" charset="0"/>
                <a:ea typeface="Segoe UI" pitchFamily="34" charset="0"/>
                <a:cs typeface="Segoe UI" pitchFamily="34" charset="0"/>
              </a:endParaRPr>
            </a:p>
          </p:txBody>
        </p:sp>
      </p:grpSp>
      <p:sp>
        <p:nvSpPr>
          <p:cNvPr id="3" name="Rectangle 2"/>
          <p:cNvSpPr/>
          <p:nvPr/>
        </p:nvSpPr>
        <p:spPr>
          <a:xfrm>
            <a:off x="5486400" y="5467430"/>
            <a:ext cx="6096000" cy="923330"/>
          </a:xfrm>
          <a:prstGeom prst="rect">
            <a:avLst/>
          </a:prstGeom>
        </p:spPr>
        <p:txBody>
          <a:bodyPr>
            <a:spAutoFit/>
          </a:bodyPr>
          <a:lstStyle/>
          <a:p>
            <a:r>
              <a:rPr lang="de-DE" dirty="0"/>
              <a:t>Benchmark Überblick: </a:t>
            </a:r>
            <a:r>
              <a:rPr lang="de-DE" dirty="0">
                <a:hlinkClick r:id="rId3"/>
              </a:rPr>
              <a:t>https://azure.microsoft.com/en-us/documentation/articles/sql-database-benchmark-overview/</a:t>
            </a:r>
            <a:r>
              <a:rPr lang="de-DE" dirty="0"/>
              <a:t> </a:t>
            </a:r>
          </a:p>
        </p:txBody>
      </p:sp>
    </p:spTree>
    <p:extLst>
      <p:ext uri="{BB962C8B-B14F-4D97-AF65-F5344CB8AC3E}">
        <p14:creationId xmlns:p14="http://schemas.microsoft.com/office/powerpoint/2010/main" val="20209610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Einzeldatenbank</a:t>
            </a:r>
            <a:endParaRPr lang="de-DE" dirty="0"/>
          </a:p>
        </p:txBody>
      </p:sp>
      <p:sp>
        <p:nvSpPr>
          <p:cNvPr id="6" name="Inhaltsplatzhalter 2"/>
          <p:cNvSpPr>
            <a:spLocks noGrp="1"/>
          </p:cNvSpPr>
          <p:nvPr>
            <p:ph idx="1"/>
          </p:nvPr>
        </p:nvSpPr>
        <p:spPr/>
        <p:txBody>
          <a:bodyPr/>
          <a:lstStyle/>
          <a:p>
            <a:pPr marL="0" indent="0">
              <a:buNone/>
            </a:pPr>
            <a:r>
              <a:rPr lang="en-US" dirty="0" err="1"/>
              <a:t>Unterschiedliche</a:t>
            </a:r>
            <a:r>
              <a:rPr lang="en-US" dirty="0"/>
              <a:t> </a:t>
            </a:r>
            <a:r>
              <a:rPr lang="en-US" dirty="0" err="1"/>
              <a:t>Leistungsstufen</a:t>
            </a:r>
            <a:r>
              <a:rPr lang="en-US" dirty="0"/>
              <a:t> </a:t>
            </a:r>
            <a:r>
              <a:rPr lang="en-US" dirty="0" err="1"/>
              <a:t>innerhalb</a:t>
            </a:r>
            <a:r>
              <a:rPr lang="en-US" dirty="0"/>
              <a:t> der </a:t>
            </a:r>
            <a:r>
              <a:rPr lang="en-US" dirty="0" err="1"/>
              <a:t>drei</a:t>
            </a:r>
            <a:r>
              <a:rPr lang="en-US" dirty="0"/>
              <a:t> </a:t>
            </a:r>
            <a:r>
              <a:rPr lang="en-US" dirty="0" err="1"/>
              <a:t>Dienstebenen</a:t>
            </a:r>
            <a:endParaRPr lang="en-US" dirty="0"/>
          </a:p>
          <a:p>
            <a:endParaRPr lang="en-US" dirty="0"/>
          </a:p>
          <a:p>
            <a:pPr lvl="1"/>
            <a:endParaRPr lang="en-US" dirty="0"/>
          </a:p>
          <a:p>
            <a:pPr lvl="1"/>
            <a:endParaRPr lang="en-US" dirty="0"/>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205" y="2657917"/>
            <a:ext cx="9337590" cy="3468247"/>
          </a:xfrm>
          <a:prstGeom prst="rect">
            <a:avLst/>
          </a:prstGeom>
        </p:spPr>
      </p:pic>
    </p:spTree>
    <p:extLst>
      <p:ext uri="{BB962C8B-B14F-4D97-AF65-F5344CB8AC3E}">
        <p14:creationId xmlns:p14="http://schemas.microsoft.com/office/powerpoint/2010/main" val="36191240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DTU vs. eDTU</a:t>
            </a:r>
            <a:endParaRPr lang="de-DE" dirty="0"/>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806" y="3363414"/>
            <a:ext cx="5703899" cy="2468974"/>
          </a:xfrm>
        </p:spPr>
      </p:pic>
      <p:pic>
        <p:nvPicPr>
          <p:cNvPr id="7" name="Grafik 6"/>
          <p:cNvPicPr>
            <a:picLocks noChangeAspect="1"/>
          </p:cNvPicPr>
          <p:nvPr/>
        </p:nvPicPr>
        <p:blipFill>
          <a:blip r:embed="rId3"/>
          <a:stretch>
            <a:fillRect/>
          </a:stretch>
        </p:blipFill>
        <p:spPr>
          <a:xfrm>
            <a:off x="6684042" y="1825625"/>
            <a:ext cx="5179142" cy="3689566"/>
          </a:xfrm>
          <a:prstGeom prst="rect">
            <a:avLst/>
          </a:prstGeom>
        </p:spPr>
      </p:pic>
      <p:sp>
        <p:nvSpPr>
          <p:cNvPr id="10" name="Inhaltsplatzhalter 2"/>
          <p:cNvSpPr txBox="1">
            <a:spLocks/>
          </p:cNvSpPr>
          <p:nvPr/>
        </p:nvSpPr>
        <p:spPr>
          <a:xfrm>
            <a:off x="838200" y="1825625"/>
            <a:ext cx="10839620" cy="4006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1200"/>
              </a:spcAft>
              <a:buNone/>
            </a:pPr>
            <a:r>
              <a:rPr lang="en-US" sz="2000" dirty="0" err="1">
                <a:solidFill>
                  <a:schemeClr val="tx2"/>
                </a:solidFill>
              </a:rPr>
              <a:t>Zusammenfassung</a:t>
            </a:r>
            <a:r>
              <a:rPr lang="en-US" sz="2000" dirty="0">
                <a:solidFill>
                  <a:schemeClr val="tx2"/>
                </a:solidFill>
              </a:rPr>
              <a:t> </a:t>
            </a:r>
            <a:r>
              <a:rPr lang="en-US" sz="2000" dirty="0" err="1">
                <a:solidFill>
                  <a:schemeClr val="tx2"/>
                </a:solidFill>
              </a:rPr>
              <a:t>mehrerer</a:t>
            </a:r>
            <a:r>
              <a:rPr lang="en-US" sz="2000" dirty="0">
                <a:solidFill>
                  <a:schemeClr val="tx2"/>
                </a:solidFill>
              </a:rPr>
              <a:t> </a:t>
            </a:r>
            <a:r>
              <a:rPr lang="en-US" sz="2000" dirty="0" err="1">
                <a:solidFill>
                  <a:schemeClr val="tx2"/>
                </a:solidFill>
              </a:rPr>
              <a:t>Datenbanken</a:t>
            </a:r>
            <a:endParaRPr lang="en-US" sz="2000" dirty="0">
              <a:solidFill>
                <a:schemeClr val="tx2"/>
              </a:solidFill>
            </a:endParaRPr>
          </a:p>
          <a:p>
            <a:pPr marL="0" indent="0">
              <a:lnSpc>
                <a:spcPct val="100000"/>
              </a:lnSpc>
              <a:spcAft>
                <a:spcPts val="1200"/>
              </a:spcAft>
              <a:buNone/>
            </a:pPr>
            <a:r>
              <a:rPr lang="en-US" sz="2000" dirty="0" err="1">
                <a:solidFill>
                  <a:schemeClr val="tx2"/>
                </a:solidFill>
              </a:rPr>
              <a:t>Auslastung</a:t>
            </a:r>
            <a:r>
              <a:rPr lang="en-US" sz="2000" dirty="0">
                <a:solidFill>
                  <a:schemeClr val="tx2"/>
                </a:solidFill>
              </a:rPr>
              <a:t> </a:t>
            </a:r>
            <a:r>
              <a:rPr lang="en-US" sz="2000" dirty="0" err="1">
                <a:solidFill>
                  <a:schemeClr val="tx2"/>
                </a:solidFill>
              </a:rPr>
              <a:t>wird</a:t>
            </a:r>
            <a:r>
              <a:rPr lang="en-US" sz="2000" dirty="0">
                <a:solidFill>
                  <a:schemeClr val="tx2"/>
                </a:solidFill>
              </a:rPr>
              <a:t> </a:t>
            </a:r>
            <a:r>
              <a:rPr lang="en-US" sz="2000" dirty="0" err="1">
                <a:solidFill>
                  <a:schemeClr val="tx2"/>
                </a:solidFill>
              </a:rPr>
              <a:t>nach</a:t>
            </a:r>
            <a:r>
              <a:rPr lang="en-US" sz="2000" dirty="0">
                <a:solidFill>
                  <a:schemeClr val="tx2"/>
                </a:solidFill>
              </a:rPr>
              <a:t> </a:t>
            </a:r>
            <a:r>
              <a:rPr lang="en-US" sz="2000" dirty="0" err="1">
                <a:solidFill>
                  <a:schemeClr val="tx2"/>
                </a:solidFill>
              </a:rPr>
              <a:t>Bedarf</a:t>
            </a:r>
            <a:r>
              <a:rPr lang="en-US" sz="2000" dirty="0">
                <a:solidFill>
                  <a:schemeClr val="tx2"/>
                </a:solidFill>
              </a:rPr>
              <a:t> </a:t>
            </a:r>
            <a:r>
              <a:rPr lang="en-US" sz="2000" dirty="0" err="1">
                <a:solidFill>
                  <a:schemeClr val="tx2"/>
                </a:solidFill>
              </a:rPr>
              <a:t>verteilt</a:t>
            </a:r>
            <a:endParaRPr lang="en-US" sz="2000" dirty="0">
              <a:solidFill>
                <a:schemeClr val="tx2"/>
              </a:solidFill>
            </a:endParaRPr>
          </a:p>
          <a:p>
            <a:pPr marL="0" indent="0">
              <a:lnSpc>
                <a:spcPct val="100000"/>
              </a:lnSpc>
              <a:spcAft>
                <a:spcPts val="1200"/>
              </a:spcAft>
              <a:buNone/>
            </a:pPr>
            <a:r>
              <a:rPr lang="en-US" sz="2000" dirty="0" err="1">
                <a:solidFill>
                  <a:schemeClr val="tx2"/>
                </a:solidFill>
              </a:rPr>
              <a:t>Garantierte</a:t>
            </a:r>
            <a:r>
              <a:rPr lang="en-US" sz="2000" dirty="0">
                <a:solidFill>
                  <a:schemeClr val="tx2"/>
                </a:solidFill>
              </a:rPr>
              <a:t> </a:t>
            </a:r>
            <a:r>
              <a:rPr lang="en-US" sz="2000" dirty="0" err="1">
                <a:solidFill>
                  <a:schemeClr val="tx2"/>
                </a:solidFill>
              </a:rPr>
              <a:t>Mindestleistung</a:t>
            </a:r>
            <a:br>
              <a:rPr lang="en-US" sz="2000" b="1" dirty="0">
                <a:gradFill>
                  <a:gsLst>
                    <a:gs pos="2917">
                      <a:schemeClr val="tx1"/>
                    </a:gs>
                    <a:gs pos="30000">
                      <a:schemeClr val="tx1"/>
                    </a:gs>
                  </a:gsLst>
                  <a:lin ang="5400000" scaled="0"/>
                </a:gradFill>
              </a:rPr>
            </a:br>
            <a:endParaRPr lang="en-US" sz="2000" b="1" dirty="0">
              <a:gradFill>
                <a:gsLst>
                  <a:gs pos="2917">
                    <a:schemeClr val="tx1"/>
                  </a:gs>
                  <a:gs pos="30000">
                    <a:schemeClr val="tx1"/>
                  </a:gs>
                </a:gsLst>
                <a:lin ang="5400000" scaled="0"/>
              </a:gradFill>
            </a:endParaRPr>
          </a:p>
          <a:p>
            <a:pPr>
              <a:spcAft>
                <a:spcPts val="1200"/>
              </a:spcAft>
            </a:pP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879448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Elastische Datenbankpools</a:t>
            </a:r>
            <a:endParaRPr lang="de-DE" dirty="0"/>
          </a:p>
        </p:txBody>
      </p:sp>
      <p:sp>
        <p:nvSpPr>
          <p:cNvPr id="6" name="Inhaltsplatzhalter 2"/>
          <p:cNvSpPr>
            <a:spLocks noGrp="1"/>
          </p:cNvSpPr>
          <p:nvPr>
            <p:ph idx="1"/>
          </p:nvPr>
        </p:nvSpPr>
        <p:spPr/>
        <p:txBody>
          <a:bodyPr>
            <a:normAutofit/>
          </a:bodyPr>
          <a:lstStyle/>
          <a:p>
            <a:pPr marL="0" indent="0">
              <a:buNone/>
            </a:pPr>
            <a:r>
              <a:rPr lang="en-US" sz="2800" dirty="0" err="1"/>
              <a:t>Drei</a:t>
            </a:r>
            <a:r>
              <a:rPr lang="en-US" sz="2800" dirty="0"/>
              <a:t> </a:t>
            </a:r>
            <a:r>
              <a:rPr lang="en-US" sz="2800" dirty="0" err="1"/>
              <a:t>Dienstebenen</a:t>
            </a:r>
            <a:r>
              <a:rPr lang="en-US" sz="2800" dirty="0"/>
              <a:t> </a:t>
            </a:r>
            <a:r>
              <a:rPr lang="en-US" sz="2800" dirty="0" err="1"/>
              <a:t>mit</a:t>
            </a:r>
            <a:r>
              <a:rPr lang="en-US" sz="2800" dirty="0"/>
              <a:t> </a:t>
            </a:r>
            <a:r>
              <a:rPr lang="en-US" sz="2800" dirty="0" err="1"/>
              <a:t>Angabe</a:t>
            </a:r>
            <a:r>
              <a:rPr lang="en-US" sz="2800" dirty="0"/>
              <a:t> der </a:t>
            </a:r>
            <a:r>
              <a:rPr lang="en-US" sz="2800" dirty="0" err="1"/>
              <a:t>maximalen</a:t>
            </a:r>
            <a:r>
              <a:rPr lang="en-US" sz="2800" dirty="0"/>
              <a:t> </a:t>
            </a:r>
            <a:r>
              <a:rPr lang="en-US" sz="2800" dirty="0" err="1"/>
              <a:t>Leistungen</a:t>
            </a:r>
            <a:r>
              <a:rPr lang="en-US" sz="2800" dirty="0"/>
              <a:t> je </a:t>
            </a:r>
            <a:r>
              <a:rPr lang="en-US" sz="2800" dirty="0" err="1"/>
              <a:t>Datenbank</a:t>
            </a:r>
            <a:br>
              <a:rPr lang="en-US" sz="2800" dirty="0"/>
            </a:br>
            <a:endParaRPr lang="en-US" sz="2800" dirty="0"/>
          </a:p>
          <a:p>
            <a:endParaRPr lang="en-US" sz="2800" dirty="0"/>
          </a:p>
          <a:p>
            <a:pPr lvl="1"/>
            <a:endParaRPr lang="en-US" sz="2400" dirty="0"/>
          </a:p>
          <a:p>
            <a:pPr lvl="1"/>
            <a:endParaRPr lang="en-US" sz="2400"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629" y="2503127"/>
            <a:ext cx="8678918" cy="3562573"/>
          </a:xfrm>
          <a:prstGeom prst="rect">
            <a:avLst/>
          </a:prstGeom>
        </p:spPr>
      </p:pic>
    </p:spTree>
    <p:extLst>
      <p:ext uri="{BB962C8B-B14F-4D97-AF65-F5344CB8AC3E}">
        <p14:creationId xmlns:p14="http://schemas.microsoft.com/office/powerpoint/2010/main" val="7975305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SQL Data Warehouse - Skalierbarkeit</a:t>
            </a:r>
            <a:endParaRPr lang="de-DE" dirty="0"/>
          </a:p>
        </p:txBody>
      </p:sp>
      <p:sp>
        <p:nvSpPr>
          <p:cNvPr id="3" name="Text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18696333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SQL Data Warehouse - Skalierbarkeit</a:t>
            </a:r>
            <a:endParaRPr lang="de-DE" dirty="0"/>
          </a:p>
        </p:txBody>
      </p:sp>
      <p:sp>
        <p:nvSpPr>
          <p:cNvPr id="3" name="Inhaltsplatzhalter 2"/>
          <p:cNvSpPr>
            <a:spLocks noGrp="1"/>
          </p:cNvSpPr>
          <p:nvPr>
            <p:ph idx="1"/>
          </p:nvPr>
        </p:nvSpPr>
        <p:spPr/>
        <p:txBody>
          <a:bodyPr/>
          <a:lstStyle/>
          <a:p>
            <a:pPr marL="0" indent="0">
              <a:buNone/>
            </a:pPr>
            <a:r>
              <a:rPr lang="de-DE" dirty="0"/>
              <a:t>Rechenleistung / Memory skalierbar mittels DWU </a:t>
            </a:r>
          </a:p>
          <a:p>
            <a:pPr lvl="1"/>
            <a:r>
              <a:rPr lang="de-DE" dirty="0"/>
              <a:t>Scan/Aggregation für IP und CPU</a:t>
            </a:r>
          </a:p>
          <a:p>
            <a:pPr lvl="1"/>
            <a:r>
              <a:rPr lang="de-DE" dirty="0"/>
              <a:t>Laden für Netzwerkleistung und CPU</a:t>
            </a:r>
          </a:p>
          <a:p>
            <a:pPr lvl="1"/>
            <a:r>
              <a:rPr lang="de-DE" dirty="0"/>
              <a:t>Create Table as Select für CPU und Netzwerkleistung</a:t>
            </a:r>
            <a:endParaRPr lang="de-DE" sz="1800" dirty="0"/>
          </a:p>
          <a:p>
            <a:pPr marL="0" indent="0">
              <a:buNone/>
            </a:pPr>
            <a:r>
              <a:rPr lang="de-DE" dirty="0"/>
              <a:t>Speicherskalierbarkeit basierend auf Azure Blob Speicher</a:t>
            </a:r>
          </a:p>
          <a:p>
            <a:pPr lvl="1"/>
            <a:r>
              <a:rPr lang="de-DE" dirty="0"/>
              <a:t>Blob Größe</a:t>
            </a:r>
          </a:p>
          <a:p>
            <a:pPr lvl="1"/>
            <a:r>
              <a:rPr lang="de-DE" dirty="0"/>
              <a:t>Blob Anzahl</a:t>
            </a:r>
          </a:p>
          <a:p>
            <a:pPr lvl="2"/>
            <a:endParaRPr lang="de-DE" dirty="0"/>
          </a:p>
        </p:txBody>
      </p:sp>
    </p:spTree>
    <p:extLst>
      <p:ext uri="{BB962C8B-B14F-4D97-AF65-F5344CB8AC3E}">
        <p14:creationId xmlns:p14="http://schemas.microsoft.com/office/powerpoint/2010/main" val="2005703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289511"/>
            <a:ext cx="11655840" cy="899665"/>
          </a:xfrm>
        </p:spPr>
        <p:txBody>
          <a:bodyPr/>
          <a:lstStyle/>
          <a:p>
            <a:r>
              <a:rPr lang="en-US"/>
              <a:t>Data warehouse unit (DWU)</a:t>
            </a:r>
            <a:endParaRPr lang="en-US" dirty="0"/>
          </a:p>
        </p:txBody>
      </p:sp>
      <p:sp>
        <p:nvSpPr>
          <p:cNvPr id="7" name="Rectangle 6"/>
          <p:cNvSpPr/>
          <p:nvPr/>
        </p:nvSpPr>
        <p:spPr bwMode="auto">
          <a:xfrm>
            <a:off x="509572" y="3880718"/>
            <a:ext cx="11197143" cy="216773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19121" y="4117904"/>
            <a:ext cx="4572000" cy="1554480"/>
          </a:xfrm>
          <a:prstGeom prst="rect">
            <a:avLst/>
          </a:prstGeom>
          <a:solidFill>
            <a:srgbClr val="D2D2D2">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509573" y="1540928"/>
            <a:ext cx="11170469" cy="680338"/>
            <a:chOff x="727937" y="1827531"/>
            <a:chExt cx="11170469" cy="680338"/>
          </a:xfrm>
        </p:grpSpPr>
        <p:sp>
          <p:nvSpPr>
            <p:cNvPr id="17" name="Rectangle 16"/>
            <p:cNvSpPr/>
            <p:nvPr/>
          </p:nvSpPr>
          <p:spPr>
            <a:xfrm>
              <a:off x="727937" y="1827531"/>
              <a:ext cx="3017520" cy="680338"/>
            </a:xfrm>
            <a:prstGeom prst="rect">
              <a:avLst/>
            </a:prstGeom>
            <a:solidFill>
              <a:srgbClr val="107C1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400" dirty="0">
                  <a:solidFill>
                    <a:srgbClr val="FFFFFF"/>
                  </a:solidFill>
                  <a:latin typeface="Segoe UI Light"/>
                </a:rPr>
                <a:t>Measure of power</a:t>
              </a:r>
            </a:p>
          </p:txBody>
        </p:sp>
        <p:sp>
          <p:nvSpPr>
            <p:cNvPr id="9" name="Rectangle 8"/>
            <p:cNvSpPr/>
            <p:nvPr/>
          </p:nvSpPr>
          <p:spPr>
            <a:xfrm>
              <a:off x="3760246" y="1827531"/>
              <a:ext cx="8138160" cy="680338"/>
            </a:xfrm>
            <a:prstGeom prst="rect">
              <a:avLst/>
            </a:prstGeom>
            <a:no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lIns="274320" tIns="137160" rIns="182880" bIns="137160" rtlCol="0" anchor="ctr">
              <a:noAutofit/>
            </a:bodyPr>
            <a:lstStyle/>
            <a:p>
              <a:pPr marL="571500">
                <a:lnSpc>
                  <a:spcPts val="2400"/>
                </a:lnSpc>
              </a:pPr>
              <a:r>
                <a:rPr lang="en-US" sz="1600" dirty="0">
                  <a:solidFill>
                    <a:srgbClr val="505050"/>
                  </a:solidFill>
                  <a:latin typeface="Segoe UI Light"/>
                </a:rPr>
                <a:t>Simply buy the query performance you need, not just hardware</a:t>
              </a:r>
            </a:p>
          </p:txBody>
        </p:sp>
        <p:grpSp>
          <p:nvGrpSpPr>
            <p:cNvPr id="11" name="Group 38"/>
            <p:cNvGrpSpPr>
              <a:grpSpLocks/>
            </p:cNvGrpSpPr>
            <p:nvPr/>
          </p:nvGrpSpPr>
          <p:grpSpPr bwMode="auto">
            <a:xfrm>
              <a:off x="3957073" y="1949064"/>
              <a:ext cx="449094" cy="424023"/>
              <a:chOff x="-3781305" y="3065460"/>
              <a:chExt cx="1777999" cy="1777999"/>
            </a:xfrm>
            <a:solidFill>
              <a:srgbClr val="107C10"/>
            </a:solidFill>
          </p:grpSpPr>
          <p:sp>
            <p:nvSpPr>
              <p:cNvPr id="12"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dirty="0">
                  <a:solidFill>
                    <a:srgbClr val="000000"/>
                  </a:solidFill>
                </a:endParaRPr>
              </a:p>
            </p:txBody>
          </p:sp>
          <p:sp>
            <p:nvSpPr>
              <p:cNvPr id="13"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dirty="0">
                  <a:solidFill>
                    <a:srgbClr val="000000"/>
                  </a:solidFill>
                </a:endParaRPr>
              </a:p>
            </p:txBody>
          </p:sp>
        </p:grpSp>
      </p:grpSp>
      <p:grpSp>
        <p:nvGrpSpPr>
          <p:cNvPr id="2" name="Group 1"/>
          <p:cNvGrpSpPr/>
          <p:nvPr/>
        </p:nvGrpSpPr>
        <p:grpSpPr>
          <a:xfrm>
            <a:off x="509573" y="2280154"/>
            <a:ext cx="11170470" cy="671762"/>
            <a:chOff x="727937" y="2561275"/>
            <a:chExt cx="11170470" cy="671762"/>
          </a:xfrm>
        </p:grpSpPr>
        <p:sp>
          <p:nvSpPr>
            <p:cNvPr id="18" name="Rectangle 17"/>
            <p:cNvSpPr/>
            <p:nvPr/>
          </p:nvSpPr>
          <p:spPr>
            <a:xfrm>
              <a:off x="727937" y="2561275"/>
              <a:ext cx="3017520" cy="671762"/>
            </a:xfrm>
            <a:prstGeom prst="rect">
              <a:avLst/>
            </a:prstGeom>
            <a:solidFill>
              <a:srgbClr val="107C1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400" dirty="0">
                  <a:solidFill>
                    <a:srgbClr val="FFFFFF"/>
                  </a:solidFill>
                  <a:latin typeface="Segoe UI Light"/>
                </a:rPr>
                <a:t>Transparency</a:t>
              </a:r>
            </a:p>
          </p:txBody>
        </p:sp>
        <p:sp>
          <p:nvSpPr>
            <p:cNvPr id="10" name="Rectangle 9"/>
            <p:cNvSpPr/>
            <p:nvPr/>
          </p:nvSpPr>
          <p:spPr>
            <a:xfrm>
              <a:off x="3760247" y="2561275"/>
              <a:ext cx="8138160" cy="671762"/>
            </a:xfrm>
            <a:prstGeom prst="rect">
              <a:avLst/>
            </a:prstGeom>
            <a:no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lIns="274320" tIns="137160" rIns="182880" bIns="137160" rtlCol="0" anchor="ctr">
              <a:noAutofit/>
            </a:bodyPr>
            <a:lstStyle/>
            <a:p>
              <a:pPr marL="571500">
                <a:lnSpc>
                  <a:spcPts val="2400"/>
                </a:lnSpc>
              </a:pPr>
              <a:r>
                <a:rPr lang="en-US" sz="1600" dirty="0">
                  <a:solidFill>
                    <a:srgbClr val="505050"/>
                  </a:solidFill>
                  <a:latin typeface="Segoe UI Light"/>
                </a:rPr>
                <a:t>Quantified by workload objectives: how fast rows are scanned, loaded, copied</a:t>
              </a:r>
            </a:p>
          </p:txBody>
        </p:sp>
        <p:grpSp>
          <p:nvGrpSpPr>
            <p:cNvPr id="43" name="Group 38"/>
            <p:cNvGrpSpPr>
              <a:grpSpLocks/>
            </p:cNvGrpSpPr>
            <p:nvPr/>
          </p:nvGrpSpPr>
          <p:grpSpPr bwMode="auto">
            <a:xfrm>
              <a:off x="3957073" y="2672934"/>
              <a:ext cx="449094" cy="411736"/>
              <a:chOff x="-3781305" y="3065460"/>
              <a:chExt cx="1777999" cy="1777999"/>
            </a:xfrm>
            <a:solidFill>
              <a:srgbClr val="107C10"/>
            </a:solidFill>
          </p:grpSpPr>
          <p:sp>
            <p:nvSpPr>
              <p:cNvPr id="44"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dirty="0">
                  <a:solidFill>
                    <a:srgbClr val="000000"/>
                  </a:solidFill>
                </a:endParaRPr>
              </a:p>
            </p:txBody>
          </p:sp>
          <p:sp>
            <p:nvSpPr>
              <p:cNvPr id="45"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dirty="0">
                  <a:solidFill>
                    <a:srgbClr val="000000"/>
                  </a:solidFill>
                </a:endParaRPr>
              </a:p>
            </p:txBody>
          </p:sp>
        </p:grpSp>
      </p:grpSp>
      <p:grpSp>
        <p:nvGrpSpPr>
          <p:cNvPr id="4" name="Group 3"/>
          <p:cNvGrpSpPr/>
          <p:nvPr/>
        </p:nvGrpSpPr>
        <p:grpSpPr>
          <a:xfrm>
            <a:off x="509572" y="3010805"/>
            <a:ext cx="11170470" cy="691809"/>
            <a:chOff x="727936" y="3250110"/>
            <a:chExt cx="11170470" cy="691809"/>
          </a:xfrm>
        </p:grpSpPr>
        <p:sp>
          <p:nvSpPr>
            <p:cNvPr id="47" name="Rectangle 46"/>
            <p:cNvSpPr/>
            <p:nvPr/>
          </p:nvSpPr>
          <p:spPr>
            <a:xfrm>
              <a:off x="727936" y="3250110"/>
              <a:ext cx="3017520" cy="691809"/>
            </a:xfrm>
            <a:prstGeom prst="rect">
              <a:avLst/>
            </a:prstGeom>
            <a:solidFill>
              <a:srgbClr val="107C10"/>
            </a:solid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wrap="square" lIns="182880" tIns="137160" rIns="182880" bIns="137160" rtlCol="0" anchor="ctr">
              <a:noAutofit/>
            </a:bodyPr>
            <a:lstStyle/>
            <a:p>
              <a:r>
                <a:rPr lang="en-US" sz="2400" dirty="0">
                  <a:solidFill>
                    <a:srgbClr val="FFFFFF"/>
                  </a:solidFill>
                  <a:latin typeface="Segoe UI Light"/>
                </a:rPr>
                <a:t>On demand</a:t>
              </a:r>
            </a:p>
          </p:txBody>
        </p:sp>
        <p:sp>
          <p:nvSpPr>
            <p:cNvPr id="46" name="Rectangle 45"/>
            <p:cNvSpPr/>
            <p:nvPr/>
          </p:nvSpPr>
          <p:spPr>
            <a:xfrm>
              <a:off x="3760246" y="3250110"/>
              <a:ext cx="8138160" cy="691809"/>
            </a:xfrm>
            <a:prstGeom prst="rect">
              <a:avLst/>
            </a:prstGeom>
            <a:noFill/>
            <a:ln>
              <a:solidFill>
                <a:srgbClr val="107C10"/>
              </a:solidFill>
            </a:ln>
          </p:spPr>
          <p:style>
            <a:lnRef idx="2">
              <a:schemeClr val="accent1">
                <a:shade val="50000"/>
              </a:schemeClr>
            </a:lnRef>
            <a:fillRef idx="1">
              <a:schemeClr val="accent1"/>
            </a:fillRef>
            <a:effectRef idx="0">
              <a:schemeClr val="accent1"/>
            </a:effectRef>
            <a:fontRef idx="minor">
              <a:schemeClr val="lt1"/>
            </a:fontRef>
          </p:style>
          <p:txBody>
            <a:bodyPr lIns="274320" tIns="137160" rIns="182880" bIns="137160" rtlCol="0" anchor="ctr">
              <a:noAutofit/>
            </a:bodyPr>
            <a:lstStyle/>
            <a:p>
              <a:pPr marL="571500">
                <a:lnSpc>
                  <a:spcPts val="2400"/>
                </a:lnSpc>
              </a:pPr>
              <a:r>
                <a:rPr lang="en-US" sz="1600" dirty="0">
                  <a:solidFill>
                    <a:srgbClr val="505050"/>
                  </a:solidFill>
                  <a:latin typeface="Segoe UI Light"/>
                </a:rPr>
                <a:t>First DW service to offer compute power on demand, independent of storage</a:t>
              </a:r>
            </a:p>
          </p:txBody>
        </p:sp>
        <p:grpSp>
          <p:nvGrpSpPr>
            <p:cNvPr id="48" name="Group 38"/>
            <p:cNvGrpSpPr>
              <a:grpSpLocks/>
            </p:cNvGrpSpPr>
            <p:nvPr/>
          </p:nvGrpSpPr>
          <p:grpSpPr bwMode="auto">
            <a:xfrm>
              <a:off x="3957072" y="3361769"/>
              <a:ext cx="449094" cy="424023"/>
              <a:chOff x="-3781305" y="3065460"/>
              <a:chExt cx="1777999" cy="1777999"/>
            </a:xfrm>
            <a:solidFill>
              <a:srgbClr val="107C10"/>
            </a:solidFill>
          </p:grpSpPr>
          <p:sp>
            <p:nvSpPr>
              <p:cNvPr id="49" name="Freeform 5"/>
              <p:cNvSpPr>
                <a:spLocks noEditPoints="1"/>
              </p:cNvSpPr>
              <p:nvPr/>
            </p:nvSpPr>
            <p:spPr bwMode="auto">
              <a:xfrm>
                <a:off x="-3781305" y="3065460"/>
                <a:ext cx="1777999" cy="1777999"/>
              </a:xfrm>
              <a:custGeom>
                <a:avLst/>
                <a:gdLst>
                  <a:gd name="T0" fmla="*/ 618 w 1120"/>
                  <a:gd name="T1" fmla="*/ 4 h 1120"/>
                  <a:gd name="T2" fmla="*/ 726 w 1120"/>
                  <a:gd name="T3" fmla="*/ 26 h 1120"/>
                  <a:gd name="T4" fmla="*/ 828 w 1120"/>
                  <a:gd name="T5" fmla="*/ 68 h 1120"/>
                  <a:gd name="T6" fmla="*/ 916 w 1120"/>
                  <a:gd name="T7" fmla="*/ 128 h 1120"/>
                  <a:gd name="T8" fmla="*/ 992 w 1120"/>
                  <a:gd name="T9" fmla="*/ 204 h 1120"/>
                  <a:gd name="T10" fmla="*/ 1052 w 1120"/>
                  <a:gd name="T11" fmla="*/ 294 h 1120"/>
                  <a:gd name="T12" fmla="*/ 1094 w 1120"/>
                  <a:gd name="T13" fmla="*/ 394 h 1120"/>
                  <a:gd name="T14" fmla="*/ 1118 w 1120"/>
                  <a:gd name="T15" fmla="*/ 504 h 1120"/>
                  <a:gd name="T16" fmla="*/ 1120 w 1120"/>
                  <a:gd name="T17" fmla="*/ 590 h 1120"/>
                  <a:gd name="T18" fmla="*/ 1102 w 1120"/>
                  <a:gd name="T19" fmla="*/ 700 h 1120"/>
                  <a:gd name="T20" fmla="*/ 1064 w 1120"/>
                  <a:gd name="T21" fmla="*/ 802 h 1120"/>
                  <a:gd name="T22" fmla="*/ 1008 w 1120"/>
                  <a:gd name="T23" fmla="*/ 896 h 1120"/>
                  <a:gd name="T24" fmla="*/ 936 w 1120"/>
                  <a:gd name="T25" fmla="*/ 974 h 1120"/>
                  <a:gd name="T26" fmla="*/ 850 w 1120"/>
                  <a:gd name="T27" fmla="*/ 1038 h 1120"/>
                  <a:gd name="T28" fmla="*/ 752 w 1120"/>
                  <a:gd name="T29" fmla="*/ 1086 h 1120"/>
                  <a:gd name="T30" fmla="*/ 646 w 1120"/>
                  <a:gd name="T31" fmla="*/ 1114 h 1120"/>
                  <a:gd name="T32" fmla="*/ 560 w 1120"/>
                  <a:gd name="T33" fmla="*/ 1120 h 1120"/>
                  <a:gd name="T34" fmla="*/ 448 w 1120"/>
                  <a:gd name="T35" fmla="*/ 1108 h 1120"/>
                  <a:gd name="T36" fmla="*/ 342 w 1120"/>
                  <a:gd name="T37" fmla="*/ 1076 h 1120"/>
                  <a:gd name="T38" fmla="*/ 248 w 1120"/>
                  <a:gd name="T39" fmla="*/ 1024 h 1120"/>
                  <a:gd name="T40" fmla="*/ 164 w 1120"/>
                  <a:gd name="T41" fmla="*/ 956 h 1120"/>
                  <a:gd name="T42" fmla="*/ 96 w 1120"/>
                  <a:gd name="T43" fmla="*/ 874 h 1120"/>
                  <a:gd name="T44" fmla="*/ 44 w 1120"/>
                  <a:gd name="T45" fmla="*/ 778 h 1120"/>
                  <a:gd name="T46" fmla="*/ 12 w 1120"/>
                  <a:gd name="T47" fmla="*/ 674 h 1120"/>
                  <a:gd name="T48" fmla="*/ 0 w 1120"/>
                  <a:gd name="T49" fmla="*/ 560 h 1120"/>
                  <a:gd name="T50" fmla="*/ 6 w 1120"/>
                  <a:gd name="T51" fmla="*/ 476 h 1120"/>
                  <a:gd name="T52" fmla="*/ 34 w 1120"/>
                  <a:gd name="T53" fmla="*/ 368 h 1120"/>
                  <a:gd name="T54" fmla="*/ 82 w 1120"/>
                  <a:gd name="T55" fmla="*/ 270 h 1120"/>
                  <a:gd name="T56" fmla="*/ 146 w 1120"/>
                  <a:gd name="T57" fmla="*/ 184 h 1120"/>
                  <a:gd name="T58" fmla="*/ 226 w 1120"/>
                  <a:gd name="T59" fmla="*/ 112 h 1120"/>
                  <a:gd name="T60" fmla="*/ 318 w 1120"/>
                  <a:gd name="T61" fmla="*/ 56 h 1120"/>
                  <a:gd name="T62" fmla="*/ 420 w 1120"/>
                  <a:gd name="T63" fmla="*/ 18 h 1120"/>
                  <a:gd name="T64" fmla="*/ 532 w 1120"/>
                  <a:gd name="T65" fmla="*/ 2 h 1120"/>
                  <a:gd name="T66" fmla="*/ 536 w 1120"/>
                  <a:gd name="T67" fmla="*/ 72 h 1120"/>
                  <a:gd name="T68" fmla="*/ 438 w 1120"/>
                  <a:gd name="T69" fmla="*/ 86 h 1120"/>
                  <a:gd name="T70" fmla="*/ 288 w 1120"/>
                  <a:gd name="T71" fmla="*/ 156 h 1120"/>
                  <a:gd name="T72" fmla="*/ 156 w 1120"/>
                  <a:gd name="T73" fmla="*/ 288 h 1120"/>
                  <a:gd name="T74" fmla="*/ 88 w 1120"/>
                  <a:gd name="T75" fmla="*/ 438 h 1120"/>
                  <a:gd name="T76" fmla="*/ 72 w 1120"/>
                  <a:gd name="T77" fmla="*/ 536 h 1120"/>
                  <a:gd name="T78" fmla="*/ 74 w 1120"/>
                  <a:gd name="T79" fmla="*/ 610 h 1120"/>
                  <a:gd name="T80" fmla="*/ 94 w 1120"/>
                  <a:gd name="T81" fmla="*/ 706 h 1120"/>
                  <a:gd name="T82" fmla="*/ 184 w 1120"/>
                  <a:gd name="T83" fmla="*/ 870 h 1120"/>
                  <a:gd name="T84" fmla="*/ 328 w 1120"/>
                  <a:gd name="T85" fmla="*/ 990 h 1120"/>
                  <a:gd name="T86" fmla="*/ 462 w 1120"/>
                  <a:gd name="T87" fmla="*/ 1038 h 1120"/>
                  <a:gd name="T88" fmla="*/ 560 w 1120"/>
                  <a:gd name="T89" fmla="*/ 1048 h 1120"/>
                  <a:gd name="T90" fmla="*/ 634 w 1120"/>
                  <a:gd name="T91" fmla="*/ 1044 h 1120"/>
                  <a:gd name="T92" fmla="*/ 750 w 1120"/>
                  <a:gd name="T93" fmla="*/ 1010 h 1120"/>
                  <a:gd name="T94" fmla="*/ 906 w 1120"/>
                  <a:gd name="T95" fmla="*/ 906 h 1120"/>
                  <a:gd name="T96" fmla="*/ 1010 w 1120"/>
                  <a:gd name="T97" fmla="*/ 750 h 1120"/>
                  <a:gd name="T98" fmla="*/ 1044 w 1120"/>
                  <a:gd name="T99" fmla="*/ 634 h 1120"/>
                  <a:gd name="T100" fmla="*/ 1050 w 1120"/>
                  <a:gd name="T101" fmla="*/ 560 h 1120"/>
                  <a:gd name="T102" fmla="*/ 1040 w 1120"/>
                  <a:gd name="T103" fmla="*/ 462 h 1120"/>
                  <a:gd name="T104" fmla="*/ 990 w 1120"/>
                  <a:gd name="T105" fmla="*/ 328 h 1120"/>
                  <a:gd name="T106" fmla="*/ 870 w 1120"/>
                  <a:gd name="T107" fmla="*/ 184 h 1120"/>
                  <a:gd name="T108" fmla="*/ 706 w 1120"/>
                  <a:gd name="T109" fmla="*/ 94 h 1120"/>
                  <a:gd name="T110" fmla="*/ 610 w 1120"/>
                  <a:gd name="T111" fmla="*/ 74 h 1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20" h="1120">
                    <a:moveTo>
                      <a:pt x="560" y="0"/>
                    </a:moveTo>
                    <a:lnTo>
                      <a:pt x="560" y="0"/>
                    </a:lnTo>
                    <a:lnTo>
                      <a:pt x="590" y="2"/>
                    </a:lnTo>
                    <a:lnTo>
                      <a:pt x="618" y="4"/>
                    </a:lnTo>
                    <a:lnTo>
                      <a:pt x="646" y="6"/>
                    </a:lnTo>
                    <a:lnTo>
                      <a:pt x="674" y="12"/>
                    </a:lnTo>
                    <a:lnTo>
                      <a:pt x="700" y="18"/>
                    </a:lnTo>
                    <a:lnTo>
                      <a:pt x="726" y="26"/>
                    </a:lnTo>
                    <a:lnTo>
                      <a:pt x="752" y="34"/>
                    </a:lnTo>
                    <a:lnTo>
                      <a:pt x="778" y="44"/>
                    </a:lnTo>
                    <a:lnTo>
                      <a:pt x="802" y="56"/>
                    </a:lnTo>
                    <a:lnTo>
                      <a:pt x="828" y="68"/>
                    </a:lnTo>
                    <a:lnTo>
                      <a:pt x="850" y="82"/>
                    </a:lnTo>
                    <a:lnTo>
                      <a:pt x="874" y="96"/>
                    </a:lnTo>
                    <a:lnTo>
                      <a:pt x="896" y="112"/>
                    </a:lnTo>
                    <a:lnTo>
                      <a:pt x="916" y="128"/>
                    </a:lnTo>
                    <a:lnTo>
                      <a:pt x="936" y="146"/>
                    </a:lnTo>
                    <a:lnTo>
                      <a:pt x="956" y="164"/>
                    </a:lnTo>
                    <a:lnTo>
                      <a:pt x="974" y="184"/>
                    </a:lnTo>
                    <a:lnTo>
                      <a:pt x="992" y="204"/>
                    </a:lnTo>
                    <a:lnTo>
                      <a:pt x="1008" y="226"/>
                    </a:lnTo>
                    <a:lnTo>
                      <a:pt x="1024" y="248"/>
                    </a:lnTo>
                    <a:lnTo>
                      <a:pt x="1040" y="270"/>
                    </a:lnTo>
                    <a:lnTo>
                      <a:pt x="1052" y="294"/>
                    </a:lnTo>
                    <a:lnTo>
                      <a:pt x="1064" y="318"/>
                    </a:lnTo>
                    <a:lnTo>
                      <a:pt x="1076" y="342"/>
                    </a:lnTo>
                    <a:lnTo>
                      <a:pt x="1086" y="368"/>
                    </a:lnTo>
                    <a:lnTo>
                      <a:pt x="1094" y="394"/>
                    </a:lnTo>
                    <a:lnTo>
                      <a:pt x="1102" y="420"/>
                    </a:lnTo>
                    <a:lnTo>
                      <a:pt x="1108" y="448"/>
                    </a:lnTo>
                    <a:lnTo>
                      <a:pt x="1114" y="476"/>
                    </a:lnTo>
                    <a:lnTo>
                      <a:pt x="1118" y="504"/>
                    </a:lnTo>
                    <a:lnTo>
                      <a:pt x="1120" y="532"/>
                    </a:lnTo>
                    <a:lnTo>
                      <a:pt x="1120" y="560"/>
                    </a:lnTo>
                    <a:lnTo>
                      <a:pt x="1120" y="560"/>
                    </a:lnTo>
                    <a:lnTo>
                      <a:pt x="1120" y="590"/>
                    </a:lnTo>
                    <a:lnTo>
                      <a:pt x="1118" y="618"/>
                    </a:lnTo>
                    <a:lnTo>
                      <a:pt x="1114" y="646"/>
                    </a:lnTo>
                    <a:lnTo>
                      <a:pt x="1108" y="674"/>
                    </a:lnTo>
                    <a:lnTo>
                      <a:pt x="1102" y="700"/>
                    </a:lnTo>
                    <a:lnTo>
                      <a:pt x="1094" y="726"/>
                    </a:lnTo>
                    <a:lnTo>
                      <a:pt x="1086" y="752"/>
                    </a:lnTo>
                    <a:lnTo>
                      <a:pt x="1076" y="778"/>
                    </a:lnTo>
                    <a:lnTo>
                      <a:pt x="1064" y="802"/>
                    </a:lnTo>
                    <a:lnTo>
                      <a:pt x="1052" y="826"/>
                    </a:lnTo>
                    <a:lnTo>
                      <a:pt x="1040" y="850"/>
                    </a:lnTo>
                    <a:lnTo>
                      <a:pt x="1024" y="874"/>
                    </a:lnTo>
                    <a:lnTo>
                      <a:pt x="1008" y="896"/>
                    </a:lnTo>
                    <a:lnTo>
                      <a:pt x="992" y="916"/>
                    </a:lnTo>
                    <a:lnTo>
                      <a:pt x="974" y="936"/>
                    </a:lnTo>
                    <a:lnTo>
                      <a:pt x="956" y="956"/>
                    </a:lnTo>
                    <a:lnTo>
                      <a:pt x="936" y="974"/>
                    </a:lnTo>
                    <a:lnTo>
                      <a:pt x="916" y="992"/>
                    </a:lnTo>
                    <a:lnTo>
                      <a:pt x="896" y="1008"/>
                    </a:lnTo>
                    <a:lnTo>
                      <a:pt x="874" y="1024"/>
                    </a:lnTo>
                    <a:lnTo>
                      <a:pt x="850" y="1038"/>
                    </a:lnTo>
                    <a:lnTo>
                      <a:pt x="828" y="1052"/>
                    </a:lnTo>
                    <a:lnTo>
                      <a:pt x="802" y="1064"/>
                    </a:lnTo>
                    <a:lnTo>
                      <a:pt x="778" y="1076"/>
                    </a:lnTo>
                    <a:lnTo>
                      <a:pt x="752" y="1086"/>
                    </a:lnTo>
                    <a:lnTo>
                      <a:pt x="726" y="1094"/>
                    </a:lnTo>
                    <a:lnTo>
                      <a:pt x="700" y="1102"/>
                    </a:lnTo>
                    <a:lnTo>
                      <a:pt x="674" y="1108"/>
                    </a:lnTo>
                    <a:lnTo>
                      <a:pt x="646" y="1114"/>
                    </a:lnTo>
                    <a:lnTo>
                      <a:pt x="618" y="1118"/>
                    </a:lnTo>
                    <a:lnTo>
                      <a:pt x="590" y="1120"/>
                    </a:lnTo>
                    <a:lnTo>
                      <a:pt x="560" y="1120"/>
                    </a:lnTo>
                    <a:lnTo>
                      <a:pt x="560" y="1120"/>
                    </a:lnTo>
                    <a:lnTo>
                      <a:pt x="532" y="1120"/>
                    </a:lnTo>
                    <a:lnTo>
                      <a:pt x="504" y="1118"/>
                    </a:lnTo>
                    <a:lnTo>
                      <a:pt x="476" y="1114"/>
                    </a:lnTo>
                    <a:lnTo>
                      <a:pt x="448" y="1108"/>
                    </a:lnTo>
                    <a:lnTo>
                      <a:pt x="420" y="1102"/>
                    </a:lnTo>
                    <a:lnTo>
                      <a:pt x="394" y="1094"/>
                    </a:lnTo>
                    <a:lnTo>
                      <a:pt x="368" y="1086"/>
                    </a:lnTo>
                    <a:lnTo>
                      <a:pt x="342" y="1076"/>
                    </a:lnTo>
                    <a:lnTo>
                      <a:pt x="318" y="1064"/>
                    </a:lnTo>
                    <a:lnTo>
                      <a:pt x="294" y="1052"/>
                    </a:lnTo>
                    <a:lnTo>
                      <a:pt x="270" y="1038"/>
                    </a:lnTo>
                    <a:lnTo>
                      <a:pt x="248" y="1024"/>
                    </a:lnTo>
                    <a:lnTo>
                      <a:pt x="226" y="1008"/>
                    </a:lnTo>
                    <a:lnTo>
                      <a:pt x="204" y="992"/>
                    </a:lnTo>
                    <a:lnTo>
                      <a:pt x="184" y="974"/>
                    </a:lnTo>
                    <a:lnTo>
                      <a:pt x="164" y="956"/>
                    </a:lnTo>
                    <a:lnTo>
                      <a:pt x="146" y="936"/>
                    </a:lnTo>
                    <a:lnTo>
                      <a:pt x="128" y="916"/>
                    </a:lnTo>
                    <a:lnTo>
                      <a:pt x="112" y="896"/>
                    </a:lnTo>
                    <a:lnTo>
                      <a:pt x="96" y="874"/>
                    </a:lnTo>
                    <a:lnTo>
                      <a:pt x="82" y="850"/>
                    </a:lnTo>
                    <a:lnTo>
                      <a:pt x="68" y="826"/>
                    </a:lnTo>
                    <a:lnTo>
                      <a:pt x="56" y="802"/>
                    </a:lnTo>
                    <a:lnTo>
                      <a:pt x="44" y="778"/>
                    </a:lnTo>
                    <a:lnTo>
                      <a:pt x="34" y="752"/>
                    </a:lnTo>
                    <a:lnTo>
                      <a:pt x="26" y="726"/>
                    </a:lnTo>
                    <a:lnTo>
                      <a:pt x="18" y="700"/>
                    </a:lnTo>
                    <a:lnTo>
                      <a:pt x="12" y="674"/>
                    </a:lnTo>
                    <a:lnTo>
                      <a:pt x="6" y="646"/>
                    </a:lnTo>
                    <a:lnTo>
                      <a:pt x="4" y="618"/>
                    </a:lnTo>
                    <a:lnTo>
                      <a:pt x="2" y="590"/>
                    </a:lnTo>
                    <a:lnTo>
                      <a:pt x="0" y="560"/>
                    </a:lnTo>
                    <a:lnTo>
                      <a:pt x="0" y="560"/>
                    </a:lnTo>
                    <a:lnTo>
                      <a:pt x="2" y="532"/>
                    </a:lnTo>
                    <a:lnTo>
                      <a:pt x="4" y="504"/>
                    </a:lnTo>
                    <a:lnTo>
                      <a:pt x="6" y="476"/>
                    </a:lnTo>
                    <a:lnTo>
                      <a:pt x="12" y="448"/>
                    </a:lnTo>
                    <a:lnTo>
                      <a:pt x="18" y="420"/>
                    </a:lnTo>
                    <a:lnTo>
                      <a:pt x="26" y="394"/>
                    </a:lnTo>
                    <a:lnTo>
                      <a:pt x="34" y="368"/>
                    </a:lnTo>
                    <a:lnTo>
                      <a:pt x="44" y="342"/>
                    </a:lnTo>
                    <a:lnTo>
                      <a:pt x="56" y="318"/>
                    </a:lnTo>
                    <a:lnTo>
                      <a:pt x="68" y="294"/>
                    </a:lnTo>
                    <a:lnTo>
                      <a:pt x="82" y="270"/>
                    </a:lnTo>
                    <a:lnTo>
                      <a:pt x="96" y="248"/>
                    </a:lnTo>
                    <a:lnTo>
                      <a:pt x="112" y="226"/>
                    </a:lnTo>
                    <a:lnTo>
                      <a:pt x="128" y="204"/>
                    </a:lnTo>
                    <a:lnTo>
                      <a:pt x="146" y="184"/>
                    </a:lnTo>
                    <a:lnTo>
                      <a:pt x="164" y="164"/>
                    </a:lnTo>
                    <a:lnTo>
                      <a:pt x="184" y="146"/>
                    </a:lnTo>
                    <a:lnTo>
                      <a:pt x="204" y="128"/>
                    </a:lnTo>
                    <a:lnTo>
                      <a:pt x="226" y="112"/>
                    </a:lnTo>
                    <a:lnTo>
                      <a:pt x="248" y="96"/>
                    </a:lnTo>
                    <a:lnTo>
                      <a:pt x="270" y="82"/>
                    </a:lnTo>
                    <a:lnTo>
                      <a:pt x="294" y="68"/>
                    </a:lnTo>
                    <a:lnTo>
                      <a:pt x="318" y="56"/>
                    </a:lnTo>
                    <a:lnTo>
                      <a:pt x="342" y="44"/>
                    </a:lnTo>
                    <a:lnTo>
                      <a:pt x="368" y="34"/>
                    </a:lnTo>
                    <a:lnTo>
                      <a:pt x="394" y="26"/>
                    </a:lnTo>
                    <a:lnTo>
                      <a:pt x="420" y="18"/>
                    </a:lnTo>
                    <a:lnTo>
                      <a:pt x="448" y="12"/>
                    </a:lnTo>
                    <a:lnTo>
                      <a:pt x="476" y="6"/>
                    </a:lnTo>
                    <a:lnTo>
                      <a:pt x="504" y="4"/>
                    </a:lnTo>
                    <a:lnTo>
                      <a:pt x="532" y="2"/>
                    </a:lnTo>
                    <a:lnTo>
                      <a:pt x="560" y="0"/>
                    </a:lnTo>
                    <a:close/>
                    <a:moveTo>
                      <a:pt x="560" y="72"/>
                    </a:moveTo>
                    <a:lnTo>
                      <a:pt x="560" y="72"/>
                    </a:lnTo>
                    <a:lnTo>
                      <a:pt x="536" y="72"/>
                    </a:lnTo>
                    <a:lnTo>
                      <a:pt x="510" y="74"/>
                    </a:lnTo>
                    <a:lnTo>
                      <a:pt x="486" y="78"/>
                    </a:lnTo>
                    <a:lnTo>
                      <a:pt x="462" y="82"/>
                    </a:lnTo>
                    <a:lnTo>
                      <a:pt x="438" y="86"/>
                    </a:lnTo>
                    <a:lnTo>
                      <a:pt x="416" y="94"/>
                    </a:lnTo>
                    <a:lnTo>
                      <a:pt x="370" y="110"/>
                    </a:lnTo>
                    <a:lnTo>
                      <a:pt x="328" y="130"/>
                    </a:lnTo>
                    <a:lnTo>
                      <a:pt x="288" y="156"/>
                    </a:lnTo>
                    <a:lnTo>
                      <a:pt x="250" y="184"/>
                    </a:lnTo>
                    <a:lnTo>
                      <a:pt x="214" y="214"/>
                    </a:lnTo>
                    <a:lnTo>
                      <a:pt x="184" y="250"/>
                    </a:lnTo>
                    <a:lnTo>
                      <a:pt x="156" y="288"/>
                    </a:lnTo>
                    <a:lnTo>
                      <a:pt x="130" y="328"/>
                    </a:lnTo>
                    <a:lnTo>
                      <a:pt x="110" y="370"/>
                    </a:lnTo>
                    <a:lnTo>
                      <a:pt x="94" y="416"/>
                    </a:lnTo>
                    <a:lnTo>
                      <a:pt x="88" y="438"/>
                    </a:lnTo>
                    <a:lnTo>
                      <a:pt x="82" y="462"/>
                    </a:lnTo>
                    <a:lnTo>
                      <a:pt x="78" y="486"/>
                    </a:lnTo>
                    <a:lnTo>
                      <a:pt x="74" y="510"/>
                    </a:lnTo>
                    <a:lnTo>
                      <a:pt x="72" y="536"/>
                    </a:lnTo>
                    <a:lnTo>
                      <a:pt x="72" y="560"/>
                    </a:lnTo>
                    <a:lnTo>
                      <a:pt x="72" y="560"/>
                    </a:lnTo>
                    <a:lnTo>
                      <a:pt x="72" y="586"/>
                    </a:lnTo>
                    <a:lnTo>
                      <a:pt x="74" y="610"/>
                    </a:lnTo>
                    <a:lnTo>
                      <a:pt x="78" y="634"/>
                    </a:lnTo>
                    <a:lnTo>
                      <a:pt x="82" y="658"/>
                    </a:lnTo>
                    <a:lnTo>
                      <a:pt x="88" y="682"/>
                    </a:lnTo>
                    <a:lnTo>
                      <a:pt x="94" y="706"/>
                    </a:lnTo>
                    <a:lnTo>
                      <a:pt x="110" y="750"/>
                    </a:lnTo>
                    <a:lnTo>
                      <a:pt x="130" y="792"/>
                    </a:lnTo>
                    <a:lnTo>
                      <a:pt x="156" y="834"/>
                    </a:lnTo>
                    <a:lnTo>
                      <a:pt x="184" y="870"/>
                    </a:lnTo>
                    <a:lnTo>
                      <a:pt x="214" y="906"/>
                    </a:lnTo>
                    <a:lnTo>
                      <a:pt x="250" y="938"/>
                    </a:lnTo>
                    <a:lnTo>
                      <a:pt x="288" y="966"/>
                    </a:lnTo>
                    <a:lnTo>
                      <a:pt x="328" y="990"/>
                    </a:lnTo>
                    <a:lnTo>
                      <a:pt x="370" y="1010"/>
                    </a:lnTo>
                    <a:lnTo>
                      <a:pt x="416" y="1026"/>
                    </a:lnTo>
                    <a:lnTo>
                      <a:pt x="438" y="1034"/>
                    </a:lnTo>
                    <a:lnTo>
                      <a:pt x="462" y="1038"/>
                    </a:lnTo>
                    <a:lnTo>
                      <a:pt x="486" y="1044"/>
                    </a:lnTo>
                    <a:lnTo>
                      <a:pt x="510" y="1046"/>
                    </a:lnTo>
                    <a:lnTo>
                      <a:pt x="536" y="1048"/>
                    </a:lnTo>
                    <a:lnTo>
                      <a:pt x="560" y="1048"/>
                    </a:lnTo>
                    <a:lnTo>
                      <a:pt x="560" y="1048"/>
                    </a:lnTo>
                    <a:lnTo>
                      <a:pt x="586" y="1048"/>
                    </a:lnTo>
                    <a:lnTo>
                      <a:pt x="610" y="1046"/>
                    </a:lnTo>
                    <a:lnTo>
                      <a:pt x="634" y="1044"/>
                    </a:lnTo>
                    <a:lnTo>
                      <a:pt x="658" y="1038"/>
                    </a:lnTo>
                    <a:lnTo>
                      <a:pt x="682" y="1034"/>
                    </a:lnTo>
                    <a:lnTo>
                      <a:pt x="706" y="1026"/>
                    </a:lnTo>
                    <a:lnTo>
                      <a:pt x="750" y="1010"/>
                    </a:lnTo>
                    <a:lnTo>
                      <a:pt x="794" y="990"/>
                    </a:lnTo>
                    <a:lnTo>
                      <a:pt x="834" y="966"/>
                    </a:lnTo>
                    <a:lnTo>
                      <a:pt x="870" y="938"/>
                    </a:lnTo>
                    <a:lnTo>
                      <a:pt x="906" y="906"/>
                    </a:lnTo>
                    <a:lnTo>
                      <a:pt x="938" y="870"/>
                    </a:lnTo>
                    <a:lnTo>
                      <a:pt x="966" y="834"/>
                    </a:lnTo>
                    <a:lnTo>
                      <a:pt x="990" y="792"/>
                    </a:lnTo>
                    <a:lnTo>
                      <a:pt x="1010" y="750"/>
                    </a:lnTo>
                    <a:lnTo>
                      <a:pt x="1026" y="706"/>
                    </a:lnTo>
                    <a:lnTo>
                      <a:pt x="1034" y="682"/>
                    </a:lnTo>
                    <a:lnTo>
                      <a:pt x="1040" y="658"/>
                    </a:lnTo>
                    <a:lnTo>
                      <a:pt x="1044" y="634"/>
                    </a:lnTo>
                    <a:lnTo>
                      <a:pt x="1046" y="610"/>
                    </a:lnTo>
                    <a:lnTo>
                      <a:pt x="1048" y="586"/>
                    </a:lnTo>
                    <a:lnTo>
                      <a:pt x="1050" y="560"/>
                    </a:lnTo>
                    <a:lnTo>
                      <a:pt x="1050" y="560"/>
                    </a:lnTo>
                    <a:lnTo>
                      <a:pt x="1048" y="536"/>
                    </a:lnTo>
                    <a:lnTo>
                      <a:pt x="1046" y="510"/>
                    </a:lnTo>
                    <a:lnTo>
                      <a:pt x="1044" y="486"/>
                    </a:lnTo>
                    <a:lnTo>
                      <a:pt x="1040" y="462"/>
                    </a:lnTo>
                    <a:lnTo>
                      <a:pt x="1034" y="438"/>
                    </a:lnTo>
                    <a:lnTo>
                      <a:pt x="1026" y="416"/>
                    </a:lnTo>
                    <a:lnTo>
                      <a:pt x="1010" y="370"/>
                    </a:lnTo>
                    <a:lnTo>
                      <a:pt x="990" y="328"/>
                    </a:lnTo>
                    <a:lnTo>
                      <a:pt x="966" y="288"/>
                    </a:lnTo>
                    <a:lnTo>
                      <a:pt x="938" y="250"/>
                    </a:lnTo>
                    <a:lnTo>
                      <a:pt x="906" y="214"/>
                    </a:lnTo>
                    <a:lnTo>
                      <a:pt x="870" y="184"/>
                    </a:lnTo>
                    <a:lnTo>
                      <a:pt x="834" y="156"/>
                    </a:lnTo>
                    <a:lnTo>
                      <a:pt x="794" y="130"/>
                    </a:lnTo>
                    <a:lnTo>
                      <a:pt x="750" y="110"/>
                    </a:lnTo>
                    <a:lnTo>
                      <a:pt x="706" y="94"/>
                    </a:lnTo>
                    <a:lnTo>
                      <a:pt x="682" y="86"/>
                    </a:lnTo>
                    <a:lnTo>
                      <a:pt x="658" y="82"/>
                    </a:lnTo>
                    <a:lnTo>
                      <a:pt x="634" y="78"/>
                    </a:lnTo>
                    <a:lnTo>
                      <a:pt x="610" y="74"/>
                    </a:lnTo>
                    <a:lnTo>
                      <a:pt x="586" y="72"/>
                    </a:lnTo>
                    <a:lnTo>
                      <a:pt x="560"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dirty="0">
                  <a:solidFill>
                    <a:srgbClr val="000000"/>
                  </a:solidFill>
                </a:endParaRPr>
              </a:p>
            </p:txBody>
          </p:sp>
          <p:sp>
            <p:nvSpPr>
              <p:cNvPr id="50" name="Freeform 8"/>
              <p:cNvSpPr>
                <a:spLocks/>
              </p:cNvSpPr>
              <p:nvPr/>
            </p:nvSpPr>
            <p:spPr bwMode="auto">
              <a:xfrm>
                <a:off x="-3348964" y="3611288"/>
                <a:ext cx="934935" cy="686342"/>
              </a:xfrm>
              <a:custGeom>
                <a:avLst/>
                <a:gdLst>
                  <a:gd name="T0" fmla="*/ 388 w 586"/>
                  <a:gd name="T1" fmla="*/ 162 h 432"/>
                  <a:gd name="T2" fmla="*/ 216 w 586"/>
                  <a:gd name="T3" fmla="*/ 0 h 432"/>
                  <a:gd name="T4" fmla="*/ 356 w 586"/>
                  <a:gd name="T5" fmla="*/ 0 h 432"/>
                  <a:gd name="T6" fmla="*/ 586 w 586"/>
                  <a:gd name="T7" fmla="*/ 216 h 432"/>
                  <a:gd name="T8" fmla="*/ 358 w 586"/>
                  <a:gd name="T9" fmla="*/ 432 h 432"/>
                  <a:gd name="T10" fmla="*/ 218 w 586"/>
                  <a:gd name="T11" fmla="*/ 432 h 432"/>
                  <a:gd name="T12" fmla="*/ 388 w 586"/>
                  <a:gd name="T13" fmla="*/ 272 h 432"/>
                  <a:gd name="T14" fmla="*/ 0 w 586"/>
                  <a:gd name="T15" fmla="*/ 272 h 432"/>
                  <a:gd name="T16" fmla="*/ 0 w 586"/>
                  <a:gd name="T17" fmla="*/ 162 h 432"/>
                  <a:gd name="T18" fmla="*/ 388 w 586"/>
                  <a:gd name="T19" fmla="*/ 16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86" h="432">
                    <a:moveTo>
                      <a:pt x="388" y="162"/>
                    </a:moveTo>
                    <a:lnTo>
                      <a:pt x="216" y="0"/>
                    </a:lnTo>
                    <a:lnTo>
                      <a:pt x="356" y="0"/>
                    </a:lnTo>
                    <a:lnTo>
                      <a:pt x="586" y="216"/>
                    </a:lnTo>
                    <a:lnTo>
                      <a:pt x="358" y="432"/>
                    </a:lnTo>
                    <a:lnTo>
                      <a:pt x="218" y="432"/>
                    </a:lnTo>
                    <a:lnTo>
                      <a:pt x="388" y="272"/>
                    </a:lnTo>
                    <a:lnTo>
                      <a:pt x="0" y="272"/>
                    </a:lnTo>
                    <a:lnTo>
                      <a:pt x="0" y="162"/>
                    </a:lnTo>
                    <a:lnTo>
                      <a:pt x="388" y="1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defTabSz="932688">
                  <a:defRPr/>
                </a:pPr>
                <a:endParaRPr lang="en-US" sz="1836" dirty="0">
                  <a:solidFill>
                    <a:srgbClr val="000000"/>
                  </a:solidFill>
                </a:endParaRPr>
              </a:p>
            </p:txBody>
          </p:sp>
        </p:grpSp>
      </p:grpSp>
      <p:graphicFrame>
        <p:nvGraphicFramePr>
          <p:cNvPr id="51" name="Table 50"/>
          <p:cNvGraphicFramePr>
            <a:graphicFrameLocks noGrp="1"/>
          </p:cNvGraphicFramePr>
          <p:nvPr>
            <p:extLst/>
          </p:nvPr>
        </p:nvGraphicFramePr>
        <p:xfrm>
          <a:off x="1953002" y="4153464"/>
          <a:ext cx="3494742" cy="1005840"/>
        </p:xfrm>
        <a:graphic>
          <a:graphicData uri="http://schemas.openxmlformats.org/drawingml/2006/table">
            <a:tbl>
              <a:tblPr firstRow="1" bandRow="1">
                <a:tableStyleId>{2D5ABB26-0587-4C30-8999-92F81FD0307C}</a:tableStyleId>
              </a:tblPr>
              <a:tblGrid>
                <a:gridCol w="1747371">
                  <a:extLst>
                    <a:ext uri="{9D8B030D-6E8A-4147-A177-3AD203B41FA5}">
                      <a16:colId xmlns:a16="http://schemas.microsoft.com/office/drawing/2014/main" val="20000"/>
                    </a:ext>
                  </a:extLst>
                </a:gridCol>
                <a:gridCol w="1747371">
                  <a:extLst>
                    <a:ext uri="{9D8B030D-6E8A-4147-A177-3AD203B41FA5}">
                      <a16:colId xmlns:a16="http://schemas.microsoft.com/office/drawing/2014/main" val="20001"/>
                    </a:ext>
                  </a:extLst>
                </a:gridCol>
              </a:tblGrid>
              <a:tr h="330794">
                <a:tc>
                  <a:txBody>
                    <a:bodyPr/>
                    <a:lstStyle/>
                    <a:p>
                      <a:r>
                        <a:rPr lang="en-US" sz="1600" dirty="0">
                          <a:latin typeface="+mj-lt"/>
                        </a:rPr>
                        <a:t>Scan Rate</a:t>
                      </a:r>
                    </a:p>
                  </a:txBody>
                  <a:tcPr/>
                </a:tc>
                <a:tc>
                  <a:txBody>
                    <a:bodyPr/>
                    <a:lstStyle/>
                    <a:p>
                      <a:r>
                        <a:rPr lang="en-US" sz="1600" dirty="0">
                          <a:latin typeface="+mj-lt"/>
                        </a:rPr>
                        <a:t>3.36M row/sec</a:t>
                      </a:r>
                    </a:p>
                  </a:txBody>
                  <a:tcPr/>
                </a:tc>
                <a:extLst>
                  <a:ext uri="{0D108BD9-81ED-4DB2-BD59-A6C34878D82A}">
                    <a16:rowId xmlns:a16="http://schemas.microsoft.com/office/drawing/2014/main" val="10000"/>
                  </a:ext>
                </a:extLst>
              </a:tr>
              <a:tr h="330794">
                <a:tc>
                  <a:txBody>
                    <a:bodyPr/>
                    <a:lstStyle/>
                    <a:p>
                      <a:r>
                        <a:rPr lang="en-US" sz="1600" dirty="0">
                          <a:latin typeface="+mj-lt"/>
                        </a:rPr>
                        <a:t>Loading</a:t>
                      </a:r>
                      <a:r>
                        <a:rPr lang="en-US" sz="1600" baseline="0" dirty="0">
                          <a:latin typeface="+mj-lt"/>
                        </a:rPr>
                        <a:t> Rate</a:t>
                      </a:r>
                      <a:endParaRPr lang="en-US" sz="1600" dirty="0">
                        <a:latin typeface="+mj-lt"/>
                      </a:endParaRPr>
                    </a:p>
                  </a:txBody>
                  <a:tcPr/>
                </a:tc>
                <a:tc>
                  <a:txBody>
                    <a:bodyPr/>
                    <a:lstStyle/>
                    <a:p>
                      <a:r>
                        <a:rPr lang="en-US" sz="1600" dirty="0">
                          <a:latin typeface="+mj-lt"/>
                        </a:rPr>
                        <a:t>130K </a:t>
                      </a:r>
                      <a:r>
                        <a:rPr lang="en-US" sz="1600" baseline="0" dirty="0">
                          <a:latin typeface="+mj-lt"/>
                        </a:rPr>
                        <a:t>row/sec</a:t>
                      </a:r>
                      <a:endParaRPr lang="en-US" sz="1600" dirty="0">
                        <a:latin typeface="+mj-lt"/>
                      </a:endParaRPr>
                    </a:p>
                  </a:txBody>
                  <a:tcPr/>
                </a:tc>
                <a:extLst>
                  <a:ext uri="{0D108BD9-81ED-4DB2-BD59-A6C34878D82A}">
                    <a16:rowId xmlns:a16="http://schemas.microsoft.com/office/drawing/2014/main" val="10001"/>
                  </a:ext>
                </a:extLst>
              </a:tr>
              <a:tr h="330794">
                <a:tc>
                  <a:txBody>
                    <a:bodyPr/>
                    <a:lstStyle/>
                    <a:p>
                      <a:r>
                        <a:rPr lang="en-US" sz="1600" dirty="0">
                          <a:latin typeface="+mj-lt"/>
                        </a:rPr>
                        <a:t>Table Copy Rate</a:t>
                      </a:r>
                    </a:p>
                  </a:txBody>
                  <a:tcPr/>
                </a:tc>
                <a:tc>
                  <a:txBody>
                    <a:bodyPr/>
                    <a:lstStyle/>
                    <a:p>
                      <a:r>
                        <a:rPr lang="en-US" sz="1600" dirty="0">
                          <a:latin typeface="+mj-lt"/>
                        </a:rPr>
                        <a:t>350K row/sec</a:t>
                      </a:r>
                    </a:p>
                  </a:txBody>
                  <a:tcPr/>
                </a:tc>
                <a:extLst>
                  <a:ext uri="{0D108BD9-81ED-4DB2-BD59-A6C34878D82A}">
                    <a16:rowId xmlns:a16="http://schemas.microsoft.com/office/drawing/2014/main" val="200752878"/>
                  </a:ext>
                </a:extLst>
              </a:tr>
            </a:tbl>
          </a:graphicData>
        </a:graphic>
      </p:graphicFrame>
      <p:sp>
        <p:nvSpPr>
          <p:cNvPr id="53" name="TextBox 52"/>
          <p:cNvSpPr txBox="1"/>
          <p:nvPr/>
        </p:nvSpPr>
        <p:spPr>
          <a:xfrm>
            <a:off x="719122" y="4245478"/>
            <a:ext cx="1213153" cy="461665"/>
          </a:xfrm>
          <a:prstGeom prst="rect">
            <a:avLst/>
          </a:prstGeom>
          <a:noFill/>
        </p:spPr>
        <p:txBody>
          <a:bodyPr wrap="none" lIns="91440" tIns="91440" rIns="182880" bIns="146304" rtlCol="0">
            <a:spAutoFit/>
          </a:bodyPr>
          <a:lstStyle/>
          <a:p>
            <a:pPr>
              <a:lnSpc>
                <a:spcPct val="90000"/>
              </a:lnSpc>
              <a:spcAft>
                <a:spcPts val="600"/>
              </a:spcAft>
            </a:pPr>
            <a:r>
              <a:rPr lang="en-US" sz="1600" b="1" dirty="0">
                <a:gradFill>
                  <a:gsLst>
                    <a:gs pos="2917">
                      <a:srgbClr val="000000"/>
                    </a:gs>
                    <a:gs pos="30000">
                      <a:srgbClr val="000000"/>
                    </a:gs>
                  </a:gsLst>
                  <a:lin ang="5400000" scaled="0"/>
                </a:gradFill>
                <a:latin typeface="Segoe UI Light"/>
              </a:rPr>
              <a:t>100 DWU</a:t>
            </a:r>
            <a:r>
              <a:rPr lang="en-US" sz="1600" b="1" dirty="0">
                <a:solidFill>
                  <a:srgbClr val="0078D7"/>
                </a:solidFill>
                <a:latin typeface="Segoe UI Light"/>
              </a:rPr>
              <a:t>*</a:t>
            </a:r>
            <a:r>
              <a:rPr lang="en-US" sz="1600" b="1" dirty="0">
                <a:gradFill>
                  <a:gsLst>
                    <a:gs pos="2917">
                      <a:srgbClr val="000000"/>
                    </a:gs>
                    <a:gs pos="30000">
                      <a:srgbClr val="000000"/>
                    </a:gs>
                  </a:gsLst>
                  <a:lin ang="5400000" scaled="0"/>
                </a:gradFill>
                <a:latin typeface="Segoe UI Light"/>
              </a:rPr>
              <a:t> </a:t>
            </a:r>
          </a:p>
        </p:txBody>
      </p:sp>
      <p:sp>
        <p:nvSpPr>
          <p:cNvPr id="54" name="Rectangle 53"/>
          <p:cNvSpPr/>
          <p:nvPr/>
        </p:nvSpPr>
        <p:spPr bwMode="auto">
          <a:xfrm>
            <a:off x="5365295" y="4117904"/>
            <a:ext cx="4572000" cy="1554480"/>
          </a:xfrm>
          <a:prstGeom prst="rect">
            <a:avLst/>
          </a:prstGeom>
          <a:solidFill>
            <a:srgbClr val="D2D2D2">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000000"/>
              </a:solidFill>
              <a:ea typeface="Segoe UI" pitchFamily="34" charset="0"/>
              <a:cs typeface="Segoe UI" pitchFamily="34" charset="0"/>
            </a:endParaRPr>
          </a:p>
        </p:txBody>
      </p:sp>
      <p:sp>
        <p:nvSpPr>
          <p:cNvPr id="55" name="TextBox 54"/>
          <p:cNvSpPr txBox="1"/>
          <p:nvPr/>
        </p:nvSpPr>
        <p:spPr>
          <a:xfrm>
            <a:off x="5365296" y="4245478"/>
            <a:ext cx="1462323" cy="461665"/>
          </a:xfrm>
          <a:prstGeom prst="rect">
            <a:avLst/>
          </a:prstGeom>
          <a:noFill/>
        </p:spPr>
        <p:txBody>
          <a:bodyPr wrap="none" lIns="91440" tIns="91440" rIns="182880" bIns="146304" rtlCol="0">
            <a:spAutoFit/>
          </a:bodyPr>
          <a:lstStyle/>
          <a:p>
            <a:pPr>
              <a:lnSpc>
                <a:spcPct val="90000"/>
              </a:lnSpc>
              <a:spcAft>
                <a:spcPts val="600"/>
              </a:spcAft>
            </a:pPr>
            <a:r>
              <a:rPr lang="en-US" sz="1600" b="1" dirty="0">
                <a:gradFill>
                  <a:gsLst>
                    <a:gs pos="2917">
                      <a:srgbClr val="000000"/>
                    </a:gs>
                    <a:gs pos="30000">
                      <a:srgbClr val="000000"/>
                    </a:gs>
                  </a:gsLst>
                  <a:lin ang="5400000" scaled="0"/>
                </a:gradFill>
                <a:latin typeface="Segoe UI Light"/>
              </a:rPr>
              <a:t>Scan 1B rows</a:t>
            </a:r>
            <a:r>
              <a:rPr lang="en-US" sz="1600" b="1" dirty="0">
                <a:solidFill>
                  <a:srgbClr val="0078D7"/>
                </a:solidFill>
                <a:latin typeface="Segoe UI Light"/>
              </a:rPr>
              <a:t>*</a:t>
            </a:r>
          </a:p>
        </p:txBody>
      </p:sp>
      <p:graphicFrame>
        <p:nvGraphicFramePr>
          <p:cNvPr id="56" name="Table 55"/>
          <p:cNvGraphicFramePr>
            <a:graphicFrameLocks noGrp="1"/>
          </p:cNvGraphicFramePr>
          <p:nvPr>
            <p:extLst/>
          </p:nvPr>
        </p:nvGraphicFramePr>
        <p:xfrm>
          <a:off x="6950279" y="4153464"/>
          <a:ext cx="2909254" cy="1483360"/>
        </p:xfrm>
        <a:graphic>
          <a:graphicData uri="http://schemas.openxmlformats.org/drawingml/2006/table">
            <a:tbl>
              <a:tblPr bandRow="1">
                <a:tableStyleId>{5C22544A-7EE6-4342-B048-85BDC9FD1C3A}</a:tableStyleId>
              </a:tblPr>
              <a:tblGrid>
                <a:gridCol w="1359218">
                  <a:extLst>
                    <a:ext uri="{9D8B030D-6E8A-4147-A177-3AD203B41FA5}">
                      <a16:colId xmlns:a16="http://schemas.microsoft.com/office/drawing/2014/main" val="2782142334"/>
                    </a:ext>
                  </a:extLst>
                </a:gridCol>
                <a:gridCol w="378143">
                  <a:extLst>
                    <a:ext uri="{9D8B030D-6E8A-4147-A177-3AD203B41FA5}">
                      <a16:colId xmlns:a16="http://schemas.microsoft.com/office/drawing/2014/main" val="3804014725"/>
                    </a:ext>
                  </a:extLst>
                </a:gridCol>
                <a:gridCol w="1171893">
                  <a:extLst>
                    <a:ext uri="{9D8B030D-6E8A-4147-A177-3AD203B41FA5}">
                      <a16:colId xmlns:a16="http://schemas.microsoft.com/office/drawing/2014/main" val="1043728094"/>
                    </a:ext>
                  </a:extLst>
                </a:gridCol>
              </a:tblGrid>
              <a:tr h="370840">
                <a:tc>
                  <a:txBody>
                    <a:bodyPr/>
                    <a:lstStyle/>
                    <a:p>
                      <a:r>
                        <a:rPr lang="en-US" sz="1600" dirty="0">
                          <a:solidFill>
                            <a:schemeClr val="tx1"/>
                          </a:solidFill>
                        </a:rPr>
                        <a:t>100 DWU</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9D9D9"/>
                    </a:solidFill>
                  </a:tcPr>
                </a:tc>
                <a:tc>
                  <a:txBody>
                    <a:bodyPr/>
                    <a:lstStyle/>
                    <a:p>
                      <a:r>
                        <a:rPr lang="en-US" sz="1600" dirty="0">
                          <a:solidFill>
                            <a:schemeClr val="tx1"/>
                          </a:solidFill>
                        </a:rPr>
                        <a: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9D9D9"/>
                    </a:solidFill>
                  </a:tcPr>
                </a:tc>
                <a:tc>
                  <a:txBody>
                    <a:bodyPr/>
                    <a:lstStyle/>
                    <a:p>
                      <a:pPr algn="r"/>
                      <a:r>
                        <a:rPr lang="en-US" sz="1600" dirty="0">
                          <a:solidFill>
                            <a:schemeClr val="tx1"/>
                          </a:solidFill>
                        </a:rPr>
                        <a:t>297 sec</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D9D9D9"/>
                    </a:solidFill>
                  </a:tcPr>
                </a:tc>
                <a:extLst>
                  <a:ext uri="{0D108BD9-81ED-4DB2-BD59-A6C34878D82A}">
                    <a16:rowId xmlns:a16="http://schemas.microsoft.com/office/drawing/2014/main" val="3016227734"/>
                  </a:ext>
                </a:extLst>
              </a:tr>
              <a:tr h="370840">
                <a:tc>
                  <a:txBody>
                    <a:bodyPr/>
                    <a:lstStyle/>
                    <a:p>
                      <a:r>
                        <a:rPr lang="en-US" sz="1600" dirty="0">
                          <a:solidFill>
                            <a:schemeClr val="tx1"/>
                          </a:solidFill>
                        </a:rPr>
                        <a:t>400 DWU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600" dirty="0">
                          <a:solidFill>
                            <a:schemeClr val="tx1"/>
                          </a:solidFill>
                        </a:rPr>
                        <a:t>74 sec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88029987"/>
                  </a:ext>
                </a:extLst>
              </a:tr>
              <a:tr h="370840">
                <a:tc>
                  <a:txBody>
                    <a:bodyPr/>
                    <a:lstStyle/>
                    <a:p>
                      <a:r>
                        <a:rPr lang="en-US" sz="1600" dirty="0">
                          <a:solidFill>
                            <a:schemeClr val="tx1"/>
                          </a:solidFill>
                        </a:rPr>
                        <a:t>800 DWU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60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algn="r"/>
                      <a:r>
                        <a:rPr lang="en-US" sz="1600" dirty="0">
                          <a:solidFill>
                            <a:schemeClr val="tx1"/>
                          </a:solidFill>
                        </a:rPr>
                        <a:t>37 sec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74544505"/>
                  </a:ext>
                </a:extLst>
              </a:tr>
              <a:tr h="370840">
                <a:tc>
                  <a:txBody>
                    <a:bodyPr/>
                    <a:lstStyle/>
                    <a:p>
                      <a:r>
                        <a:rPr lang="en-US" sz="1600" dirty="0">
                          <a:solidFill>
                            <a:schemeClr val="tx1"/>
                          </a:solidFill>
                        </a:rPr>
                        <a:t>1,600 DWU</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600" dirty="0">
                          <a:solidFill>
                            <a:schemeClr val="tx1"/>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a:r>
                        <a:rPr lang="en-US" sz="1600" dirty="0">
                          <a:solidFill>
                            <a:schemeClr val="tx1"/>
                          </a:solidFill>
                        </a:rPr>
                        <a:t>19 sec</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61554193"/>
                  </a:ext>
                </a:extLst>
              </a:tr>
            </a:tbl>
          </a:graphicData>
        </a:graphic>
      </p:graphicFrame>
      <p:sp>
        <p:nvSpPr>
          <p:cNvPr id="57" name="TextBox 56"/>
          <p:cNvSpPr txBox="1"/>
          <p:nvPr/>
        </p:nvSpPr>
        <p:spPr>
          <a:xfrm>
            <a:off x="6358878" y="5628991"/>
            <a:ext cx="3749296" cy="461665"/>
          </a:xfrm>
          <a:prstGeom prst="rect">
            <a:avLst/>
          </a:prstGeom>
          <a:noFill/>
        </p:spPr>
        <p:txBody>
          <a:bodyPr wrap="none" lIns="182880" tIns="146304" rIns="182880" bIns="146304" rtlCol="0">
            <a:spAutoFit/>
          </a:bodyPr>
          <a:lstStyle/>
          <a:p>
            <a:pPr>
              <a:lnSpc>
                <a:spcPct val="90000"/>
              </a:lnSpc>
              <a:spcAft>
                <a:spcPts val="600"/>
              </a:spcAft>
            </a:pPr>
            <a:r>
              <a:rPr lang="en-US" sz="1200" b="1" dirty="0">
                <a:solidFill>
                  <a:srgbClr val="0078D7"/>
                </a:solidFill>
              </a:rPr>
              <a:t>*</a:t>
            </a:r>
            <a:r>
              <a:rPr lang="en-US" sz="1200" dirty="0">
                <a:gradFill>
                  <a:gsLst>
                    <a:gs pos="2917">
                      <a:srgbClr val="000000"/>
                    </a:gs>
                    <a:gs pos="30000">
                      <a:srgbClr val="000000"/>
                    </a:gs>
                  </a:gsLst>
                  <a:lin ang="5400000" scaled="0"/>
                </a:gradFill>
              </a:rPr>
              <a:t> Preliminary estimates; actual results may change</a:t>
            </a:r>
          </a:p>
        </p:txBody>
      </p:sp>
      <p:grpSp>
        <p:nvGrpSpPr>
          <p:cNvPr id="29" name="Group 28"/>
          <p:cNvGrpSpPr/>
          <p:nvPr/>
        </p:nvGrpSpPr>
        <p:grpSpPr>
          <a:xfrm>
            <a:off x="10070074" y="4153464"/>
            <a:ext cx="1514718" cy="983691"/>
            <a:chOff x="108636" y="4656741"/>
            <a:chExt cx="2735311" cy="1776370"/>
          </a:xfrm>
        </p:grpSpPr>
        <p:sp>
          <p:nvSpPr>
            <p:cNvPr id="30" name="Freeform 95"/>
            <p:cNvSpPr>
              <a:spLocks/>
            </p:cNvSpPr>
            <p:nvPr/>
          </p:nvSpPr>
          <p:spPr bwMode="auto">
            <a:xfrm flipH="1">
              <a:off x="108636" y="4656741"/>
              <a:ext cx="2735311" cy="177637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noFill/>
            <a:ln w="19050">
              <a:solidFill>
                <a:srgbClr val="00BCF2"/>
              </a:solidFill>
              <a:prstDash val="sysDash"/>
              <a:round/>
              <a:headEnd/>
              <a:tailEnd/>
            </a:ln>
            <a:extLst/>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nvGrpSpPr>
            <p:cNvPr id="31" name="Group 30"/>
            <p:cNvGrpSpPr/>
            <p:nvPr/>
          </p:nvGrpSpPr>
          <p:grpSpPr>
            <a:xfrm>
              <a:off x="1527801" y="5346244"/>
              <a:ext cx="1044251" cy="1024556"/>
              <a:chOff x="570606" y="5612779"/>
              <a:chExt cx="841749" cy="825873"/>
            </a:xfrm>
          </p:grpSpPr>
          <p:sp>
            <p:nvSpPr>
              <p:cNvPr id="40" name="Freeform 55"/>
              <p:cNvSpPr>
                <a:spLocks/>
              </p:cNvSpPr>
              <p:nvPr/>
            </p:nvSpPr>
            <p:spPr bwMode="auto">
              <a:xfrm>
                <a:off x="665784" y="6277677"/>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41" name="Group 40"/>
              <p:cNvGrpSpPr/>
              <p:nvPr/>
            </p:nvGrpSpPr>
            <p:grpSpPr>
              <a:xfrm>
                <a:off x="570606" y="5612779"/>
                <a:ext cx="595623" cy="824538"/>
                <a:chOff x="13103226" y="2775830"/>
                <a:chExt cx="1039812" cy="1407232"/>
              </a:xfrm>
            </p:grpSpPr>
            <p:sp>
              <p:nvSpPr>
                <p:cNvPr id="42" name="Rectangle 5"/>
                <p:cNvSpPr>
                  <a:spLocks noChangeArrowheads="1"/>
                </p:cNvSpPr>
                <p:nvPr/>
              </p:nvSpPr>
              <p:spPr bwMode="auto">
                <a:xfrm>
                  <a:off x="13103226" y="2775830"/>
                  <a:ext cx="1039812" cy="1407232"/>
                </a:xfrm>
                <a:prstGeom prst="rect">
                  <a:avLst/>
                </a:prstGeom>
                <a:solidFill>
                  <a:srgbClr val="002050"/>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grpSp>
        <p:sp>
          <p:nvSpPr>
            <p:cNvPr id="32" name="Freeform 55"/>
            <p:cNvSpPr>
              <a:spLocks/>
            </p:cNvSpPr>
            <p:nvPr/>
          </p:nvSpPr>
          <p:spPr bwMode="auto">
            <a:xfrm>
              <a:off x="707158" y="6211516"/>
              <a:ext cx="744457" cy="160520"/>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89642" tIns="44821" rIns="89642" bIns="44821" numCol="1" anchor="t" anchorCtr="0" compatLnSpc="1">
              <a:prstTxWarp prst="textNoShape">
                <a:avLst/>
              </a:prstTxWarp>
            </a:bodyPr>
            <a:lstStyle/>
            <a:p>
              <a:pPr defTabSz="913949"/>
              <a:endParaRPr lang="en-US">
                <a:solidFill>
                  <a:srgbClr val="000000"/>
                </a:solidFill>
              </a:endParaRPr>
            </a:p>
          </p:txBody>
        </p:sp>
        <p:grpSp>
          <p:nvGrpSpPr>
            <p:cNvPr id="33" name="Group 32"/>
            <p:cNvGrpSpPr/>
            <p:nvPr/>
          </p:nvGrpSpPr>
          <p:grpSpPr>
            <a:xfrm>
              <a:off x="646635" y="6045354"/>
              <a:ext cx="593938" cy="313785"/>
              <a:chOff x="13103226" y="3434860"/>
              <a:chExt cx="1039812" cy="537055"/>
            </a:xfrm>
          </p:grpSpPr>
          <p:sp>
            <p:nvSpPr>
              <p:cNvPr id="35" name="Rectangle 5"/>
              <p:cNvSpPr>
                <a:spLocks noChangeArrowheads="1"/>
              </p:cNvSpPr>
              <p:nvPr/>
            </p:nvSpPr>
            <p:spPr bwMode="auto">
              <a:xfrm>
                <a:off x="13103226" y="3434860"/>
                <a:ext cx="1039812" cy="537055"/>
              </a:xfrm>
              <a:prstGeom prst="rect">
                <a:avLst/>
              </a:prstGeom>
              <a:solidFill>
                <a:srgbClr val="D83B01"/>
              </a:solidFill>
              <a:ln>
                <a:noFill/>
              </a:ln>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36" name="Freeform 6"/>
              <p:cNvSpPr>
                <a:spLocks/>
              </p:cNvSpPr>
              <p:nvPr/>
            </p:nvSpPr>
            <p:spPr bwMode="auto">
              <a:xfrm>
                <a:off x="13214597" y="3496269"/>
                <a:ext cx="817069" cy="11542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37" name="Freeform 7"/>
              <p:cNvSpPr>
                <a:spLocks/>
              </p:cNvSpPr>
              <p:nvPr/>
            </p:nvSpPr>
            <p:spPr bwMode="auto">
              <a:xfrm>
                <a:off x="13214597" y="3750237"/>
                <a:ext cx="817069" cy="11542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38" name="Oval 14"/>
              <p:cNvSpPr>
                <a:spLocks noChangeArrowheads="1"/>
              </p:cNvSpPr>
              <p:nvPr/>
            </p:nvSpPr>
            <p:spPr bwMode="auto">
              <a:xfrm>
                <a:off x="13875539" y="3499100"/>
                <a:ext cx="79106" cy="78250"/>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sp>
            <p:nvSpPr>
              <p:cNvPr id="39" name="Oval 15"/>
              <p:cNvSpPr>
                <a:spLocks noChangeArrowheads="1"/>
              </p:cNvSpPr>
              <p:nvPr/>
            </p:nvSpPr>
            <p:spPr bwMode="auto">
              <a:xfrm>
                <a:off x="13875539" y="3771352"/>
                <a:ext cx="79106" cy="79106"/>
              </a:xfrm>
              <a:prstGeom prst="ellipse">
                <a:avLst/>
              </a:prstGeom>
              <a:solidFill>
                <a:srgbClr val="00BCF2"/>
              </a:solidFill>
              <a:ln>
                <a:noFill/>
              </a:ln>
            </p:spPr>
            <p:txBody>
              <a:bodyPr vert="horz" wrap="square" lIns="91440" tIns="45720" rIns="91440" bIns="45720" numCol="1" anchor="t" anchorCtr="0" compatLnSpc="1">
                <a:prstTxWarp prst="textNoShape">
                  <a:avLst/>
                </a:prstTxWarp>
              </a:bodyPr>
              <a:lstStyle/>
              <a:p>
                <a:endParaRPr lang="en-US" kern="0">
                  <a:solidFill>
                    <a:srgbClr val="505050"/>
                  </a:solidFill>
                </a:endParaRPr>
              </a:p>
            </p:txBody>
          </p:sp>
        </p:grpSp>
        <p:cxnSp>
          <p:nvCxnSpPr>
            <p:cNvPr id="34" name="Straight Arrow Connector 33"/>
            <p:cNvCxnSpPr>
              <a:stCxn id="35" idx="0"/>
            </p:cNvCxnSpPr>
            <p:nvPr/>
          </p:nvCxnSpPr>
          <p:spPr>
            <a:xfrm flipV="1">
              <a:off x="943604" y="5570193"/>
              <a:ext cx="508011" cy="475161"/>
            </a:xfrm>
            <a:prstGeom prst="straightConnector1">
              <a:avLst/>
            </a:prstGeom>
            <a:ln w="635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36115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p:nvPr/>
        </p:nvSpPr>
        <p:spPr>
          <a:xfrm>
            <a:off x="705428" y="266051"/>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lang="en-US" sz="4100" kern="0" dirty="0">
                <a:solidFill>
                  <a:srgbClr val="333333"/>
                </a:solidFill>
                <a:latin typeface="Source Sans Pro Light"/>
                <a:ea typeface="Source Sans Pro Light"/>
                <a:cs typeface="Source Sans Pro Light"/>
                <a:sym typeface="Source Sans Pro Light"/>
              </a:rPr>
              <a:t>pmOne</a:t>
            </a:r>
            <a:r>
              <a:rPr sz="4100" kern="0" dirty="0">
                <a:solidFill>
                  <a:srgbClr val="333333"/>
                </a:solidFill>
                <a:latin typeface="Source Sans Pro Light"/>
                <a:ea typeface="Source Sans Pro Light"/>
                <a:cs typeface="Source Sans Pro Light"/>
                <a:sym typeface="Source Sans Pro Light"/>
              </a:rPr>
              <a:t> </a:t>
            </a:r>
            <a:r>
              <a:rPr lang="en-US" sz="4100" b="1" kern="0" dirty="0">
                <a:solidFill>
                  <a:srgbClr val="4BA8DF"/>
                </a:solidFill>
                <a:latin typeface="Source Sans Pro Semibold"/>
                <a:ea typeface="Source Sans Pro Semibold"/>
                <a:cs typeface="Source Sans Pro Semibold"/>
                <a:sym typeface="Source Sans Pro Semibold"/>
              </a:rPr>
              <a:t>Analytics</a:t>
            </a:r>
            <a:endParaRPr sz="4100" b="1" kern="0" dirty="0">
              <a:solidFill>
                <a:srgbClr val="4BA8DF"/>
              </a:solidFill>
              <a:latin typeface="Source Sans Pro Semibold"/>
              <a:ea typeface="Source Sans Pro Semibold"/>
              <a:cs typeface="Source Sans Pro Semibold"/>
              <a:sym typeface="Source Sans Pro Semibold"/>
            </a:endParaRPr>
          </a:p>
        </p:txBody>
      </p:sp>
      <p:sp>
        <p:nvSpPr>
          <p:cNvPr id="784" name="Shape 784"/>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5" name="Shape 78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6" name="Shape 786"/>
          <p:cNvSpPr/>
          <p:nvPr/>
        </p:nvSpPr>
        <p:spPr>
          <a:xfrm>
            <a:off x="7829883" y="6497137"/>
            <a:ext cx="3589862" cy="1692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sz="1100" kern="0"/>
              <a:t>Lorem ipsum dolor sit amet, consectetur adipiscing</a:t>
            </a:r>
          </a:p>
        </p:txBody>
      </p:sp>
      <p:sp>
        <p:nvSpPr>
          <p:cNvPr id="822" name="Shape 822"/>
          <p:cNvSpPr>
            <a:spLocks noGrp="1"/>
          </p:cNvSpPr>
          <p:nvPr>
            <p:ph type="sldNum" sz="quarter" idx="2"/>
          </p:nvPr>
        </p:nvSpPr>
        <p:spPr>
          <a:xfrm>
            <a:off x="11773078" y="6442631"/>
            <a:ext cx="250068" cy="276999"/>
          </a:xfrm>
          <a:prstGeom prst="rect">
            <a:avLst/>
          </a:prstGeom>
          <a:extLst>
            <a:ext uri="{C572A759-6A51-4108-AA02-DFA0A04FC94B}">
              <ma14:wrappingTextBoxFlag xmlns="" xmlns:ma14="http://schemas.microsoft.com/office/mac/drawingml/2011/main" val="1"/>
            </a:ext>
          </a:extLst>
        </p:spPr>
        <p:txBody>
          <a:bodyPr anchor="ctr"/>
          <a:lstStyle/>
          <a:p>
            <a:pPr defTabSz="292100">
              <a:defRPr sz="1800" b="0">
                <a:solidFill>
                  <a:srgbClr val="000000"/>
                </a:solidFill>
              </a:defRPr>
            </a:pPr>
            <a:fld id="{86CB4B4D-7CA3-9044-876B-883B54F8677D}" type="slidenum">
              <a:rPr kern="0"/>
              <a:pPr defTabSz="292100">
                <a:defRPr sz="1800" b="0">
                  <a:solidFill>
                    <a:srgbClr val="000000"/>
                  </a:solidFill>
                </a:defRPr>
              </a:pPr>
              <a:t>5</a:t>
            </a:fld>
            <a:endParaRPr kern="0"/>
          </a:p>
        </p:txBody>
      </p:sp>
      <p:grpSp>
        <p:nvGrpSpPr>
          <p:cNvPr id="2" name="Group 1"/>
          <p:cNvGrpSpPr/>
          <p:nvPr/>
        </p:nvGrpSpPr>
        <p:grpSpPr>
          <a:xfrm>
            <a:off x="0" y="1437971"/>
            <a:ext cx="12222240" cy="5420029"/>
            <a:chOff x="0" y="2851299"/>
            <a:chExt cx="24444479" cy="10892758"/>
          </a:xfrm>
        </p:grpSpPr>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7308" y="2851299"/>
              <a:ext cx="7828084" cy="3802968"/>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56" y="6732815"/>
              <a:ext cx="4676043" cy="2862552"/>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633498"/>
              <a:ext cx="8335108" cy="4082502"/>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1228" y="10035848"/>
              <a:ext cx="7993251" cy="3708209"/>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8923" y="9942888"/>
              <a:ext cx="8248490" cy="380116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1" y="2863540"/>
              <a:ext cx="9239250" cy="4286250"/>
            </a:xfrm>
            <a:prstGeom prst="rect">
              <a:avLst/>
            </a:prstGeom>
          </p:spPr>
        </p:pic>
        <p:pic>
          <p:nvPicPr>
            <p:cNvPr id="72" name="Picture 7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1923" y="6635426"/>
              <a:ext cx="5895972" cy="3400423"/>
            </a:xfrm>
            <a:prstGeom prst="rect">
              <a:avLst/>
            </a:prstGeom>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51797" y="6635426"/>
              <a:ext cx="5190062" cy="3460041"/>
            </a:xfrm>
            <a:prstGeom prst="rect">
              <a:avLst/>
            </a:prstGeom>
          </p:spPr>
        </p:pic>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4694" y="6635426"/>
              <a:ext cx="5212707" cy="3400423"/>
            </a:xfrm>
            <a:prstGeom prst="rect">
              <a:avLst/>
            </a:prstGeom>
          </p:spPr>
        </p:pic>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6654267"/>
              <a:ext cx="4557959" cy="3019648"/>
            </a:xfrm>
            <a:prstGeom prst="rect">
              <a:avLst/>
            </a:prstGeom>
          </p:spPr>
        </p:pic>
        <p:pic>
          <p:nvPicPr>
            <p:cNvPr id="76" name="Picture 75"/>
            <p:cNvPicPr>
              <a:picLocks noChangeAspect="1"/>
            </p:cNvPicPr>
            <p:nvPr/>
          </p:nvPicPr>
          <p:blipFill rotWithShape="1">
            <a:blip r:embed="rId12" cstate="print">
              <a:extLst>
                <a:ext uri="{28A0092B-C50C-407E-A947-70E740481C1C}">
                  <a14:useLocalDpi xmlns:a14="http://schemas.microsoft.com/office/drawing/2010/main" val="0"/>
                </a:ext>
              </a:extLst>
            </a:blip>
            <a:srcRect l="28656"/>
            <a:stretch/>
          </p:blipFill>
          <p:spPr>
            <a:xfrm>
              <a:off x="9244471" y="2863540"/>
              <a:ext cx="4704560" cy="3771886"/>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013683" y="2853100"/>
              <a:ext cx="5370317" cy="3801168"/>
            </a:xfrm>
            <a:prstGeom prst="rect">
              <a:avLst/>
            </a:prstGeom>
          </p:spPr>
        </p:pic>
      </p:grpSp>
      <p:pic>
        <p:nvPicPr>
          <p:cNvPr id="21" name="Picture 20"/>
          <p:cNvPicPr>
            <a:picLocks noChangeAspect="1"/>
          </p:cNvPicPr>
          <p:nvPr/>
        </p:nvPicPr>
        <p:blipFill>
          <a:blip r:embed="rId14"/>
          <a:stretch>
            <a:fillRect/>
          </a:stretch>
        </p:blipFill>
        <p:spPr>
          <a:xfrm>
            <a:off x="10311979" y="173762"/>
            <a:ext cx="1592545" cy="723231"/>
          </a:xfrm>
          <a:prstGeom prst="rect">
            <a:avLst/>
          </a:prstGeom>
        </p:spPr>
      </p:pic>
    </p:spTree>
    <p:extLst>
      <p:ext uri="{BB962C8B-B14F-4D97-AF65-F5344CB8AC3E}">
        <p14:creationId xmlns:p14="http://schemas.microsoft.com/office/powerpoint/2010/main" val="3147937631"/>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Darf’s</a:t>
            </a:r>
            <a:r>
              <a:rPr lang="en-US" dirty="0"/>
              <a:t> </a:t>
            </a:r>
            <a:r>
              <a:rPr lang="en-US" dirty="0" err="1"/>
              <a:t>ein</a:t>
            </a:r>
            <a:r>
              <a:rPr lang="en-US" dirty="0"/>
              <a:t> </a:t>
            </a:r>
            <a:r>
              <a:rPr lang="en-US" dirty="0" err="1"/>
              <a:t>bisschen</a:t>
            </a:r>
            <a:r>
              <a:rPr lang="en-US" dirty="0"/>
              <a:t> </a:t>
            </a:r>
            <a:r>
              <a:rPr lang="en-US" dirty="0" err="1"/>
              <a:t>mehr</a:t>
            </a:r>
            <a:r>
              <a:rPr lang="en-US" dirty="0"/>
              <a:t> sein?</a:t>
            </a:r>
            <a:endParaRPr lang="de-DE" dirty="0"/>
          </a:p>
        </p:txBody>
      </p:sp>
      <p:sp>
        <p:nvSpPr>
          <p:cNvPr id="3" name="Content Placeholder 2"/>
          <p:cNvSpPr>
            <a:spLocks noGrp="1"/>
          </p:cNvSpPr>
          <p:nvPr>
            <p:ph idx="1"/>
          </p:nvPr>
        </p:nvSpPr>
        <p:spPr>
          <a:xfrm>
            <a:off x="838200" y="1825625"/>
            <a:ext cx="4409661" cy="2626632"/>
          </a:xfrm>
        </p:spPr>
        <p:txBody>
          <a:bodyPr/>
          <a:lstStyle/>
          <a:p>
            <a:r>
              <a:rPr lang="en-US" dirty="0"/>
              <a:t>100 DWU – 2000 DWU</a:t>
            </a:r>
          </a:p>
          <a:p>
            <a:r>
              <a:rPr lang="en-US" dirty="0"/>
              <a:t>3000 &amp; 6000 DWUs </a:t>
            </a:r>
            <a:r>
              <a:rPr lang="en-US" dirty="0" err="1"/>
              <a:t>über</a:t>
            </a:r>
            <a:r>
              <a:rPr lang="en-US" dirty="0"/>
              <a:t> Support </a:t>
            </a:r>
            <a:r>
              <a:rPr lang="en-US" dirty="0" err="1"/>
              <a:t>möglich</a:t>
            </a:r>
            <a:endParaRPr lang="de-DE" dirty="0"/>
          </a:p>
        </p:txBody>
      </p:sp>
      <p:sp>
        <p:nvSpPr>
          <p:cNvPr id="4" name="Text Placeholder 4"/>
          <p:cNvSpPr txBox="1">
            <a:spLocks/>
          </p:cNvSpPr>
          <p:nvPr/>
        </p:nvSpPr>
        <p:spPr>
          <a:xfrm>
            <a:off x="870543" y="4272988"/>
            <a:ext cx="4724400" cy="936018"/>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3E91D6"/>
                </a:solidFill>
              </a:rPr>
              <a:t>--TSQL </a:t>
            </a:r>
            <a:r>
              <a:rPr lang="en-US" sz="2000" b="1" dirty="0" err="1">
                <a:solidFill>
                  <a:srgbClr val="3E91D6"/>
                </a:solidFill>
              </a:rPr>
              <a:t>zum</a:t>
            </a:r>
            <a:r>
              <a:rPr lang="en-US" sz="2000" b="1" dirty="0">
                <a:solidFill>
                  <a:srgbClr val="3E91D6"/>
                </a:solidFill>
              </a:rPr>
              <a:t> </a:t>
            </a:r>
            <a:r>
              <a:rPr lang="en-US" sz="2000" b="1" dirty="0" err="1">
                <a:solidFill>
                  <a:srgbClr val="3E91D6"/>
                </a:solidFill>
              </a:rPr>
              <a:t>Anpassen</a:t>
            </a:r>
            <a:r>
              <a:rPr lang="en-US" sz="2000" b="1" dirty="0">
                <a:solidFill>
                  <a:srgbClr val="3E91D6"/>
                </a:solidFill>
              </a:rPr>
              <a:t> der DWUs</a:t>
            </a:r>
          </a:p>
          <a:p>
            <a:pPr marL="0" indent="0">
              <a:buFont typeface="Arial" panose="020B0604020202020204" pitchFamily="34" charset="0"/>
              <a:buNone/>
            </a:pPr>
            <a:r>
              <a:rPr lang="en-US" sz="2000" b="1" dirty="0">
                <a:solidFill>
                  <a:srgbClr val="3E91D6"/>
                </a:solidFill>
              </a:rPr>
              <a:t>ALTER DATABASE Demo MODIFY (SERVICE_OBJECTIVE = 'DW2000');</a:t>
            </a:r>
          </a:p>
        </p:txBody>
      </p:sp>
      <p:pic>
        <p:nvPicPr>
          <p:cNvPr id="5" name="Picture 4"/>
          <p:cNvPicPr>
            <a:picLocks noChangeAspect="1"/>
          </p:cNvPicPr>
          <p:nvPr/>
        </p:nvPicPr>
        <p:blipFill>
          <a:blip r:embed="rId2"/>
          <a:stretch>
            <a:fillRect/>
          </a:stretch>
        </p:blipFill>
        <p:spPr>
          <a:xfrm>
            <a:off x="5942024" y="1825625"/>
            <a:ext cx="6084519" cy="3690031"/>
          </a:xfrm>
          <a:prstGeom prst="rect">
            <a:avLst/>
          </a:prstGeom>
        </p:spPr>
      </p:pic>
    </p:spTree>
    <p:extLst>
      <p:ext uri="{BB962C8B-B14F-4D97-AF65-F5344CB8AC3E}">
        <p14:creationId xmlns:p14="http://schemas.microsoft.com/office/powerpoint/2010/main" val="3070713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DWU 100</a:t>
            </a:r>
            <a:endParaRPr lang="de-DE" dirty="0"/>
          </a:p>
        </p:txBody>
      </p:sp>
      <p:sp>
        <p:nvSpPr>
          <p:cNvPr id="3" name="Content Placeholder 2"/>
          <p:cNvSpPr>
            <a:spLocks noGrp="1"/>
          </p:cNvSpPr>
          <p:nvPr>
            <p:ph idx="1"/>
          </p:nvPr>
        </p:nvSpPr>
        <p:spPr>
          <a:xfrm>
            <a:off x="838200" y="1825625"/>
            <a:ext cx="5398827" cy="3990384"/>
          </a:xfrm>
        </p:spPr>
        <p:txBody>
          <a:bodyPr/>
          <a:lstStyle/>
          <a:p>
            <a:r>
              <a:rPr lang="en-US" dirty="0"/>
              <a:t>1 Control Node</a:t>
            </a:r>
          </a:p>
          <a:p>
            <a:r>
              <a:rPr lang="en-US" dirty="0"/>
              <a:t>1 Compute Node</a:t>
            </a:r>
          </a:p>
          <a:p>
            <a:r>
              <a:rPr lang="en-US" dirty="0"/>
              <a:t>60 Distributions</a:t>
            </a:r>
            <a:endParaRPr lang="de-DE" dirty="0"/>
          </a:p>
        </p:txBody>
      </p:sp>
      <p:pic>
        <p:nvPicPr>
          <p:cNvPr id="4" name="Picture 3"/>
          <p:cNvPicPr>
            <a:picLocks noChangeAspect="1"/>
          </p:cNvPicPr>
          <p:nvPr/>
        </p:nvPicPr>
        <p:blipFill>
          <a:blip r:embed="rId2"/>
          <a:stretch>
            <a:fillRect/>
          </a:stretch>
        </p:blipFill>
        <p:spPr>
          <a:xfrm>
            <a:off x="6909352" y="-66675"/>
            <a:ext cx="4076700" cy="6924675"/>
          </a:xfrm>
          <a:prstGeom prst="rect">
            <a:avLst/>
          </a:prstGeom>
        </p:spPr>
      </p:pic>
    </p:spTree>
    <p:extLst>
      <p:ext uri="{BB962C8B-B14F-4D97-AF65-F5344CB8AC3E}">
        <p14:creationId xmlns:p14="http://schemas.microsoft.com/office/powerpoint/2010/main" val="2124351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DWU 200</a:t>
            </a:r>
            <a:endParaRPr lang="de-DE" dirty="0"/>
          </a:p>
        </p:txBody>
      </p:sp>
      <p:sp>
        <p:nvSpPr>
          <p:cNvPr id="3" name="Content Placeholder 2"/>
          <p:cNvSpPr>
            <a:spLocks noGrp="1"/>
          </p:cNvSpPr>
          <p:nvPr>
            <p:ph idx="1"/>
          </p:nvPr>
        </p:nvSpPr>
        <p:spPr>
          <a:xfrm>
            <a:off x="838200" y="1825625"/>
            <a:ext cx="5398827" cy="3990384"/>
          </a:xfrm>
        </p:spPr>
        <p:txBody>
          <a:bodyPr/>
          <a:lstStyle/>
          <a:p>
            <a:r>
              <a:rPr lang="en-US" dirty="0"/>
              <a:t>1 Control Node</a:t>
            </a:r>
          </a:p>
          <a:p>
            <a:r>
              <a:rPr lang="en-US" dirty="0"/>
              <a:t>2 Compute Nodes</a:t>
            </a:r>
          </a:p>
          <a:p>
            <a:r>
              <a:rPr lang="en-US" dirty="0"/>
              <a:t>60 Distributions in </a:t>
            </a:r>
            <a:r>
              <a:rPr lang="en-US" dirty="0" err="1"/>
              <a:t>Summe</a:t>
            </a:r>
            <a:endParaRPr lang="en-US" dirty="0"/>
          </a:p>
          <a:p>
            <a:r>
              <a:rPr lang="en-US" dirty="0"/>
              <a:t>30 Distributions / Node</a:t>
            </a:r>
            <a:endParaRPr lang="de-DE" dirty="0"/>
          </a:p>
        </p:txBody>
      </p:sp>
      <p:pic>
        <p:nvPicPr>
          <p:cNvPr id="5" name="Picture 4"/>
          <p:cNvPicPr>
            <a:picLocks noChangeAspect="1"/>
          </p:cNvPicPr>
          <p:nvPr/>
        </p:nvPicPr>
        <p:blipFill>
          <a:blip r:embed="rId2"/>
          <a:stretch>
            <a:fillRect/>
          </a:stretch>
        </p:blipFill>
        <p:spPr>
          <a:xfrm>
            <a:off x="6899827" y="-66675"/>
            <a:ext cx="3905250" cy="6924675"/>
          </a:xfrm>
          <a:prstGeom prst="rect">
            <a:avLst/>
          </a:prstGeom>
        </p:spPr>
      </p:pic>
    </p:spTree>
    <p:extLst>
      <p:ext uri="{BB962C8B-B14F-4D97-AF65-F5344CB8AC3E}">
        <p14:creationId xmlns:p14="http://schemas.microsoft.com/office/powerpoint/2010/main" val="1918643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4323"/>
          <a:stretch/>
        </p:blipFill>
        <p:spPr>
          <a:xfrm>
            <a:off x="0" y="-103272"/>
            <a:ext cx="12192000" cy="6961272"/>
          </a:xfrm>
          <a:prstGeom prst="rect">
            <a:avLst/>
          </a:prstGeom>
        </p:spPr>
      </p:pic>
      <p:sp>
        <p:nvSpPr>
          <p:cNvPr id="3" name="TextBox 2"/>
          <p:cNvSpPr txBox="1"/>
          <p:nvPr/>
        </p:nvSpPr>
        <p:spPr>
          <a:xfrm>
            <a:off x="0" y="4366222"/>
            <a:ext cx="12192000" cy="1938992"/>
          </a:xfrm>
          <a:prstGeom prst="rect">
            <a:avLst/>
          </a:prstGeom>
          <a:solidFill>
            <a:schemeClr val="tx1">
              <a:lumMod val="65000"/>
              <a:lumOff val="35000"/>
              <a:alpha val="43000"/>
            </a:schemeClr>
          </a:solidFill>
        </p:spPr>
        <p:txBody>
          <a:bodyPr wrap="square" rtlCol="0">
            <a:spAutoFit/>
          </a:bodyPr>
          <a:lstStyle/>
          <a:p>
            <a:pPr algn="ctr"/>
            <a:r>
              <a:rPr lang="de-DE" sz="6000" b="1" i="1" dirty="0">
                <a:solidFill>
                  <a:schemeClr val="bg1"/>
                </a:solidFill>
              </a:rPr>
              <a:t>Demo </a:t>
            </a:r>
          </a:p>
          <a:p>
            <a:pPr algn="ctr"/>
            <a:r>
              <a:rPr lang="de-DE" sz="6000" b="1" i="1" dirty="0">
                <a:solidFill>
                  <a:schemeClr val="bg1"/>
                </a:solidFill>
              </a:rPr>
              <a:t>Time</a:t>
            </a:r>
          </a:p>
        </p:txBody>
      </p:sp>
    </p:spTree>
    <p:extLst>
      <p:ext uri="{BB962C8B-B14F-4D97-AF65-F5344CB8AC3E}">
        <p14:creationId xmlns:p14="http://schemas.microsoft.com/office/powerpoint/2010/main" val="34960785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SQL Database</a:t>
            </a:r>
            <a:br>
              <a:rPr lang="en-US"/>
            </a:br>
            <a:r>
              <a:rPr lang="en-US"/>
              <a:t>Berechtigungen &amp; Security </a:t>
            </a:r>
            <a:endParaRPr lang="de-DE" dirty="0"/>
          </a:p>
        </p:txBody>
      </p:sp>
      <p:sp>
        <p:nvSpPr>
          <p:cNvPr id="3" name="Text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772952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SQL Database - Sicherheit</a:t>
            </a:r>
            <a:endParaRPr lang="de-DE" dirty="0"/>
          </a:p>
        </p:txBody>
      </p:sp>
      <p:sp>
        <p:nvSpPr>
          <p:cNvPr id="223" name="TextBox 34"/>
          <p:cNvSpPr txBox="1"/>
          <p:nvPr/>
        </p:nvSpPr>
        <p:spPr>
          <a:xfrm>
            <a:off x="2598673" y="1949818"/>
            <a:ext cx="6481668" cy="3835088"/>
          </a:xfrm>
          <a:prstGeom prst="rect">
            <a:avLst/>
          </a:prstGeom>
          <a:solidFill>
            <a:schemeClr val="bg1">
              <a:lumMod val="95000"/>
            </a:schemeClr>
          </a:solidFill>
          <a:ln>
            <a:noFill/>
          </a:ln>
        </p:spPr>
        <p:txBody>
          <a:bodyPr wrap="square" lIns="182880" tIns="146304" rIns="4663440" bIns="146304" rtlCol="0">
            <a:noAutofit/>
          </a:bodyPr>
          <a:lstStyle/>
          <a:p>
            <a:pPr>
              <a:lnSpc>
                <a:spcPct val="90000"/>
              </a:lnSpc>
              <a:spcAft>
                <a:spcPts val="1800"/>
              </a:spcAft>
            </a:pPr>
            <a:r>
              <a:rPr lang="en-US" sz="2000" dirty="0" err="1">
                <a:solidFill>
                  <a:srgbClr val="0072C6"/>
                </a:solidFill>
                <a:latin typeface="+mj-lt"/>
              </a:rPr>
              <a:t>Schützen</a:t>
            </a:r>
            <a:r>
              <a:rPr lang="en-US" sz="2000" dirty="0">
                <a:solidFill>
                  <a:srgbClr val="0072C6"/>
                </a:solidFill>
                <a:latin typeface="+mj-lt"/>
              </a:rPr>
              <a:t> der </a:t>
            </a:r>
            <a:r>
              <a:rPr lang="en-US" sz="2000" i="1" dirty="0" err="1">
                <a:solidFill>
                  <a:srgbClr val="0072C6"/>
                </a:solidFill>
                <a:latin typeface="+mj-lt"/>
              </a:rPr>
              <a:t>Datenbank</a:t>
            </a:r>
            <a:endParaRPr lang="en-US" sz="2000" i="1" dirty="0">
              <a:solidFill>
                <a:srgbClr val="0072C6"/>
              </a:solidFill>
              <a:latin typeface="+mj-lt"/>
            </a:endParaRPr>
          </a:p>
          <a:p>
            <a:pPr>
              <a:lnSpc>
                <a:spcPct val="90000"/>
              </a:lnSpc>
              <a:spcAft>
                <a:spcPts val="1200"/>
              </a:spcAft>
            </a:pPr>
            <a:r>
              <a:rPr lang="en-US" sz="1600" dirty="0">
                <a:gradFill>
                  <a:gsLst>
                    <a:gs pos="2917">
                      <a:schemeClr val="tx1"/>
                    </a:gs>
                    <a:gs pos="30000">
                      <a:schemeClr val="tx1"/>
                    </a:gs>
                  </a:gsLst>
                  <a:lin ang="5400000" scaled="0"/>
                </a:gradFill>
              </a:rPr>
              <a:t>Firewall</a:t>
            </a:r>
          </a:p>
          <a:p>
            <a:pPr>
              <a:lnSpc>
                <a:spcPct val="90000"/>
              </a:lnSpc>
              <a:spcAft>
                <a:spcPts val="1200"/>
              </a:spcAft>
            </a:pPr>
            <a:r>
              <a:rPr lang="en-US" sz="1600" dirty="0" err="1">
                <a:gradFill>
                  <a:gsLst>
                    <a:gs pos="2917">
                      <a:schemeClr val="tx1"/>
                    </a:gs>
                    <a:gs pos="30000">
                      <a:schemeClr val="tx1"/>
                    </a:gs>
                  </a:gsLst>
                  <a:lin ang="5400000" scaled="0"/>
                </a:gradFill>
              </a:rPr>
              <a:t>Benutzer</a:t>
            </a:r>
            <a:r>
              <a:rPr lang="en-US" sz="1600" dirty="0">
                <a:gradFill>
                  <a:gsLst>
                    <a:gs pos="2917">
                      <a:schemeClr val="tx1"/>
                    </a:gs>
                    <a:gs pos="30000">
                      <a:schemeClr val="tx1"/>
                    </a:gs>
                  </a:gsLst>
                  <a:lin ang="5400000" scaled="0"/>
                </a:gradFill>
              </a:rPr>
              <a:t> &amp; </a:t>
            </a:r>
            <a:r>
              <a:rPr lang="en-US" sz="1600" dirty="0" err="1">
                <a:gradFill>
                  <a:gsLst>
                    <a:gs pos="2917">
                      <a:schemeClr val="tx1"/>
                    </a:gs>
                    <a:gs pos="30000">
                      <a:schemeClr val="tx1"/>
                    </a:gs>
                  </a:gsLst>
                  <a:lin ang="5400000" scaled="0"/>
                </a:gradFill>
              </a:rPr>
              <a:t>Berechtigungen</a:t>
            </a:r>
            <a:endParaRPr lang="en-US" sz="1600" dirty="0">
              <a:gradFill>
                <a:gsLst>
                  <a:gs pos="2917">
                    <a:schemeClr val="tx1"/>
                  </a:gs>
                  <a:gs pos="30000">
                    <a:schemeClr val="tx1"/>
                  </a:gs>
                </a:gsLst>
                <a:lin ang="5400000" scaled="0"/>
              </a:gradFill>
            </a:endParaRPr>
          </a:p>
          <a:p>
            <a:pPr>
              <a:lnSpc>
                <a:spcPct val="90000"/>
              </a:lnSpc>
              <a:spcAft>
                <a:spcPts val="1200"/>
              </a:spcAft>
            </a:pPr>
            <a:r>
              <a:rPr lang="en-US" sz="1600" dirty="0">
                <a:gradFill>
                  <a:gsLst>
                    <a:gs pos="2917">
                      <a:schemeClr val="tx1"/>
                    </a:gs>
                    <a:gs pos="30000">
                      <a:schemeClr val="tx1"/>
                    </a:gs>
                  </a:gsLst>
                  <a:lin ang="5400000" scaled="0"/>
                </a:gradFill>
              </a:rPr>
              <a:t>Connection string </a:t>
            </a:r>
            <a:r>
              <a:rPr lang="en-US" sz="1600" dirty="0" err="1">
                <a:gradFill>
                  <a:gsLst>
                    <a:gs pos="2917">
                      <a:schemeClr val="tx1"/>
                    </a:gs>
                    <a:gs pos="30000">
                      <a:schemeClr val="tx1"/>
                    </a:gs>
                  </a:gsLst>
                  <a:lin ang="5400000" scaled="0"/>
                </a:gradFill>
              </a:rPr>
              <a:t>Verschlüsselung</a:t>
            </a:r>
            <a:endParaRPr lang="en-US" sz="1600" dirty="0">
              <a:gradFill>
                <a:gsLst>
                  <a:gs pos="2917">
                    <a:schemeClr val="tx1"/>
                  </a:gs>
                  <a:gs pos="30000">
                    <a:schemeClr val="tx1"/>
                  </a:gs>
                </a:gsLst>
                <a:lin ang="5400000" scaled="0"/>
              </a:gradFill>
            </a:endParaRPr>
          </a:p>
          <a:p>
            <a:pPr>
              <a:lnSpc>
                <a:spcPct val="90000"/>
              </a:lnSpc>
              <a:spcAft>
                <a:spcPts val="1200"/>
              </a:spcAft>
            </a:pPr>
            <a:endParaRPr lang="en-US" dirty="0">
              <a:gradFill>
                <a:gsLst>
                  <a:gs pos="2917">
                    <a:schemeClr val="tx1"/>
                  </a:gs>
                  <a:gs pos="30000">
                    <a:schemeClr val="tx1"/>
                  </a:gs>
                </a:gsLst>
                <a:lin ang="5400000" scaled="0"/>
              </a:gradFill>
            </a:endParaRPr>
          </a:p>
        </p:txBody>
      </p:sp>
      <p:sp>
        <p:nvSpPr>
          <p:cNvPr id="224" name="Freeform 95"/>
          <p:cNvSpPr>
            <a:spLocks/>
          </p:cNvSpPr>
          <p:nvPr/>
        </p:nvSpPr>
        <p:spPr bwMode="auto">
          <a:xfrm flipH="1">
            <a:off x="10474086" y="3526760"/>
            <a:ext cx="951953" cy="6182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28575">
            <a:noFill/>
            <a:round/>
            <a:headEnd/>
            <a:tailEnd/>
          </a:ln>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225" name="Freeform 95"/>
          <p:cNvSpPr>
            <a:spLocks/>
          </p:cNvSpPr>
          <p:nvPr/>
        </p:nvSpPr>
        <p:spPr bwMode="auto">
          <a:xfrm flipH="1">
            <a:off x="9957402" y="4062921"/>
            <a:ext cx="426910" cy="277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lumMod val="20000"/>
              <a:lumOff val="80000"/>
            </a:schemeClr>
          </a:solidFill>
          <a:ln w="28575">
            <a:noFill/>
            <a:round/>
            <a:headEnd/>
            <a:tailEnd/>
          </a:ln>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226" name="TextBox 35"/>
          <p:cNvSpPr txBox="1"/>
          <p:nvPr/>
        </p:nvSpPr>
        <p:spPr>
          <a:xfrm>
            <a:off x="4583017" y="2133623"/>
            <a:ext cx="4242005" cy="3414052"/>
          </a:xfrm>
          <a:prstGeom prst="rect">
            <a:avLst/>
          </a:prstGeom>
          <a:solidFill>
            <a:schemeClr val="bg1">
              <a:lumMod val="85000"/>
            </a:schemeClr>
          </a:solidFill>
          <a:ln>
            <a:noFill/>
          </a:ln>
        </p:spPr>
        <p:txBody>
          <a:bodyPr wrap="square" lIns="182880" tIns="146304" rIns="2286000" bIns="146304" rtlCol="0">
            <a:noAutofit/>
          </a:bodyPr>
          <a:lstStyle/>
          <a:p>
            <a:pPr>
              <a:lnSpc>
                <a:spcPct val="90000"/>
              </a:lnSpc>
              <a:spcAft>
                <a:spcPts val="1800"/>
              </a:spcAft>
            </a:pPr>
            <a:r>
              <a:rPr lang="en-US" sz="2000" dirty="0" err="1">
                <a:solidFill>
                  <a:srgbClr val="0072C6"/>
                </a:solidFill>
                <a:latin typeface="+mj-lt"/>
              </a:rPr>
              <a:t>Schützen</a:t>
            </a:r>
            <a:r>
              <a:rPr lang="en-US" sz="2000" dirty="0">
                <a:solidFill>
                  <a:srgbClr val="0072C6"/>
                </a:solidFill>
                <a:latin typeface="+mj-lt"/>
              </a:rPr>
              <a:t> der </a:t>
            </a:r>
            <a:r>
              <a:rPr lang="en-US" sz="2000" i="1" dirty="0" err="1">
                <a:solidFill>
                  <a:srgbClr val="0072C6"/>
                </a:solidFill>
                <a:latin typeface="+mj-lt"/>
              </a:rPr>
              <a:t>Daten</a:t>
            </a:r>
            <a:endParaRPr lang="en-US" sz="2000" i="1" dirty="0">
              <a:solidFill>
                <a:srgbClr val="0072C6"/>
              </a:solidFill>
              <a:latin typeface="+mj-lt"/>
            </a:endParaRPr>
          </a:p>
          <a:p>
            <a:pPr>
              <a:lnSpc>
                <a:spcPct val="90000"/>
              </a:lnSpc>
              <a:spcAft>
                <a:spcPts val="1200"/>
              </a:spcAft>
            </a:pPr>
            <a:r>
              <a:rPr lang="en-US" sz="1600" dirty="0" err="1">
                <a:gradFill>
                  <a:gsLst>
                    <a:gs pos="2917">
                      <a:schemeClr val="tx1"/>
                    </a:gs>
                    <a:gs pos="30000">
                      <a:schemeClr val="tx1"/>
                    </a:gs>
                  </a:gsLst>
                  <a:lin ang="5400000" scaled="0"/>
                </a:gradFill>
              </a:rPr>
              <a:t>Verschlüsselung</a:t>
            </a:r>
            <a:endParaRPr lang="en-US" sz="1600" dirty="0">
              <a:gradFill>
                <a:gsLst>
                  <a:gs pos="2917">
                    <a:schemeClr val="tx1"/>
                  </a:gs>
                  <a:gs pos="30000">
                    <a:schemeClr val="tx1"/>
                  </a:gs>
                </a:gsLst>
                <a:lin ang="5400000" scaled="0"/>
              </a:gradFill>
            </a:endParaRPr>
          </a:p>
          <a:p>
            <a:pPr>
              <a:lnSpc>
                <a:spcPct val="90000"/>
              </a:lnSpc>
              <a:spcAft>
                <a:spcPts val="1200"/>
              </a:spcAft>
            </a:pPr>
            <a:r>
              <a:rPr lang="en-US" sz="1600" dirty="0" err="1">
                <a:gradFill>
                  <a:gsLst>
                    <a:gs pos="2917">
                      <a:schemeClr val="tx1"/>
                    </a:gs>
                    <a:gs pos="30000">
                      <a:schemeClr val="tx1"/>
                    </a:gs>
                  </a:gsLst>
                  <a:lin ang="5400000" scaled="0"/>
                </a:gradFill>
              </a:rPr>
              <a:t>Datenmaskierung</a:t>
            </a:r>
            <a:endParaRPr lang="en-US" sz="1600" dirty="0">
              <a:gradFill>
                <a:gsLst>
                  <a:gs pos="2917">
                    <a:schemeClr val="tx1"/>
                  </a:gs>
                  <a:gs pos="30000">
                    <a:schemeClr val="tx1"/>
                  </a:gs>
                </a:gsLst>
                <a:lin ang="5400000" scaled="0"/>
              </a:gradFill>
            </a:endParaRPr>
          </a:p>
          <a:p>
            <a:pPr>
              <a:lnSpc>
                <a:spcPct val="90000"/>
              </a:lnSpc>
              <a:spcAft>
                <a:spcPts val="1200"/>
              </a:spcAft>
            </a:pPr>
            <a:r>
              <a:rPr lang="en-US" sz="1600" dirty="0" err="1">
                <a:gradFill>
                  <a:gsLst>
                    <a:gs pos="2917">
                      <a:schemeClr val="tx1"/>
                    </a:gs>
                    <a:gs pos="30000">
                      <a:schemeClr val="tx1"/>
                    </a:gs>
                  </a:gsLst>
                  <a:lin ang="5400000" scaled="0"/>
                </a:gradFill>
              </a:rPr>
              <a:t>Sicherheit</a:t>
            </a:r>
            <a:r>
              <a:rPr lang="en-US" sz="1600" dirty="0">
                <a:gradFill>
                  <a:gsLst>
                    <a:gs pos="2917">
                      <a:schemeClr val="tx1"/>
                    </a:gs>
                    <a:gs pos="30000">
                      <a:schemeClr val="tx1"/>
                    </a:gs>
                  </a:gsLst>
                  <a:lin ang="5400000" scaled="0"/>
                </a:gradFill>
              </a:rPr>
              <a:t> auf </a:t>
            </a:r>
            <a:r>
              <a:rPr lang="en-US" sz="1600" dirty="0" err="1">
                <a:gradFill>
                  <a:gsLst>
                    <a:gs pos="2917">
                      <a:schemeClr val="tx1"/>
                    </a:gs>
                    <a:gs pos="30000">
                      <a:schemeClr val="tx1"/>
                    </a:gs>
                  </a:gsLst>
                  <a:lin ang="5400000" scaled="0"/>
                </a:gradFill>
              </a:rPr>
              <a:t>Zeilenebene</a:t>
            </a:r>
            <a:endParaRPr lang="en-US" sz="1600" dirty="0">
              <a:gradFill>
                <a:gsLst>
                  <a:gs pos="2917">
                    <a:schemeClr val="tx1"/>
                  </a:gs>
                  <a:gs pos="30000">
                    <a:schemeClr val="tx1"/>
                  </a:gs>
                </a:gsLst>
                <a:lin ang="5400000" scaled="0"/>
              </a:gradFill>
            </a:endParaRPr>
          </a:p>
          <a:p>
            <a:pPr>
              <a:lnSpc>
                <a:spcPct val="90000"/>
              </a:lnSpc>
              <a:spcAft>
                <a:spcPts val="1200"/>
              </a:spcAft>
            </a:pPr>
            <a:endParaRPr lang="en-US" dirty="0">
              <a:gradFill>
                <a:gsLst>
                  <a:gs pos="2917">
                    <a:schemeClr val="tx1"/>
                  </a:gs>
                  <a:gs pos="30000">
                    <a:schemeClr val="tx1"/>
                  </a:gs>
                </a:gsLst>
                <a:lin ang="5400000" scaled="0"/>
              </a:gradFill>
            </a:endParaRPr>
          </a:p>
        </p:txBody>
      </p:sp>
      <p:sp>
        <p:nvSpPr>
          <p:cNvPr id="227" name="Freeform 95"/>
          <p:cNvSpPr>
            <a:spLocks/>
          </p:cNvSpPr>
          <p:nvPr/>
        </p:nvSpPr>
        <p:spPr bwMode="auto">
          <a:xfrm>
            <a:off x="9785553" y="4548714"/>
            <a:ext cx="1558413" cy="101206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27" tIns="365760" rIns="182880" bIns="91440" numCol="1" anchor="ctr" anchorCtr="0" compatLnSpc="1">
            <a:prstTxWarp prst="textNoShape">
              <a:avLst/>
            </a:prstTxWarp>
          </a:bodyPr>
          <a:lstStyle/>
          <a:p>
            <a:pPr algn="ctr" defTabSz="914320">
              <a:defRPr/>
            </a:pPr>
            <a:r>
              <a:rPr lang="en-US" sz="1500" kern="0" dirty="0">
                <a:solidFill>
                  <a:schemeClr val="bg1"/>
                </a:solidFill>
              </a:rPr>
              <a:t>Azure SQL Database</a:t>
            </a:r>
          </a:p>
        </p:txBody>
      </p:sp>
      <p:sp>
        <p:nvSpPr>
          <p:cNvPr id="228" name="Freeform 95"/>
          <p:cNvSpPr>
            <a:spLocks/>
          </p:cNvSpPr>
          <p:nvPr/>
        </p:nvSpPr>
        <p:spPr bwMode="auto">
          <a:xfrm flipH="1">
            <a:off x="9959879" y="2470484"/>
            <a:ext cx="637888" cy="4142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28575">
            <a:noFill/>
            <a:round/>
            <a:headEnd/>
            <a:tailEnd/>
          </a:ln>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229" name="Rectangle 15"/>
          <p:cNvSpPr/>
          <p:nvPr/>
        </p:nvSpPr>
        <p:spPr>
          <a:xfrm>
            <a:off x="510097" y="4390709"/>
            <a:ext cx="2133777" cy="31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188D"/>
                </a:solidFill>
                <a:latin typeface="Segoe Pro Semibold" panose="020B0702040504020203" pitchFamily="34" charset="0"/>
              </a:rPr>
              <a:t>APP</a:t>
            </a:r>
          </a:p>
        </p:txBody>
      </p:sp>
      <p:pic>
        <p:nvPicPr>
          <p:cNvPr id="230"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188" y="4548715"/>
            <a:ext cx="1172394" cy="1172394"/>
          </a:xfrm>
          <a:prstGeom prst="rect">
            <a:avLst/>
          </a:prstGeom>
        </p:spPr>
      </p:pic>
      <p:sp>
        <p:nvSpPr>
          <p:cNvPr id="231" name="TextBox 25"/>
          <p:cNvSpPr txBox="1"/>
          <p:nvPr/>
        </p:nvSpPr>
        <p:spPr>
          <a:xfrm>
            <a:off x="6613451" y="2327698"/>
            <a:ext cx="1977656" cy="2977949"/>
          </a:xfrm>
          <a:prstGeom prst="rect">
            <a:avLst/>
          </a:prstGeom>
          <a:solidFill>
            <a:schemeClr val="bg1"/>
          </a:solidFill>
          <a:ln>
            <a:noFill/>
          </a:ln>
        </p:spPr>
        <p:txBody>
          <a:bodyPr wrap="square" lIns="182880" tIns="146304" rIns="274320" bIns="146304" rtlCol="0">
            <a:noAutofit/>
          </a:bodyPr>
          <a:lstStyle/>
          <a:p>
            <a:pPr>
              <a:lnSpc>
                <a:spcPct val="90000"/>
              </a:lnSpc>
              <a:spcAft>
                <a:spcPts val="1800"/>
              </a:spcAft>
            </a:pPr>
            <a:r>
              <a:rPr lang="en-US" sz="2000" dirty="0" err="1">
                <a:solidFill>
                  <a:srgbClr val="0072C6"/>
                </a:solidFill>
                <a:latin typeface="+mj-lt"/>
              </a:rPr>
              <a:t>Schützen</a:t>
            </a:r>
            <a:r>
              <a:rPr lang="en-US" sz="2000" dirty="0">
                <a:solidFill>
                  <a:srgbClr val="0072C6"/>
                </a:solidFill>
                <a:latin typeface="+mj-lt"/>
              </a:rPr>
              <a:t> der </a:t>
            </a:r>
            <a:r>
              <a:rPr lang="en-US" sz="2000" i="1" dirty="0" err="1">
                <a:solidFill>
                  <a:srgbClr val="0072C6"/>
                </a:solidFill>
                <a:latin typeface="+mj-lt"/>
              </a:rPr>
              <a:t>Daten-änderungen</a:t>
            </a:r>
            <a:endParaRPr lang="en-US" sz="2000" i="1" dirty="0">
              <a:solidFill>
                <a:srgbClr val="0072C6"/>
              </a:solidFill>
              <a:latin typeface="+mj-lt"/>
            </a:endParaRPr>
          </a:p>
          <a:p>
            <a:pPr>
              <a:lnSpc>
                <a:spcPct val="90000"/>
              </a:lnSpc>
              <a:spcAft>
                <a:spcPts val="1200"/>
              </a:spcAft>
            </a:pPr>
            <a:r>
              <a:rPr lang="en-US" sz="1600" dirty="0" err="1">
                <a:gradFill>
                  <a:gsLst>
                    <a:gs pos="2917">
                      <a:schemeClr val="tx1"/>
                    </a:gs>
                    <a:gs pos="30000">
                      <a:schemeClr val="tx1"/>
                    </a:gs>
                  </a:gsLst>
                  <a:lin ang="5400000" scaled="0"/>
                </a:gradFill>
              </a:rPr>
              <a:t>Überwachung</a:t>
            </a:r>
            <a:r>
              <a:rPr lang="en-US" sz="1600" dirty="0">
                <a:gradFill>
                  <a:gsLst>
                    <a:gs pos="2917">
                      <a:schemeClr val="tx1"/>
                    </a:gs>
                    <a:gs pos="30000">
                      <a:schemeClr val="tx1"/>
                    </a:gs>
                  </a:gsLst>
                  <a:lin ang="5400000" scaled="0"/>
                </a:gradFill>
              </a:rPr>
              <a:t> von </a:t>
            </a:r>
            <a:r>
              <a:rPr lang="en-US" sz="1600" dirty="0" err="1">
                <a:gradFill>
                  <a:gsLst>
                    <a:gs pos="2917">
                      <a:schemeClr val="tx1"/>
                    </a:gs>
                    <a:gs pos="30000">
                      <a:schemeClr val="tx1"/>
                    </a:gs>
                  </a:gsLst>
                  <a:lin ang="5400000" scaled="0"/>
                </a:gradFill>
              </a:rPr>
              <a:t>Anwendungs</a:t>
            </a:r>
            <a:r>
              <a:rPr lang="en-US" sz="1600" dirty="0">
                <a:gradFill>
                  <a:gsLst>
                    <a:gs pos="2917">
                      <a:schemeClr val="tx1"/>
                    </a:gs>
                    <a:gs pos="30000">
                      <a:schemeClr val="tx1"/>
                    </a:gs>
                  </a:gsLst>
                  <a:lin ang="5400000" scaled="0"/>
                </a:gradFill>
              </a:rPr>
              <a:t>- und </a:t>
            </a:r>
            <a:r>
              <a:rPr lang="en-US" sz="1600" dirty="0" err="1">
                <a:gradFill>
                  <a:gsLst>
                    <a:gs pos="2917">
                      <a:schemeClr val="tx1"/>
                    </a:gs>
                    <a:gs pos="30000">
                      <a:schemeClr val="tx1"/>
                    </a:gs>
                  </a:gsLst>
                  <a:lin ang="5400000" scaled="0"/>
                </a:gradFill>
              </a:rPr>
              <a:t>Benutzer-aktiväten</a:t>
            </a:r>
            <a:endParaRPr lang="en-US" sz="1600" dirty="0">
              <a:gradFill>
                <a:gsLst>
                  <a:gs pos="2917">
                    <a:schemeClr val="tx1"/>
                  </a:gs>
                  <a:gs pos="30000">
                    <a:schemeClr val="tx1"/>
                  </a:gs>
                </a:gsLst>
                <a:lin ang="5400000" scaled="0"/>
              </a:gradFill>
            </a:endParaRPr>
          </a:p>
        </p:txBody>
      </p:sp>
      <p:cxnSp>
        <p:nvCxnSpPr>
          <p:cNvPr id="232" name="Straight Arrow Connector 29"/>
          <p:cNvCxnSpPr/>
          <p:nvPr/>
        </p:nvCxnSpPr>
        <p:spPr>
          <a:xfrm flipV="1">
            <a:off x="2293685" y="5102948"/>
            <a:ext cx="7331578" cy="13844"/>
          </a:xfrm>
          <a:prstGeom prst="straightConnector1">
            <a:avLst/>
          </a:prstGeom>
          <a:ln w="285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59279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SQL Database - Berechtigungen</a:t>
            </a:r>
            <a:endParaRPr lang="de-DE" dirty="0"/>
          </a:p>
        </p:txBody>
      </p:sp>
      <p:sp>
        <p:nvSpPr>
          <p:cNvPr id="10" name="Inhaltsplatzhalter 2"/>
          <p:cNvSpPr>
            <a:spLocks noGrp="1"/>
          </p:cNvSpPr>
          <p:nvPr>
            <p:ph idx="1"/>
          </p:nvPr>
        </p:nvSpPr>
        <p:spPr>
          <a:xfrm>
            <a:off x="609600" y="1600201"/>
            <a:ext cx="6348157" cy="4525963"/>
          </a:xfrm>
        </p:spPr>
        <p:txBody>
          <a:bodyPr/>
          <a:lstStyle/>
          <a:p>
            <a:r>
              <a:rPr lang="de-DE" dirty="0"/>
              <a:t>Active Directory Integration</a:t>
            </a:r>
          </a:p>
          <a:p>
            <a:r>
              <a:rPr lang="de-DE" dirty="0"/>
              <a:t>Datenmaskierung in Echtzeit und dauerhaft</a:t>
            </a:r>
          </a:p>
          <a:p>
            <a:r>
              <a:rPr lang="de-DE" dirty="0"/>
              <a:t>Datenverschlüsselung für sensible Daten</a:t>
            </a:r>
          </a:p>
          <a:p>
            <a:r>
              <a:rPr lang="de-DE" dirty="0"/>
              <a:t>Monitoring der Zugriffe</a:t>
            </a:r>
          </a:p>
          <a:p>
            <a:endParaRPr lang="de-DE" dirty="0"/>
          </a:p>
        </p:txBody>
      </p:sp>
      <p:grpSp>
        <p:nvGrpSpPr>
          <p:cNvPr id="223" name="Group 6"/>
          <p:cNvGrpSpPr/>
          <p:nvPr/>
        </p:nvGrpSpPr>
        <p:grpSpPr>
          <a:xfrm>
            <a:off x="9782738" y="4314339"/>
            <a:ext cx="1638513" cy="828216"/>
            <a:chOff x="9250543" y="4001983"/>
            <a:chExt cx="1638513" cy="828216"/>
          </a:xfrm>
        </p:grpSpPr>
        <p:grpSp>
          <p:nvGrpSpPr>
            <p:cNvPr id="224" name="Group 4"/>
            <p:cNvGrpSpPr/>
            <p:nvPr/>
          </p:nvGrpSpPr>
          <p:grpSpPr>
            <a:xfrm>
              <a:off x="9250543" y="4001983"/>
              <a:ext cx="1638513" cy="828216"/>
              <a:chOff x="9709983" y="3919039"/>
              <a:chExt cx="1343167" cy="678928"/>
            </a:xfrm>
          </p:grpSpPr>
          <p:sp>
            <p:nvSpPr>
              <p:cNvPr id="226" name="Freeform 164"/>
              <p:cNvSpPr>
                <a:spLocks/>
              </p:cNvSpPr>
              <p:nvPr/>
            </p:nvSpPr>
            <p:spPr bwMode="auto">
              <a:xfrm>
                <a:off x="9709983" y="4513068"/>
                <a:ext cx="134808" cy="84898"/>
              </a:xfrm>
              <a:custGeom>
                <a:avLst/>
                <a:gdLst>
                  <a:gd name="T0" fmla="*/ 108 w 108"/>
                  <a:gd name="T1" fmla="*/ 0 h 67"/>
                  <a:gd name="T2" fmla="*/ 0 w 108"/>
                  <a:gd name="T3" fmla="*/ 0 h 67"/>
                  <a:gd name="T4" fmla="*/ 0 w 108"/>
                  <a:gd name="T5" fmla="*/ 26 h 67"/>
                  <a:gd name="T6" fmla="*/ 41 w 108"/>
                  <a:gd name="T7" fmla="*/ 67 h 67"/>
                  <a:gd name="T8" fmla="*/ 108 w 108"/>
                  <a:gd name="T9" fmla="*/ 67 h 67"/>
                  <a:gd name="T10" fmla="*/ 108 w 108"/>
                  <a:gd name="T11" fmla="*/ 0 h 67"/>
                </a:gdLst>
                <a:ahLst/>
                <a:cxnLst>
                  <a:cxn ang="0">
                    <a:pos x="T0" y="T1"/>
                  </a:cxn>
                  <a:cxn ang="0">
                    <a:pos x="T2" y="T3"/>
                  </a:cxn>
                  <a:cxn ang="0">
                    <a:pos x="T4" y="T5"/>
                  </a:cxn>
                  <a:cxn ang="0">
                    <a:pos x="T6" y="T7"/>
                  </a:cxn>
                  <a:cxn ang="0">
                    <a:pos x="T8" y="T9"/>
                  </a:cxn>
                  <a:cxn ang="0">
                    <a:pos x="T10" y="T11"/>
                  </a:cxn>
                </a:cxnLst>
                <a:rect l="0" t="0" r="r" b="b"/>
                <a:pathLst>
                  <a:path w="108" h="67">
                    <a:moveTo>
                      <a:pt x="108" y="0"/>
                    </a:moveTo>
                    <a:cubicBezTo>
                      <a:pt x="0" y="0"/>
                      <a:pt x="0" y="0"/>
                      <a:pt x="0" y="0"/>
                    </a:cubicBezTo>
                    <a:cubicBezTo>
                      <a:pt x="0" y="26"/>
                      <a:pt x="0" y="26"/>
                      <a:pt x="0" y="26"/>
                    </a:cubicBezTo>
                    <a:cubicBezTo>
                      <a:pt x="0" y="48"/>
                      <a:pt x="18" y="67"/>
                      <a:pt x="41" y="67"/>
                    </a:cubicBezTo>
                    <a:cubicBezTo>
                      <a:pt x="108" y="67"/>
                      <a:pt x="108" y="67"/>
                      <a:pt x="108" y="67"/>
                    </a:cubicBezTo>
                    <a:cubicBezTo>
                      <a:pt x="108" y="41"/>
                      <a:pt x="108" y="19"/>
                      <a:pt x="108" y="0"/>
                    </a:cubicBezTo>
                  </a:path>
                </a:pathLst>
              </a:custGeom>
              <a:solidFill>
                <a:srgbClr val="000000">
                  <a:alpha val="1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27" name="Rectangle 824"/>
              <p:cNvSpPr/>
              <p:nvPr/>
            </p:nvSpPr>
            <p:spPr>
              <a:xfrm>
                <a:off x="9844191" y="4513068"/>
                <a:ext cx="147170" cy="84898"/>
              </a:xfrm>
              <a:prstGeom prst="rect">
                <a:avLst/>
              </a:prstGeom>
              <a:solidFill>
                <a:srgbClr val="000000">
                  <a:alpha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688">
                  <a:defRPr/>
                </a:pPr>
                <a:endParaRPr lang="en-US" sz="1600" kern="0" dirty="0">
                  <a:solidFill>
                    <a:srgbClr val="68217A"/>
                  </a:solidFill>
                </a:endParaRPr>
              </a:p>
            </p:txBody>
          </p:sp>
          <p:sp>
            <p:nvSpPr>
              <p:cNvPr id="228" name="Freeform 6"/>
              <p:cNvSpPr>
                <a:spLocks/>
              </p:cNvSpPr>
              <p:nvPr/>
            </p:nvSpPr>
            <p:spPr bwMode="auto">
              <a:xfrm>
                <a:off x="9790145" y="4546798"/>
                <a:ext cx="1263005" cy="51169"/>
              </a:xfrm>
              <a:custGeom>
                <a:avLst/>
                <a:gdLst>
                  <a:gd name="T0" fmla="*/ 0 w 1282"/>
                  <a:gd name="T1" fmla="*/ 0 h 52"/>
                  <a:gd name="T2" fmla="*/ 0 w 1282"/>
                  <a:gd name="T3" fmla="*/ 25 h 52"/>
                  <a:gd name="T4" fmla="*/ 0 w 1282"/>
                  <a:gd name="T5" fmla="*/ 26 h 52"/>
                  <a:gd name="T6" fmla="*/ 0 w 1282"/>
                  <a:gd name="T7" fmla="*/ 27 h 52"/>
                  <a:gd name="T8" fmla="*/ 0 w 1282"/>
                  <a:gd name="T9" fmla="*/ 29 h 52"/>
                  <a:gd name="T10" fmla="*/ 1 w 1282"/>
                  <a:gd name="T11" fmla="*/ 30 h 52"/>
                  <a:gd name="T12" fmla="*/ 26 w 1282"/>
                  <a:gd name="T13" fmla="*/ 52 h 52"/>
                  <a:gd name="T14" fmla="*/ 1256 w 1282"/>
                  <a:gd name="T15" fmla="*/ 52 h 52"/>
                  <a:gd name="T16" fmla="*/ 1281 w 1282"/>
                  <a:gd name="T17" fmla="*/ 33 h 52"/>
                  <a:gd name="T18" fmla="*/ 1282 w 1282"/>
                  <a:gd name="T19" fmla="*/ 32 h 52"/>
                  <a:gd name="T20" fmla="*/ 1282 w 1282"/>
                  <a:gd name="T21" fmla="*/ 0 h 52"/>
                  <a:gd name="T22" fmla="*/ 0 w 128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2" h="52">
                    <a:moveTo>
                      <a:pt x="0" y="0"/>
                    </a:moveTo>
                    <a:cubicBezTo>
                      <a:pt x="0" y="25"/>
                      <a:pt x="0" y="25"/>
                      <a:pt x="0" y="25"/>
                    </a:cubicBezTo>
                    <a:cubicBezTo>
                      <a:pt x="0" y="25"/>
                      <a:pt x="0" y="26"/>
                      <a:pt x="0" y="26"/>
                    </a:cubicBezTo>
                    <a:cubicBezTo>
                      <a:pt x="0" y="26"/>
                      <a:pt x="0" y="26"/>
                      <a:pt x="0" y="27"/>
                    </a:cubicBezTo>
                    <a:cubicBezTo>
                      <a:pt x="0" y="29"/>
                      <a:pt x="0" y="29"/>
                      <a:pt x="0" y="29"/>
                    </a:cubicBezTo>
                    <a:cubicBezTo>
                      <a:pt x="1" y="30"/>
                      <a:pt x="1" y="30"/>
                      <a:pt x="1" y="30"/>
                    </a:cubicBezTo>
                    <a:cubicBezTo>
                      <a:pt x="2" y="42"/>
                      <a:pt x="13" y="52"/>
                      <a:pt x="26" y="52"/>
                    </a:cubicBezTo>
                    <a:cubicBezTo>
                      <a:pt x="1256" y="52"/>
                      <a:pt x="1256" y="52"/>
                      <a:pt x="1256" y="52"/>
                    </a:cubicBezTo>
                    <a:cubicBezTo>
                      <a:pt x="1268" y="52"/>
                      <a:pt x="1277" y="44"/>
                      <a:pt x="1281" y="33"/>
                    </a:cubicBezTo>
                    <a:cubicBezTo>
                      <a:pt x="1281" y="33"/>
                      <a:pt x="1282" y="32"/>
                      <a:pt x="1282" y="32"/>
                    </a:cubicBezTo>
                    <a:cubicBezTo>
                      <a:pt x="1282" y="0"/>
                      <a:pt x="1282" y="0"/>
                      <a:pt x="1282" y="0"/>
                    </a:cubicBezTo>
                    <a:lnTo>
                      <a:pt x="0" y="0"/>
                    </a:ln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29" name="Rectangle 7"/>
              <p:cNvSpPr>
                <a:spLocks noChangeArrowheads="1"/>
              </p:cNvSpPr>
              <p:nvPr/>
            </p:nvSpPr>
            <p:spPr bwMode="auto">
              <a:xfrm>
                <a:off x="9790145" y="4524749"/>
                <a:ext cx="1263005" cy="22049"/>
              </a:xfrm>
              <a:prstGeom prst="rect">
                <a:avLst/>
              </a:prstGeom>
              <a:solidFill>
                <a:srgbClr val="0072C6">
                  <a:lumMod val="50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30" name="Rectangle 827"/>
              <p:cNvSpPr/>
              <p:nvPr/>
            </p:nvSpPr>
            <p:spPr>
              <a:xfrm>
                <a:off x="9991361" y="3949032"/>
                <a:ext cx="866045" cy="541184"/>
              </a:xfrm>
              <a:prstGeom prst="rect">
                <a:avLst/>
              </a:prstGeom>
              <a:solidFill>
                <a:srgbClr val="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688">
                  <a:defRPr/>
                </a:pPr>
                <a:endParaRPr lang="en-US" sz="1600" kern="0" dirty="0">
                  <a:solidFill>
                    <a:srgbClr val="68217A"/>
                  </a:solidFill>
                </a:endParaRPr>
              </a:p>
            </p:txBody>
          </p:sp>
          <p:sp>
            <p:nvSpPr>
              <p:cNvPr id="231" name="Freeform 5"/>
              <p:cNvSpPr>
                <a:spLocks noEditPoints="1"/>
              </p:cNvSpPr>
              <p:nvPr/>
            </p:nvSpPr>
            <p:spPr bwMode="auto">
              <a:xfrm>
                <a:off x="9951557" y="3919039"/>
                <a:ext cx="943093" cy="605710"/>
              </a:xfrm>
              <a:custGeom>
                <a:avLst/>
                <a:gdLst>
                  <a:gd name="T0" fmla="*/ 32 w 957"/>
                  <a:gd name="T1" fmla="*/ 614 h 614"/>
                  <a:gd name="T2" fmla="*/ 926 w 957"/>
                  <a:gd name="T3" fmla="*/ 614 h 614"/>
                  <a:gd name="T4" fmla="*/ 957 w 957"/>
                  <a:gd name="T5" fmla="*/ 582 h 614"/>
                  <a:gd name="T6" fmla="*/ 957 w 957"/>
                  <a:gd name="T7" fmla="*/ 33 h 614"/>
                  <a:gd name="T8" fmla="*/ 926 w 957"/>
                  <a:gd name="T9" fmla="*/ 0 h 614"/>
                  <a:gd name="T10" fmla="*/ 32 w 957"/>
                  <a:gd name="T11" fmla="*/ 0 h 614"/>
                  <a:gd name="T12" fmla="*/ 0 w 957"/>
                  <a:gd name="T13" fmla="*/ 33 h 614"/>
                  <a:gd name="T14" fmla="*/ 0 w 957"/>
                  <a:gd name="T15" fmla="*/ 582 h 614"/>
                  <a:gd name="T16" fmla="*/ 32 w 957"/>
                  <a:gd name="T17" fmla="*/ 614 h 614"/>
                  <a:gd name="T18" fmla="*/ 41 w 957"/>
                  <a:gd name="T19" fmla="*/ 36 h 614"/>
                  <a:gd name="T20" fmla="*/ 916 w 957"/>
                  <a:gd name="T21" fmla="*/ 36 h 614"/>
                  <a:gd name="T22" fmla="*/ 916 w 957"/>
                  <a:gd name="T23" fmla="*/ 575 h 614"/>
                  <a:gd name="T24" fmla="*/ 41 w 957"/>
                  <a:gd name="T25" fmla="*/ 575 h 614"/>
                  <a:gd name="T26" fmla="*/ 41 w 957"/>
                  <a:gd name="T27" fmla="*/ 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7" h="614">
                    <a:moveTo>
                      <a:pt x="32" y="614"/>
                    </a:moveTo>
                    <a:cubicBezTo>
                      <a:pt x="926" y="614"/>
                      <a:pt x="926" y="614"/>
                      <a:pt x="926" y="614"/>
                    </a:cubicBezTo>
                    <a:cubicBezTo>
                      <a:pt x="945" y="614"/>
                      <a:pt x="957" y="601"/>
                      <a:pt x="957" y="582"/>
                    </a:cubicBezTo>
                    <a:cubicBezTo>
                      <a:pt x="957" y="33"/>
                      <a:pt x="957" y="33"/>
                      <a:pt x="957" y="33"/>
                    </a:cubicBezTo>
                    <a:cubicBezTo>
                      <a:pt x="957" y="13"/>
                      <a:pt x="945" y="0"/>
                      <a:pt x="926" y="0"/>
                    </a:cubicBezTo>
                    <a:cubicBezTo>
                      <a:pt x="32" y="0"/>
                      <a:pt x="32" y="0"/>
                      <a:pt x="32" y="0"/>
                    </a:cubicBezTo>
                    <a:cubicBezTo>
                      <a:pt x="16" y="0"/>
                      <a:pt x="0" y="13"/>
                      <a:pt x="0" y="33"/>
                    </a:cubicBezTo>
                    <a:cubicBezTo>
                      <a:pt x="0" y="582"/>
                      <a:pt x="0" y="582"/>
                      <a:pt x="0" y="582"/>
                    </a:cubicBezTo>
                    <a:cubicBezTo>
                      <a:pt x="0" y="601"/>
                      <a:pt x="16" y="614"/>
                      <a:pt x="32" y="614"/>
                    </a:cubicBezTo>
                    <a:close/>
                    <a:moveTo>
                      <a:pt x="41" y="36"/>
                    </a:moveTo>
                    <a:cubicBezTo>
                      <a:pt x="916" y="36"/>
                      <a:pt x="916" y="36"/>
                      <a:pt x="916" y="36"/>
                    </a:cubicBezTo>
                    <a:cubicBezTo>
                      <a:pt x="916" y="575"/>
                      <a:pt x="916" y="575"/>
                      <a:pt x="916" y="575"/>
                    </a:cubicBezTo>
                    <a:cubicBezTo>
                      <a:pt x="41" y="575"/>
                      <a:pt x="41" y="575"/>
                      <a:pt x="41" y="575"/>
                    </a:cubicBezTo>
                    <a:cubicBezTo>
                      <a:pt x="41" y="36"/>
                      <a:pt x="41" y="36"/>
                      <a:pt x="41" y="36"/>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pic>
          <p:nvPicPr>
            <p:cNvPr id="225" name="Content Placeholder 28"/>
            <p:cNvPicPr>
              <a:picLocks noChangeAspect="1"/>
            </p:cNvPicPr>
            <p:nvPr/>
          </p:nvPicPr>
          <p:blipFill rotWithShape="1">
            <a:blip r:embed="rId2">
              <a:extLst>
                <a:ext uri="{28A0092B-C50C-407E-A947-70E740481C1C}">
                  <a14:useLocalDpi xmlns:a14="http://schemas.microsoft.com/office/drawing/2010/main" val="0"/>
                </a:ext>
              </a:extLst>
            </a:blip>
            <a:srcRect l="8089" t="2428" r="4771" b="43721"/>
            <a:stretch/>
          </p:blipFill>
          <p:spPr>
            <a:xfrm>
              <a:off x="9607786" y="4059348"/>
              <a:ext cx="1033154" cy="655593"/>
            </a:xfrm>
            <a:prstGeom prst="rect">
              <a:avLst/>
            </a:prstGeom>
          </p:spPr>
        </p:pic>
      </p:grpSp>
      <p:grpSp>
        <p:nvGrpSpPr>
          <p:cNvPr id="232" name="Group 37"/>
          <p:cNvGrpSpPr/>
          <p:nvPr/>
        </p:nvGrpSpPr>
        <p:grpSpPr>
          <a:xfrm>
            <a:off x="11292830" y="3855286"/>
            <a:ext cx="818598" cy="2342643"/>
            <a:chOff x="5893176" y="3792885"/>
            <a:chExt cx="585200" cy="1674708"/>
          </a:xfrm>
        </p:grpSpPr>
        <p:sp>
          <p:nvSpPr>
            <p:cNvPr id="233"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4"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5"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6"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7"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8"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9"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0"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1"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2"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3"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4"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5"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6"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7"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8"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9"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0"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1"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2"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3"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4"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5"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6"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7"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8"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9"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60"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61"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62"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63"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64"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sp>
        <p:nvSpPr>
          <p:cNvPr id="265" name="Freeform 6"/>
          <p:cNvSpPr>
            <a:spLocks/>
          </p:cNvSpPr>
          <p:nvPr/>
        </p:nvSpPr>
        <p:spPr bwMode="auto">
          <a:xfrm flipH="1">
            <a:off x="7074446" y="2462049"/>
            <a:ext cx="2413253" cy="157976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6" name="TextBox 839"/>
          <p:cNvSpPr txBox="1"/>
          <p:nvPr/>
        </p:nvSpPr>
        <p:spPr>
          <a:xfrm>
            <a:off x="7305932" y="3701398"/>
            <a:ext cx="1419604" cy="307777"/>
          </a:xfrm>
          <a:prstGeom prst="rect">
            <a:avLst/>
          </a:prstGeom>
          <a:noFill/>
        </p:spPr>
        <p:txBody>
          <a:bodyPr wrap="square" rtlCol="0">
            <a:spAutoFit/>
          </a:bodyPr>
          <a:lstStyle/>
          <a:p>
            <a:pPr defTabSz="932742">
              <a:defRPr/>
            </a:pPr>
            <a:r>
              <a:rPr lang="en-US" sz="1400" kern="0" dirty="0">
                <a:solidFill>
                  <a:srgbClr val="0072C6">
                    <a:lumMod val="50000"/>
                  </a:srgbClr>
                </a:solidFill>
                <a:latin typeface="Segoe UI Light"/>
              </a:rPr>
              <a:t>SQL </a:t>
            </a:r>
            <a:r>
              <a:rPr lang="en-US" sz="1400" kern="0" dirty="0" err="1">
                <a:solidFill>
                  <a:srgbClr val="0072C6">
                    <a:lumMod val="50000"/>
                  </a:srgbClr>
                </a:solidFill>
                <a:latin typeface="Segoe UI Light"/>
              </a:rPr>
              <a:t>Datenbank</a:t>
            </a:r>
            <a:endParaRPr lang="en-US" sz="1400" kern="0" dirty="0">
              <a:solidFill>
                <a:srgbClr val="0072C6">
                  <a:lumMod val="50000"/>
                </a:srgbClr>
              </a:solidFill>
              <a:latin typeface="Segoe UI Light"/>
            </a:endParaRPr>
          </a:p>
        </p:txBody>
      </p:sp>
      <p:sp>
        <p:nvSpPr>
          <p:cNvPr id="267" name="Isosceles Triangle 16"/>
          <p:cNvSpPr/>
          <p:nvPr/>
        </p:nvSpPr>
        <p:spPr bwMode="auto">
          <a:xfrm rot="13021376">
            <a:off x="8037300" y="2495372"/>
            <a:ext cx="1083536" cy="1033595"/>
          </a:xfrm>
          <a:prstGeom prst="triangle">
            <a:avLst>
              <a:gd name="adj" fmla="val 80288"/>
            </a:avLst>
          </a:prstGeom>
          <a:gradFill>
            <a:gsLst>
              <a:gs pos="100000">
                <a:schemeClr val="accent1">
                  <a:lumMod val="5000"/>
                  <a:lumOff val="95000"/>
                </a:schemeClr>
              </a:gs>
              <a:gs pos="7000">
                <a:srgbClr val="0070C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8" name="Table 7"/>
          <p:cNvGraphicFramePr>
            <a:graphicFrameLocks noGrp="1"/>
          </p:cNvGraphicFramePr>
          <p:nvPr>
            <p:extLst/>
          </p:nvPr>
        </p:nvGraphicFramePr>
        <p:xfrm>
          <a:off x="8390485" y="2263396"/>
          <a:ext cx="1082651" cy="1022107"/>
        </p:xfrm>
        <a:graphic>
          <a:graphicData uri="http://schemas.openxmlformats.org/drawingml/2006/table">
            <a:tbl>
              <a:tblPr firstRow="1" bandRow="1">
                <a:tableStyleId>{21E4AEA4-8DFA-4A89-87EB-49C32662AFE0}</a:tableStyleId>
              </a:tblPr>
              <a:tblGrid>
                <a:gridCol w="1082651">
                  <a:extLst>
                    <a:ext uri="{9D8B030D-6E8A-4147-A177-3AD203B41FA5}">
                      <a16:colId xmlns:a16="http://schemas.microsoft.com/office/drawing/2014/main" val="20000"/>
                    </a:ext>
                  </a:extLst>
                </a:gridCol>
              </a:tblGrid>
              <a:tr h="167029">
                <a:tc>
                  <a:txBody>
                    <a:bodyPr/>
                    <a:lstStyle/>
                    <a:p>
                      <a:r>
                        <a:rPr lang="en-US" sz="800" dirty="0" err="1"/>
                        <a:t>Table.CreditCardNo</a:t>
                      </a:r>
                      <a:endParaRPr lang="en-US" sz="800" dirty="0"/>
                    </a:p>
                  </a:txBody>
                  <a:tcPr marL="41185" marR="41185" marT="20593" marB="20593"/>
                </a:tc>
                <a:extLst>
                  <a:ext uri="{0D108BD9-81ED-4DB2-BD59-A6C34878D82A}">
                    <a16:rowId xmlns:a16="http://schemas.microsoft.com/office/drawing/2014/main" val="10000"/>
                  </a:ext>
                </a:extLst>
              </a:tr>
              <a:tr h="167029">
                <a:tc>
                  <a:txBody>
                    <a:bodyPr/>
                    <a:lstStyle/>
                    <a:p>
                      <a:r>
                        <a:rPr lang="en-US" sz="800" dirty="0">
                          <a:solidFill>
                            <a:schemeClr val="bg2">
                              <a:lumMod val="50000"/>
                            </a:schemeClr>
                          </a:solidFill>
                          <a:latin typeface="+mj-lt"/>
                        </a:rPr>
                        <a:t>4465-6571-7868-5796</a:t>
                      </a:r>
                    </a:p>
                  </a:txBody>
                  <a:tcPr marL="41185" marR="41185" marT="20593" marB="20593"/>
                </a:tc>
                <a:extLst>
                  <a:ext uri="{0D108BD9-81ED-4DB2-BD59-A6C34878D82A}">
                    <a16:rowId xmlns:a16="http://schemas.microsoft.com/office/drawing/2014/main" val="10001"/>
                  </a:ext>
                </a:extLst>
              </a:tr>
              <a:tr h="167029">
                <a:tc>
                  <a:txBody>
                    <a:bodyPr/>
                    <a:lstStyle/>
                    <a:p>
                      <a:r>
                        <a:rPr lang="en-US" sz="800" dirty="0">
                          <a:solidFill>
                            <a:schemeClr val="bg2">
                              <a:lumMod val="50000"/>
                            </a:schemeClr>
                          </a:solidFill>
                          <a:latin typeface="+mj-lt"/>
                        </a:rPr>
                        <a:t>4468-7746-3848-1978</a:t>
                      </a:r>
                    </a:p>
                  </a:txBody>
                  <a:tcPr marL="41185" marR="41185" marT="20593" marB="20593"/>
                </a:tc>
                <a:extLst>
                  <a:ext uri="{0D108BD9-81ED-4DB2-BD59-A6C34878D82A}">
                    <a16:rowId xmlns:a16="http://schemas.microsoft.com/office/drawing/2014/main" val="10002"/>
                  </a:ext>
                </a:extLst>
              </a:tr>
              <a:tr h="167029">
                <a:tc>
                  <a:txBody>
                    <a:bodyPr/>
                    <a:lstStyle/>
                    <a:p>
                      <a:r>
                        <a:rPr lang="en-US" sz="800" dirty="0">
                          <a:solidFill>
                            <a:schemeClr val="bg2">
                              <a:lumMod val="50000"/>
                            </a:schemeClr>
                          </a:solidFill>
                          <a:latin typeface="+mj-lt"/>
                        </a:rPr>
                        <a:t>4484-5434-6858-6550</a:t>
                      </a:r>
                    </a:p>
                  </a:txBody>
                  <a:tcPr marL="41185" marR="41185" marT="20593" marB="20593"/>
                </a:tc>
                <a:extLst>
                  <a:ext uri="{0D108BD9-81ED-4DB2-BD59-A6C34878D82A}">
                    <a16:rowId xmlns:a16="http://schemas.microsoft.com/office/drawing/2014/main" val="10003"/>
                  </a:ext>
                </a:extLst>
              </a:tr>
            </a:tbl>
          </a:graphicData>
        </a:graphic>
      </p:graphicFrame>
      <p:sp>
        <p:nvSpPr>
          <p:cNvPr id="269" name="Freeform 838"/>
          <p:cNvSpPr>
            <a:spLocks noEditPoints="1"/>
          </p:cNvSpPr>
          <p:nvPr/>
        </p:nvSpPr>
        <p:spPr bwMode="auto">
          <a:xfrm flipH="1">
            <a:off x="7579475" y="3026013"/>
            <a:ext cx="478896" cy="567246"/>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270" name="Straight Connector 843"/>
          <p:cNvCxnSpPr/>
          <p:nvPr/>
        </p:nvCxnSpPr>
        <p:spPr>
          <a:xfrm flipH="1" flipV="1">
            <a:off x="8021141" y="3522974"/>
            <a:ext cx="2068348" cy="764403"/>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71" name="TextBox 844"/>
          <p:cNvSpPr txBox="1"/>
          <p:nvPr/>
        </p:nvSpPr>
        <p:spPr>
          <a:xfrm>
            <a:off x="9483164" y="3742212"/>
            <a:ext cx="1783672" cy="261610"/>
          </a:xfrm>
          <a:prstGeom prst="rect">
            <a:avLst/>
          </a:prstGeom>
          <a:solidFill>
            <a:schemeClr val="bg1"/>
          </a:solidFill>
        </p:spPr>
        <p:txBody>
          <a:bodyPr wrap="square" rtlCol="0">
            <a:spAutoFit/>
          </a:bodyPr>
          <a:lstStyle/>
          <a:p>
            <a:pPr defTabSz="932742">
              <a:defRPr/>
            </a:pPr>
            <a:r>
              <a:rPr lang="en-US" sz="1100" i="1" kern="0" dirty="0" err="1">
                <a:solidFill>
                  <a:srgbClr val="0072C6">
                    <a:lumMod val="50000"/>
                  </a:srgbClr>
                </a:solidFill>
                <a:latin typeface="Segoe UI Light"/>
              </a:rPr>
              <a:t>Echtzeit</a:t>
            </a:r>
            <a:r>
              <a:rPr lang="en-US" sz="1100" i="1" kern="0" dirty="0">
                <a:solidFill>
                  <a:srgbClr val="0072C6">
                    <a:lumMod val="50000"/>
                  </a:srgbClr>
                </a:solidFill>
                <a:latin typeface="Segoe UI Light"/>
              </a:rPr>
              <a:t> </a:t>
            </a:r>
            <a:r>
              <a:rPr lang="en-US" sz="1100" i="1" kern="0" dirty="0" err="1">
                <a:solidFill>
                  <a:srgbClr val="0072C6">
                    <a:lumMod val="50000"/>
                  </a:srgbClr>
                </a:solidFill>
                <a:latin typeface="Segoe UI Light"/>
              </a:rPr>
              <a:t>Datenmaskierung</a:t>
            </a:r>
            <a:endParaRPr lang="en-US" sz="1100" i="1" kern="0" dirty="0">
              <a:solidFill>
                <a:srgbClr val="0072C6">
                  <a:lumMod val="50000"/>
                </a:srgbClr>
              </a:solidFill>
              <a:latin typeface="Segoe UI Light"/>
            </a:endParaRPr>
          </a:p>
        </p:txBody>
      </p:sp>
    </p:spTree>
    <p:extLst>
      <p:ext uri="{BB962C8B-B14F-4D97-AF65-F5344CB8AC3E}">
        <p14:creationId xmlns:p14="http://schemas.microsoft.com/office/powerpoint/2010/main" val="41601598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0" y="0"/>
            <a:ext cx="12192000" cy="11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4323"/>
          <a:stretch/>
        </p:blipFill>
        <p:spPr>
          <a:xfrm>
            <a:off x="0" y="-103272"/>
            <a:ext cx="12192000" cy="6961272"/>
          </a:xfrm>
          <a:prstGeom prst="rect">
            <a:avLst/>
          </a:prstGeom>
        </p:spPr>
      </p:pic>
      <p:sp>
        <p:nvSpPr>
          <p:cNvPr id="3" name="TextBox 2"/>
          <p:cNvSpPr txBox="1"/>
          <p:nvPr/>
        </p:nvSpPr>
        <p:spPr>
          <a:xfrm>
            <a:off x="0" y="4366222"/>
            <a:ext cx="12192000" cy="1938992"/>
          </a:xfrm>
          <a:prstGeom prst="rect">
            <a:avLst/>
          </a:prstGeom>
          <a:solidFill>
            <a:schemeClr val="tx1">
              <a:lumMod val="65000"/>
              <a:lumOff val="35000"/>
              <a:alpha val="43000"/>
            </a:schemeClr>
          </a:solidFill>
        </p:spPr>
        <p:txBody>
          <a:bodyPr wrap="square" rtlCol="0">
            <a:spAutoFit/>
          </a:bodyPr>
          <a:lstStyle/>
          <a:p>
            <a:pPr algn="ctr"/>
            <a:r>
              <a:rPr lang="de-DE" sz="6000" b="1" i="1" dirty="0">
                <a:solidFill>
                  <a:schemeClr val="bg1"/>
                </a:solidFill>
              </a:rPr>
              <a:t>Demo </a:t>
            </a:r>
          </a:p>
          <a:p>
            <a:pPr algn="ctr"/>
            <a:r>
              <a:rPr lang="de-DE" sz="6000" b="1" i="1" dirty="0">
                <a:solidFill>
                  <a:schemeClr val="bg1"/>
                </a:solidFill>
              </a:rPr>
              <a:t>Time</a:t>
            </a:r>
          </a:p>
        </p:txBody>
      </p:sp>
    </p:spTree>
    <p:extLst>
      <p:ext uri="{BB962C8B-B14F-4D97-AF65-F5344CB8AC3E}">
        <p14:creationId xmlns:p14="http://schemas.microsoft.com/office/powerpoint/2010/main" val="81772791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 Warehouse -</a:t>
            </a:r>
            <a:br>
              <a:rPr lang="en-US" dirty="0"/>
            </a:br>
            <a:r>
              <a:rPr lang="en-US" dirty="0" err="1"/>
              <a:t>Berechtigungen</a:t>
            </a:r>
            <a:r>
              <a:rPr lang="en-US" dirty="0"/>
              <a:t> &amp; Security </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3794254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Berechtigungen &amp; Security</a:t>
            </a:r>
            <a:endParaRPr lang="de-DE" dirty="0"/>
          </a:p>
        </p:txBody>
      </p:sp>
      <p:sp>
        <p:nvSpPr>
          <p:cNvPr id="3" name="Content Placeholder 2"/>
          <p:cNvSpPr>
            <a:spLocks noGrp="1"/>
          </p:cNvSpPr>
          <p:nvPr>
            <p:ph idx="1"/>
          </p:nvPr>
        </p:nvSpPr>
        <p:spPr/>
        <p:txBody>
          <a:bodyPr/>
          <a:lstStyle/>
          <a:p>
            <a:r>
              <a:rPr lang="de-DE"/>
              <a:t>Connection Security</a:t>
            </a:r>
          </a:p>
          <a:p>
            <a:pPr lvl="1"/>
            <a:r>
              <a:rPr lang="de-DE"/>
              <a:t>IP-&amp; Firewall-Regeln, VPN</a:t>
            </a:r>
          </a:p>
          <a:p>
            <a:r>
              <a:rPr lang="de-DE"/>
              <a:t>Authentifizierung</a:t>
            </a:r>
          </a:p>
          <a:p>
            <a:pPr lvl="1"/>
            <a:r>
              <a:rPr lang="de-DE"/>
              <a:t>Aktuell SQL Authentifizierung, AD kommt</a:t>
            </a:r>
          </a:p>
          <a:p>
            <a:pPr lvl="1"/>
            <a:r>
              <a:rPr lang="de-DE"/>
              <a:t>Logins, Rollen &amp; Berechtigungen</a:t>
            </a:r>
          </a:p>
          <a:p>
            <a:r>
              <a:rPr lang="de-DE"/>
              <a:t>Verschlüsselung</a:t>
            </a:r>
          </a:p>
          <a:p>
            <a:pPr lvl="1"/>
            <a:r>
              <a:rPr lang="de-DE"/>
              <a:t>Verschlüsselung der Daten in der Datenbank &amp; Backups</a:t>
            </a:r>
          </a:p>
          <a:p>
            <a:pPr lvl="1"/>
            <a:r>
              <a:rPr lang="de-DE"/>
              <a:t>Verwendet Transparent Data Encryption (TDE)</a:t>
            </a:r>
          </a:p>
          <a:p>
            <a:endParaRPr lang="de-DE" dirty="0"/>
          </a:p>
        </p:txBody>
      </p:sp>
      <p:pic>
        <p:nvPicPr>
          <p:cNvPr id="5" name="Picture 4"/>
          <p:cNvPicPr>
            <a:picLocks noChangeAspect="1"/>
          </p:cNvPicPr>
          <p:nvPr/>
        </p:nvPicPr>
        <p:blipFill>
          <a:blip r:embed="rId2"/>
          <a:stretch>
            <a:fillRect/>
          </a:stretch>
        </p:blipFill>
        <p:spPr>
          <a:xfrm>
            <a:off x="7222670" y="4875100"/>
            <a:ext cx="4343400" cy="876300"/>
          </a:xfrm>
          <a:prstGeom prst="rect">
            <a:avLst/>
          </a:prstGeom>
        </p:spPr>
      </p:pic>
      <p:pic>
        <p:nvPicPr>
          <p:cNvPr id="4" name="Picture 3"/>
          <p:cNvPicPr>
            <a:picLocks noChangeAspect="1"/>
          </p:cNvPicPr>
          <p:nvPr/>
        </p:nvPicPr>
        <p:blipFill>
          <a:blip r:embed="rId3"/>
          <a:stretch>
            <a:fillRect/>
          </a:stretch>
        </p:blipFill>
        <p:spPr>
          <a:xfrm>
            <a:off x="6900090" y="1690688"/>
            <a:ext cx="4988561" cy="2805793"/>
          </a:xfrm>
          <a:prstGeom prst="rect">
            <a:avLst/>
          </a:prstGeom>
        </p:spPr>
      </p:pic>
      <p:sp>
        <p:nvSpPr>
          <p:cNvPr id="6" name="Rectangle 5"/>
          <p:cNvSpPr/>
          <p:nvPr/>
        </p:nvSpPr>
        <p:spPr>
          <a:xfrm>
            <a:off x="9394371" y="2764971"/>
            <a:ext cx="522515" cy="97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968900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Shape 776"/>
          <p:cNvSpPr/>
          <p:nvPr/>
        </p:nvSpPr>
        <p:spPr>
          <a:xfrm>
            <a:off x="1813983" y="4336558"/>
            <a:ext cx="1595837" cy="444501"/>
          </a:xfrm>
          <a:prstGeom prst="rect">
            <a:avLst/>
          </a:prstGeom>
          <a:solidFill>
            <a:srgbClr val="989898"/>
          </a:solidFill>
          <a:ln w="12700">
            <a:miter lim="400000"/>
          </a:ln>
        </p:spPr>
        <p:txBody>
          <a:bodyPr lIns="0" tIns="0" rIns="0" bIns="0" anchor="ctr"/>
          <a:lstStyle/>
          <a:p>
            <a:pPr algn="ctr" defTabSz="292100">
              <a:defRPr sz="3200">
                <a:solidFill>
                  <a:srgbClr val="989898"/>
                </a:solidFill>
              </a:defRPr>
            </a:pPr>
            <a:endParaRPr sz="1600" kern="0">
              <a:solidFill>
                <a:schemeClr val="bg1"/>
              </a:solidFill>
              <a:latin typeface="Helvetica Light"/>
              <a:sym typeface="Helvetica Light"/>
            </a:endParaRPr>
          </a:p>
        </p:txBody>
      </p:sp>
      <p:sp>
        <p:nvSpPr>
          <p:cNvPr id="777" name="Shape 777"/>
          <p:cNvSpPr/>
          <p:nvPr/>
        </p:nvSpPr>
        <p:spPr>
          <a:xfrm>
            <a:off x="3927479" y="4336558"/>
            <a:ext cx="1595837" cy="444501"/>
          </a:xfrm>
          <a:prstGeom prst="rect">
            <a:avLst/>
          </a:prstGeom>
          <a:solidFill>
            <a:srgbClr val="F2B146"/>
          </a:solidFill>
          <a:ln w="12700">
            <a:miter lim="400000"/>
          </a:ln>
        </p:spPr>
        <p:txBody>
          <a:bodyPr lIns="0" tIns="0" rIns="0" bIns="0" anchor="ctr"/>
          <a:lstStyle/>
          <a:p>
            <a:pPr algn="ctr" defTabSz="292100">
              <a:defRPr sz="3200">
                <a:solidFill>
                  <a:srgbClr val="F2B146"/>
                </a:solidFill>
              </a:defRPr>
            </a:pPr>
            <a:endParaRPr sz="1600" kern="0">
              <a:solidFill>
                <a:schemeClr val="bg1"/>
              </a:solidFill>
              <a:latin typeface="Helvetica Light"/>
              <a:sym typeface="Helvetica Light"/>
            </a:endParaRPr>
          </a:p>
        </p:txBody>
      </p:sp>
      <p:sp>
        <p:nvSpPr>
          <p:cNvPr id="778" name="Shape 778"/>
          <p:cNvSpPr/>
          <p:nvPr/>
        </p:nvSpPr>
        <p:spPr>
          <a:xfrm>
            <a:off x="6047317" y="4336558"/>
            <a:ext cx="1595837" cy="444501"/>
          </a:xfrm>
          <a:prstGeom prst="rect">
            <a:avLst/>
          </a:prstGeom>
          <a:solidFill>
            <a:srgbClr val="4BA8DF"/>
          </a:solidFill>
          <a:ln w="12700">
            <a:miter lim="400000"/>
          </a:ln>
        </p:spPr>
        <p:txBody>
          <a:bodyPr lIns="0" tIns="0" rIns="0" bIns="0" anchor="ctr"/>
          <a:lstStyle/>
          <a:p>
            <a:pPr algn="ctr" defTabSz="292100">
              <a:defRPr sz="3200">
                <a:solidFill>
                  <a:srgbClr val="F2B146"/>
                </a:solidFill>
              </a:defRPr>
            </a:pPr>
            <a:endParaRPr sz="1600" kern="0">
              <a:solidFill>
                <a:schemeClr val="bg1"/>
              </a:solidFill>
              <a:latin typeface="Helvetica Light"/>
              <a:sym typeface="Helvetica Light"/>
            </a:endParaRPr>
          </a:p>
        </p:txBody>
      </p:sp>
      <p:sp>
        <p:nvSpPr>
          <p:cNvPr id="779" name="Shape 779"/>
          <p:cNvSpPr/>
          <p:nvPr/>
        </p:nvSpPr>
        <p:spPr>
          <a:xfrm>
            <a:off x="8171404" y="4336558"/>
            <a:ext cx="1706888" cy="444501"/>
          </a:xfrm>
          <a:prstGeom prst="rect">
            <a:avLst/>
          </a:prstGeom>
          <a:solidFill>
            <a:srgbClr val="B7CC24"/>
          </a:solidFill>
          <a:ln w="12700">
            <a:miter lim="400000"/>
          </a:ln>
        </p:spPr>
        <p:txBody>
          <a:bodyPr lIns="0" tIns="0" rIns="0" bIns="0" anchor="ctr"/>
          <a:lstStyle/>
          <a:p>
            <a:pPr algn="ctr" defTabSz="292100">
              <a:defRPr sz="3200">
                <a:solidFill>
                  <a:srgbClr val="CBCBCB"/>
                </a:solidFill>
              </a:defRPr>
            </a:pPr>
            <a:endParaRPr sz="1600" kern="0">
              <a:solidFill>
                <a:schemeClr val="bg1"/>
              </a:solidFill>
              <a:latin typeface="Helvetica Light"/>
              <a:sym typeface="Helvetica Light"/>
            </a:endParaRPr>
          </a:p>
        </p:txBody>
      </p:sp>
      <p:sp>
        <p:nvSpPr>
          <p:cNvPr id="780" name="Shape 780"/>
          <p:cNvSpPr/>
          <p:nvPr/>
        </p:nvSpPr>
        <p:spPr>
          <a:xfrm rot="18960000" flipH="1">
            <a:off x="3394874" y="4399115"/>
            <a:ext cx="320280" cy="320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5E5E5"/>
          </a:solidFill>
          <a:ln w="12700">
            <a:miter lim="400000"/>
          </a:ln>
        </p:spPr>
        <p:txBody>
          <a:bodyPr lIns="0" tIns="0" rIns="0" bIns="0" anchor="ctr"/>
          <a:lstStyle/>
          <a:p>
            <a:pPr algn="ctr" defTabSz="292100">
              <a:defRPr sz="3200">
                <a:solidFill>
                  <a:srgbClr val="E5E5E5"/>
                </a:solidFill>
              </a:defRPr>
            </a:pPr>
            <a:endParaRPr sz="1600" kern="0">
              <a:solidFill>
                <a:schemeClr val="bg1"/>
              </a:solidFill>
              <a:latin typeface="Helvetica Light"/>
              <a:sym typeface="Helvetica Light"/>
            </a:endParaRPr>
          </a:p>
        </p:txBody>
      </p:sp>
      <p:sp>
        <p:nvSpPr>
          <p:cNvPr id="781" name="Shape 781"/>
          <p:cNvSpPr/>
          <p:nvPr/>
        </p:nvSpPr>
        <p:spPr>
          <a:xfrm rot="18960000" flipH="1">
            <a:off x="5519230" y="4399115"/>
            <a:ext cx="320280" cy="320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5E5E5"/>
          </a:solidFill>
          <a:ln w="12700">
            <a:miter lim="400000"/>
          </a:ln>
        </p:spPr>
        <p:txBody>
          <a:bodyPr lIns="0" tIns="0" rIns="0" bIns="0" anchor="ctr"/>
          <a:lstStyle/>
          <a:p>
            <a:pPr algn="ctr" defTabSz="292100">
              <a:defRPr sz="3200">
                <a:solidFill>
                  <a:srgbClr val="E5E5E5"/>
                </a:solidFill>
              </a:defRPr>
            </a:pPr>
            <a:endParaRPr sz="1600" kern="0">
              <a:solidFill>
                <a:schemeClr val="bg1"/>
              </a:solidFill>
              <a:latin typeface="Helvetica Light"/>
              <a:sym typeface="Helvetica Light"/>
            </a:endParaRPr>
          </a:p>
        </p:txBody>
      </p:sp>
      <p:sp>
        <p:nvSpPr>
          <p:cNvPr id="782" name="Shape 782"/>
          <p:cNvSpPr/>
          <p:nvPr/>
        </p:nvSpPr>
        <p:spPr>
          <a:xfrm rot="18960000" flipH="1">
            <a:off x="7643585" y="4399115"/>
            <a:ext cx="320280" cy="320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5E5E5"/>
          </a:solidFill>
          <a:ln w="12700">
            <a:miter lim="400000"/>
          </a:ln>
        </p:spPr>
        <p:txBody>
          <a:bodyPr lIns="0" tIns="0" rIns="0" bIns="0" anchor="ctr"/>
          <a:lstStyle/>
          <a:p>
            <a:pPr algn="ctr" defTabSz="292100">
              <a:defRPr sz="3200">
                <a:solidFill>
                  <a:srgbClr val="E5E5E5"/>
                </a:solidFill>
              </a:defRPr>
            </a:pPr>
            <a:endParaRPr sz="1600" kern="0">
              <a:solidFill>
                <a:schemeClr val="bg1"/>
              </a:solidFill>
              <a:latin typeface="Helvetica Light"/>
              <a:sym typeface="Helvetica Light"/>
            </a:endParaRPr>
          </a:p>
        </p:txBody>
      </p:sp>
      <p:sp>
        <p:nvSpPr>
          <p:cNvPr id="783" name="Shape 783"/>
          <p:cNvSpPr/>
          <p:nvPr/>
        </p:nvSpPr>
        <p:spPr>
          <a:xfrm>
            <a:off x="705428" y="266051"/>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sz="4100" kern="0">
                <a:solidFill>
                  <a:srgbClr val="333333"/>
                </a:solidFill>
                <a:latin typeface="Source Sans Pro Light"/>
                <a:ea typeface="Source Sans Pro Light"/>
                <a:cs typeface="Source Sans Pro Light"/>
                <a:sym typeface="Source Sans Pro Light"/>
              </a:rPr>
              <a:t>Our </a:t>
            </a:r>
            <a:r>
              <a:rPr lang="en-US" sz="4100" b="1" kern="0">
                <a:solidFill>
                  <a:srgbClr val="4BA8DF"/>
                </a:solidFill>
                <a:latin typeface="Source Sans Pro Semibold"/>
                <a:ea typeface="Source Sans Pro Semibold"/>
                <a:cs typeface="Source Sans Pro Semibold"/>
                <a:sym typeface="Source Sans Pro Semibold"/>
              </a:rPr>
              <a:t>approach</a:t>
            </a:r>
            <a:endParaRPr sz="4100" b="1" kern="0" dirty="0">
              <a:solidFill>
                <a:srgbClr val="4BA8DF"/>
              </a:solidFill>
              <a:latin typeface="Source Sans Pro Semibold"/>
              <a:ea typeface="Source Sans Pro Semibold"/>
              <a:cs typeface="Source Sans Pro Semibold"/>
              <a:sym typeface="Source Sans Pro Semibold"/>
            </a:endParaRPr>
          </a:p>
        </p:txBody>
      </p:sp>
      <p:sp>
        <p:nvSpPr>
          <p:cNvPr id="784" name="Shape 784"/>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5" name="Shape 78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8" name="Shape 788"/>
          <p:cNvSpPr/>
          <p:nvPr/>
        </p:nvSpPr>
        <p:spPr>
          <a:xfrm>
            <a:off x="3927479" y="4822929"/>
            <a:ext cx="1595837" cy="30777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5600" cap="all">
                <a:solidFill>
                  <a:srgbClr val="F2B146"/>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2000" kern="0" dirty="0">
                <a:solidFill>
                  <a:srgbClr val="FFC000"/>
                </a:solidFill>
              </a:rPr>
              <a:t>We love data</a:t>
            </a:r>
            <a:endParaRPr sz="2000" kern="0" dirty="0">
              <a:solidFill>
                <a:srgbClr val="FFC000"/>
              </a:solidFill>
            </a:endParaRPr>
          </a:p>
        </p:txBody>
      </p:sp>
      <p:sp>
        <p:nvSpPr>
          <p:cNvPr id="789" name="Shape 789"/>
          <p:cNvSpPr/>
          <p:nvPr/>
        </p:nvSpPr>
        <p:spPr>
          <a:xfrm>
            <a:off x="6003641" y="4822929"/>
            <a:ext cx="1639513"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5600" cap="all">
                <a:solidFill>
                  <a:srgbClr val="4BA8DF"/>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2000" kern="0" dirty="0">
                <a:solidFill>
                  <a:srgbClr val="3E91D6"/>
                </a:solidFill>
              </a:rPr>
              <a:t>See what </a:t>
            </a:r>
          </a:p>
          <a:p>
            <a:pPr algn="ctr" defTabSz="292100">
              <a:defRPr sz="1800" cap="none">
                <a:solidFill>
                  <a:srgbClr val="000000"/>
                </a:solidFill>
              </a:defRPr>
            </a:pPr>
            <a:r>
              <a:rPr lang="en-US" sz="2000" kern="0" dirty="0">
                <a:solidFill>
                  <a:srgbClr val="3E91D6"/>
                </a:solidFill>
              </a:rPr>
              <a:t>we see</a:t>
            </a:r>
            <a:endParaRPr sz="2000" kern="0" dirty="0">
              <a:solidFill>
                <a:srgbClr val="3E91D6"/>
              </a:solidFill>
            </a:endParaRPr>
          </a:p>
        </p:txBody>
      </p:sp>
      <p:sp>
        <p:nvSpPr>
          <p:cNvPr id="790" name="Shape 790"/>
          <p:cNvSpPr/>
          <p:nvPr/>
        </p:nvSpPr>
        <p:spPr>
          <a:xfrm>
            <a:off x="1813983" y="4825145"/>
            <a:ext cx="1595837"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5600" cap="all">
                <a:solidFill>
                  <a:srgbClr val="989898"/>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2000" kern="0" dirty="0">
                <a:solidFill>
                  <a:schemeClr val="tx1">
                    <a:lumMod val="50000"/>
                    <a:lumOff val="50000"/>
                  </a:schemeClr>
                </a:solidFill>
              </a:rPr>
              <a:t>Microsoft &amp; Hadoop</a:t>
            </a:r>
            <a:endParaRPr sz="2000" kern="0" dirty="0">
              <a:solidFill>
                <a:schemeClr val="tx1">
                  <a:lumMod val="50000"/>
                  <a:lumOff val="50000"/>
                </a:schemeClr>
              </a:solidFill>
            </a:endParaRPr>
          </a:p>
        </p:txBody>
      </p:sp>
      <p:sp>
        <p:nvSpPr>
          <p:cNvPr id="793" name="Shape 793"/>
          <p:cNvSpPr/>
          <p:nvPr/>
        </p:nvSpPr>
        <p:spPr>
          <a:xfrm>
            <a:off x="8123479" y="4835647"/>
            <a:ext cx="1754812" cy="5847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5600" cap="all">
                <a:solidFill>
                  <a:srgbClr val="979797"/>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1900" kern="0" dirty="0">
                <a:solidFill>
                  <a:srgbClr val="B7CC24"/>
                </a:solidFill>
              </a:rPr>
              <a:t>Understand Your Business</a:t>
            </a:r>
            <a:endParaRPr sz="1900" kern="0" dirty="0">
              <a:solidFill>
                <a:srgbClr val="B7CC24"/>
              </a:solidFill>
            </a:endParaRPr>
          </a:p>
        </p:txBody>
      </p:sp>
      <p:sp>
        <p:nvSpPr>
          <p:cNvPr id="795" name="Shape 795"/>
          <p:cNvSpPr/>
          <p:nvPr/>
        </p:nvSpPr>
        <p:spPr>
          <a:xfrm>
            <a:off x="2059812" y="4327976"/>
            <a:ext cx="11041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000" cap="all">
                <a:solidFill>
                  <a:srgbClr val="FFFFFF"/>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1500" kern="0" dirty="0">
                <a:solidFill>
                  <a:schemeClr val="bg1"/>
                </a:solidFill>
              </a:rPr>
              <a:t>Analytics Platform</a:t>
            </a:r>
            <a:endParaRPr sz="1500" kern="0" dirty="0">
              <a:solidFill>
                <a:schemeClr val="bg1"/>
              </a:solidFill>
            </a:endParaRPr>
          </a:p>
        </p:txBody>
      </p:sp>
      <p:sp>
        <p:nvSpPr>
          <p:cNvPr id="796" name="Shape 796"/>
          <p:cNvSpPr/>
          <p:nvPr/>
        </p:nvSpPr>
        <p:spPr>
          <a:xfrm>
            <a:off x="4173308" y="4443392"/>
            <a:ext cx="1104179" cy="2308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000" cap="all">
                <a:solidFill>
                  <a:srgbClr val="FFFFFF"/>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1500" kern="0" dirty="0">
                <a:solidFill>
                  <a:schemeClr val="bg1"/>
                </a:solidFill>
              </a:rPr>
              <a:t>Data Science</a:t>
            </a:r>
            <a:endParaRPr sz="1500" kern="0" dirty="0">
              <a:solidFill>
                <a:schemeClr val="bg1"/>
              </a:solidFill>
            </a:endParaRPr>
          </a:p>
        </p:txBody>
      </p:sp>
      <p:sp>
        <p:nvSpPr>
          <p:cNvPr id="797" name="Shape 797"/>
          <p:cNvSpPr/>
          <p:nvPr/>
        </p:nvSpPr>
        <p:spPr>
          <a:xfrm>
            <a:off x="6169881" y="4327976"/>
            <a:ext cx="1284142" cy="4616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defRPr sz="3000" cap="all">
                <a:solidFill>
                  <a:srgbClr val="FFFFFF"/>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1500" kern="0" dirty="0">
                <a:solidFill>
                  <a:schemeClr val="bg1"/>
                </a:solidFill>
              </a:rPr>
              <a:t>Data Visualization</a:t>
            </a:r>
            <a:endParaRPr sz="1500" kern="0" dirty="0">
              <a:solidFill>
                <a:schemeClr val="bg1"/>
              </a:solidFill>
            </a:endParaRPr>
          </a:p>
        </p:txBody>
      </p:sp>
      <p:sp>
        <p:nvSpPr>
          <p:cNvPr id="798" name="Shape 798"/>
          <p:cNvSpPr/>
          <p:nvPr/>
        </p:nvSpPr>
        <p:spPr>
          <a:xfrm>
            <a:off x="8376101" y="4327976"/>
            <a:ext cx="1189439" cy="4616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defRPr sz="3000" cap="all">
                <a:solidFill>
                  <a:srgbClr val="FFFFFF"/>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1500" kern="0" dirty="0">
                <a:solidFill>
                  <a:schemeClr val="bg1"/>
                </a:solidFill>
              </a:rPr>
              <a:t>Strategy Consulting</a:t>
            </a:r>
            <a:endParaRPr sz="1500" kern="0" dirty="0">
              <a:solidFill>
                <a:schemeClr val="bg1"/>
              </a:solidFill>
            </a:endParaRPr>
          </a:p>
        </p:txBody>
      </p:sp>
      <p:sp>
        <p:nvSpPr>
          <p:cNvPr id="801" name="Shape 801"/>
          <p:cNvSpPr/>
          <p:nvPr/>
        </p:nvSpPr>
        <p:spPr>
          <a:xfrm>
            <a:off x="2696248" y="2125190"/>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25" y="14854"/>
                </a:lnTo>
                <a:cubicBezTo>
                  <a:pt x="15691" y="14854"/>
                  <a:pt x="18431" y="12912"/>
                  <a:pt x="18431" y="10519"/>
                </a:cubicBezTo>
                <a:lnTo>
                  <a:pt x="18431" y="4340"/>
                </a:lnTo>
                <a:cubicBezTo>
                  <a:pt x="18431" y="1948"/>
                  <a:pt x="15691" y="0"/>
                  <a:pt x="12325" y="0"/>
                </a:cubicBezTo>
                <a:lnTo>
                  <a:pt x="9427" y="0"/>
                </a:lnTo>
                <a:close/>
                <a:moveTo>
                  <a:pt x="9427" y="908"/>
                </a:moveTo>
                <a:lnTo>
                  <a:pt x="12325" y="908"/>
                </a:lnTo>
                <a:cubicBezTo>
                  <a:pt x="14986" y="908"/>
                  <a:pt x="17154" y="2448"/>
                  <a:pt x="17154" y="4340"/>
                </a:cubicBezTo>
                <a:lnTo>
                  <a:pt x="17154" y="10519"/>
                </a:lnTo>
                <a:cubicBezTo>
                  <a:pt x="17154" y="12411"/>
                  <a:pt x="14986" y="13946"/>
                  <a:pt x="12325"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2" y="7714"/>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35"/>
                </a:lnTo>
                <a:cubicBezTo>
                  <a:pt x="13030" y="10743"/>
                  <a:pt x="12498"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49" y="17452"/>
                  <a:pt x="10800" y="17452"/>
                </a:cubicBezTo>
                <a:cubicBezTo>
                  <a:pt x="12751" y="17452"/>
                  <a:pt x="14528" y="16869"/>
                  <a:pt x="15366"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2" name="Shape 802"/>
          <p:cNvSpPr/>
          <p:nvPr/>
        </p:nvSpPr>
        <p:spPr>
          <a:xfrm>
            <a:off x="3293148" y="2125190"/>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25" y="14854"/>
                </a:lnTo>
                <a:cubicBezTo>
                  <a:pt x="15691" y="14854"/>
                  <a:pt x="18431" y="12912"/>
                  <a:pt x="18431" y="10519"/>
                </a:cubicBezTo>
                <a:lnTo>
                  <a:pt x="18431" y="4340"/>
                </a:lnTo>
                <a:cubicBezTo>
                  <a:pt x="18431" y="1948"/>
                  <a:pt x="15691" y="0"/>
                  <a:pt x="12325" y="0"/>
                </a:cubicBezTo>
                <a:lnTo>
                  <a:pt x="9427" y="0"/>
                </a:lnTo>
                <a:close/>
                <a:moveTo>
                  <a:pt x="9427" y="908"/>
                </a:moveTo>
                <a:lnTo>
                  <a:pt x="12325" y="908"/>
                </a:lnTo>
                <a:cubicBezTo>
                  <a:pt x="14986" y="908"/>
                  <a:pt x="17154" y="2448"/>
                  <a:pt x="17154" y="4340"/>
                </a:cubicBezTo>
                <a:lnTo>
                  <a:pt x="17154" y="10519"/>
                </a:lnTo>
                <a:cubicBezTo>
                  <a:pt x="17154" y="12411"/>
                  <a:pt x="14986" y="13946"/>
                  <a:pt x="12325"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7" y="7715"/>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29"/>
                </a:lnTo>
                <a:cubicBezTo>
                  <a:pt x="13013" y="10762"/>
                  <a:pt x="12469"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50" y="17452"/>
                  <a:pt x="10800" y="17452"/>
                </a:cubicBezTo>
                <a:cubicBezTo>
                  <a:pt x="12751" y="17452"/>
                  <a:pt x="14520" y="16869"/>
                  <a:pt x="15358"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3" name="Shape 803"/>
          <p:cNvSpPr/>
          <p:nvPr/>
        </p:nvSpPr>
        <p:spPr>
          <a:xfrm>
            <a:off x="3890048" y="2125190"/>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48"/>
                  <a:pt x="3576" y="4340"/>
                </a:cubicBezTo>
                <a:lnTo>
                  <a:pt x="3576" y="10519"/>
                </a:lnTo>
                <a:cubicBezTo>
                  <a:pt x="3576" y="12912"/>
                  <a:pt x="6316" y="14854"/>
                  <a:pt x="9682" y="14854"/>
                </a:cubicBezTo>
                <a:lnTo>
                  <a:pt x="12588" y="14854"/>
                </a:lnTo>
                <a:cubicBezTo>
                  <a:pt x="15954" y="14854"/>
                  <a:pt x="18686" y="12912"/>
                  <a:pt x="18686" y="10519"/>
                </a:cubicBezTo>
                <a:lnTo>
                  <a:pt x="18686" y="4340"/>
                </a:lnTo>
                <a:cubicBezTo>
                  <a:pt x="18686" y="1948"/>
                  <a:pt x="15954" y="0"/>
                  <a:pt x="12588" y="0"/>
                </a:cubicBezTo>
                <a:lnTo>
                  <a:pt x="9682" y="0"/>
                </a:lnTo>
                <a:close/>
                <a:moveTo>
                  <a:pt x="9682" y="908"/>
                </a:moveTo>
                <a:lnTo>
                  <a:pt x="12588" y="908"/>
                </a:lnTo>
                <a:cubicBezTo>
                  <a:pt x="15250" y="908"/>
                  <a:pt x="17409" y="2448"/>
                  <a:pt x="17409" y="4340"/>
                </a:cubicBezTo>
                <a:lnTo>
                  <a:pt x="17409" y="10519"/>
                </a:lnTo>
                <a:cubicBezTo>
                  <a:pt x="17409" y="12411"/>
                  <a:pt x="15250" y="13946"/>
                  <a:pt x="12588" y="13946"/>
                </a:cubicBezTo>
                <a:lnTo>
                  <a:pt x="9682" y="13946"/>
                </a:lnTo>
                <a:cubicBezTo>
                  <a:pt x="7020" y="13946"/>
                  <a:pt x="4853" y="12411"/>
                  <a:pt x="4853" y="10519"/>
                </a:cubicBezTo>
                <a:cubicBezTo>
                  <a:pt x="4853" y="10519"/>
                  <a:pt x="4853" y="8238"/>
                  <a:pt x="4853" y="8238"/>
                </a:cubicBezTo>
                <a:cubicBezTo>
                  <a:pt x="5209" y="8257"/>
                  <a:pt x="5554" y="8272"/>
                  <a:pt x="5883" y="8272"/>
                </a:cubicBezTo>
                <a:cubicBezTo>
                  <a:pt x="11119" y="8272"/>
                  <a:pt x="12979" y="5966"/>
                  <a:pt x="13219" y="4624"/>
                </a:cubicBezTo>
                <a:lnTo>
                  <a:pt x="11949" y="4511"/>
                </a:lnTo>
                <a:cubicBezTo>
                  <a:pt x="11925" y="4645"/>
                  <a:pt x="11297" y="7714"/>
                  <a:pt x="4853" y="7330"/>
                </a:cubicBezTo>
                <a:lnTo>
                  <a:pt x="4853" y="4340"/>
                </a:lnTo>
                <a:cubicBezTo>
                  <a:pt x="4853" y="2448"/>
                  <a:pt x="7020" y="908"/>
                  <a:pt x="9682" y="908"/>
                </a:cubicBezTo>
                <a:close/>
                <a:moveTo>
                  <a:pt x="8796" y="10712"/>
                </a:moveTo>
                <a:lnTo>
                  <a:pt x="7663" y="11132"/>
                </a:lnTo>
                <a:cubicBezTo>
                  <a:pt x="7702" y="11185"/>
                  <a:pt x="8634" y="12431"/>
                  <a:pt x="10960" y="12431"/>
                </a:cubicBezTo>
                <a:cubicBezTo>
                  <a:pt x="13306" y="12431"/>
                  <a:pt x="14158" y="11169"/>
                  <a:pt x="14192" y="11115"/>
                </a:cubicBezTo>
                <a:lnTo>
                  <a:pt x="13035" y="10735"/>
                </a:lnTo>
                <a:cubicBezTo>
                  <a:pt x="13030" y="10743"/>
                  <a:pt x="12498"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1" y="16545"/>
                  <a:pt x="7679" y="16038"/>
                  <a:pt x="7176" y="15319"/>
                </a:cubicBezTo>
                <a:lnTo>
                  <a:pt x="7000" y="15070"/>
                </a:lnTo>
                <a:lnTo>
                  <a:pt x="6106" y="15070"/>
                </a:lnTo>
                <a:close/>
                <a:moveTo>
                  <a:pt x="6106" y="15977"/>
                </a:moveTo>
                <a:lnTo>
                  <a:pt x="6242" y="15977"/>
                </a:lnTo>
                <a:cubicBezTo>
                  <a:pt x="7081" y="16869"/>
                  <a:pt x="8850" y="17452"/>
                  <a:pt x="10800" y="17452"/>
                </a:cubicBezTo>
                <a:cubicBezTo>
                  <a:pt x="12751" y="17452"/>
                  <a:pt x="14528" y="16869"/>
                  <a:pt x="15366"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4" name="Shape 804"/>
          <p:cNvSpPr/>
          <p:nvPr/>
        </p:nvSpPr>
        <p:spPr>
          <a:xfrm>
            <a:off x="4495084" y="2125190"/>
            <a:ext cx="537171" cy="755452"/>
          </a:xfrm>
          <a:custGeom>
            <a:avLst/>
            <a:gdLst/>
            <a:ahLst/>
            <a:cxnLst>
              <a:cxn ang="0">
                <a:pos x="wd2" y="hd2"/>
              </a:cxn>
              <a:cxn ang="5400000">
                <a:pos x="wd2" y="hd2"/>
              </a:cxn>
              <a:cxn ang="10800000">
                <a:pos x="wd2" y="hd2"/>
              </a:cxn>
              <a:cxn ang="16200000">
                <a:pos x="wd2" y="hd2"/>
              </a:cxn>
            </a:cxnLst>
            <a:rect l="0" t="0" r="r" b="b"/>
            <a:pathLst>
              <a:path w="21600" h="21600" extrusionOk="0">
                <a:moveTo>
                  <a:pt x="9352" y="0"/>
                </a:moveTo>
                <a:cubicBezTo>
                  <a:pt x="5987" y="0"/>
                  <a:pt x="3248" y="1948"/>
                  <a:pt x="3248" y="4340"/>
                </a:cubicBezTo>
                <a:lnTo>
                  <a:pt x="3248" y="10519"/>
                </a:lnTo>
                <a:cubicBezTo>
                  <a:pt x="3248" y="12912"/>
                  <a:pt x="5987" y="14854"/>
                  <a:pt x="9352" y="14854"/>
                </a:cubicBezTo>
                <a:lnTo>
                  <a:pt x="12256" y="14854"/>
                </a:lnTo>
                <a:cubicBezTo>
                  <a:pt x="15621" y="14854"/>
                  <a:pt x="18352" y="12912"/>
                  <a:pt x="18352" y="10519"/>
                </a:cubicBezTo>
                <a:lnTo>
                  <a:pt x="18352" y="4340"/>
                </a:lnTo>
                <a:cubicBezTo>
                  <a:pt x="18352" y="1948"/>
                  <a:pt x="15621" y="0"/>
                  <a:pt x="12256" y="0"/>
                </a:cubicBezTo>
                <a:lnTo>
                  <a:pt x="9352" y="0"/>
                </a:lnTo>
                <a:close/>
                <a:moveTo>
                  <a:pt x="9352" y="908"/>
                </a:moveTo>
                <a:lnTo>
                  <a:pt x="12256" y="908"/>
                </a:lnTo>
                <a:cubicBezTo>
                  <a:pt x="14917" y="908"/>
                  <a:pt x="17076" y="2448"/>
                  <a:pt x="17076" y="4340"/>
                </a:cubicBezTo>
                <a:lnTo>
                  <a:pt x="17076" y="10519"/>
                </a:lnTo>
                <a:cubicBezTo>
                  <a:pt x="17076" y="12411"/>
                  <a:pt x="14917" y="13946"/>
                  <a:pt x="12256" y="13946"/>
                </a:cubicBezTo>
                <a:lnTo>
                  <a:pt x="9352" y="13946"/>
                </a:lnTo>
                <a:cubicBezTo>
                  <a:pt x="6691" y="13946"/>
                  <a:pt x="4524" y="12411"/>
                  <a:pt x="4524" y="10519"/>
                </a:cubicBezTo>
                <a:cubicBezTo>
                  <a:pt x="4524" y="10519"/>
                  <a:pt x="4524" y="8238"/>
                  <a:pt x="4524" y="8238"/>
                </a:cubicBezTo>
                <a:cubicBezTo>
                  <a:pt x="4880" y="8257"/>
                  <a:pt x="5224" y="8272"/>
                  <a:pt x="5554" y="8272"/>
                </a:cubicBezTo>
                <a:cubicBezTo>
                  <a:pt x="10788" y="8272"/>
                  <a:pt x="12647" y="5966"/>
                  <a:pt x="12887" y="4624"/>
                </a:cubicBezTo>
                <a:lnTo>
                  <a:pt x="11618" y="4511"/>
                </a:lnTo>
                <a:cubicBezTo>
                  <a:pt x="11592" y="4645"/>
                  <a:pt x="10923" y="7709"/>
                  <a:pt x="4524" y="7330"/>
                </a:cubicBezTo>
                <a:lnTo>
                  <a:pt x="4524" y="4340"/>
                </a:lnTo>
                <a:cubicBezTo>
                  <a:pt x="4524" y="2448"/>
                  <a:pt x="6691" y="908"/>
                  <a:pt x="9352" y="908"/>
                </a:cubicBezTo>
                <a:close/>
                <a:moveTo>
                  <a:pt x="8466" y="10712"/>
                </a:moveTo>
                <a:lnTo>
                  <a:pt x="7333" y="11132"/>
                </a:lnTo>
                <a:cubicBezTo>
                  <a:pt x="7372" y="11185"/>
                  <a:pt x="8303" y="12431"/>
                  <a:pt x="10628" y="12431"/>
                </a:cubicBezTo>
                <a:cubicBezTo>
                  <a:pt x="12974" y="12431"/>
                  <a:pt x="13825" y="11169"/>
                  <a:pt x="13860" y="11115"/>
                </a:cubicBezTo>
                <a:lnTo>
                  <a:pt x="12703" y="10735"/>
                </a:lnTo>
                <a:cubicBezTo>
                  <a:pt x="12698" y="10743"/>
                  <a:pt x="12166" y="11523"/>
                  <a:pt x="10628" y="11523"/>
                </a:cubicBezTo>
                <a:cubicBezTo>
                  <a:pt x="9098" y="11523"/>
                  <a:pt x="8491" y="10745"/>
                  <a:pt x="8466" y="10712"/>
                </a:cubicBezTo>
                <a:close/>
                <a:moveTo>
                  <a:pt x="6104" y="15070"/>
                </a:moveTo>
                <a:cubicBezTo>
                  <a:pt x="2740" y="15070"/>
                  <a:pt x="0" y="17017"/>
                  <a:pt x="0" y="19410"/>
                </a:cubicBezTo>
                <a:lnTo>
                  <a:pt x="0" y="21600"/>
                </a:lnTo>
                <a:lnTo>
                  <a:pt x="21600" y="21600"/>
                </a:lnTo>
                <a:lnTo>
                  <a:pt x="21600" y="19410"/>
                </a:lnTo>
                <a:cubicBezTo>
                  <a:pt x="21600" y="17017"/>
                  <a:pt x="18861" y="15069"/>
                  <a:pt x="15496" y="15070"/>
                </a:cubicBezTo>
                <a:lnTo>
                  <a:pt x="14594" y="15070"/>
                </a:lnTo>
                <a:lnTo>
                  <a:pt x="14419" y="15319"/>
                </a:lnTo>
                <a:cubicBezTo>
                  <a:pt x="13916" y="16038"/>
                  <a:pt x="12434" y="16545"/>
                  <a:pt x="10804" y="16545"/>
                </a:cubicBezTo>
                <a:cubicBezTo>
                  <a:pt x="9175" y="16545"/>
                  <a:pt x="7684" y="16038"/>
                  <a:pt x="7181" y="15319"/>
                </a:cubicBezTo>
                <a:lnTo>
                  <a:pt x="7006" y="15070"/>
                </a:lnTo>
                <a:lnTo>
                  <a:pt x="6104" y="15070"/>
                </a:lnTo>
                <a:close/>
                <a:moveTo>
                  <a:pt x="6104" y="15977"/>
                </a:moveTo>
                <a:lnTo>
                  <a:pt x="6240" y="15977"/>
                </a:lnTo>
                <a:cubicBezTo>
                  <a:pt x="7077" y="16869"/>
                  <a:pt x="8854" y="17452"/>
                  <a:pt x="10804" y="17452"/>
                </a:cubicBezTo>
                <a:cubicBezTo>
                  <a:pt x="12754" y="17452"/>
                  <a:pt x="14523" y="16869"/>
                  <a:pt x="15360" y="15977"/>
                </a:cubicBezTo>
                <a:lnTo>
                  <a:pt x="15496" y="15977"/>
                </a:lnTo>
                <a:cubicBezTo>
                  <a:pt x="18157" y="15977"/>
                  <a:pt x="20323" y="17518"/>
                  <a:pt x="20323" y="19410"/>
                </a:cubicBezTo>
                <a:cubicBezTo>
                  <a:pt x="20323" y="19410"/>
                  <a:pt x="20323" y="20692"/>
                  <a:pt x="20323" y="20692"/>
                </a:cubicBezTo>
                <a:lnTo>
                  <a:pt x="1277" y="20692"/>
                </a:lnTo>
                <a:lnTo>
                  <a:pt x="1277" y="19410"/>
                </a:lnTo>
                <a:cubicBezTo>
                  <a:pt x="1277" y="17518"/>
                  <a:pt x="3444" y="15977"/>
                  <a:pt x="6104" y="15977"/>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5" name="Shape 805"/>
          <p:cNvSpPr/>
          <p:nvPr/>
        </p:nvSpPr>
        <p:spPr>
          <a:xfrm>
            <a:off x="5090198" y="2125190"/>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33" y="14854"/>
                </a:lnTo>
                <a:cubicBezTo>
                  <a:pt x="15699" y="14854"/>
                  <a:pt x="18431" y="12912"/>
                  <a:pt x="18431" y="10519"/>
                </a:cubicBezTo>
                <a:lnTo>
                  <a:pt x="18431" y="4340"/>
                </a:lnTo>
                <a:cubicBezTo>
                  <a:pt x="18431" y="1948"/>
                  <a:pt x="15699" y="0"/>
                  <a:pt x="12333" y="0"/>
                </a:cubicBezTo>
                <a:lnTo>
                  <a:pt x="9427" y="0"/>
                </a:lnTo>
                <a:close/>
                <a:moveTo>
                  <a:pt x="9427" y="908"/>
                </a:moveTo>
                <a:lnTo>
                  <a:pt x="12333" y="908"/>
                </a:lnTo>
                <a:cubicBezTo>
                  <a:pt x="14994" y="908"/>
                  <a:pt x="17154" y="2448"/>
                  <a:pt x="17154" y="4340"/>
                </a:cubicBezTo>
                <a:lnTo>
                  <a:pt x="17154" y="10519"/>
                </a:lnTo>
                <a:cubicBezTo>
                  <a:pt x="17154" y="12411"/>
                  <a:pt x="14994" y="13946"/>
                  <a:pt x="12333"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5" y="7714"/>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29"/>
                </a:lnTo>
                <a:cubicBezTo>
                  <a:pt x="13013" y="10761"/>
                  <a:pt x="12469"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49" y="17452"/>
                  <a:pt x="10800" y="17452"/>
                </a:cubicBezTo>
                <a:cubicBezTo>
                  <a:pt x="12751" y="17452"/>
                  <a:pt x="14520" y="16869"/>
                  <a:pt x="15358"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6" name="Shape 806"/>
          <p:cNvSpPr/>
          <p:nvPr/>
        </p:nvSpPr>
        <p:spPr>
          <a:xfrm>
            <a:off x="2696248" y="2957040"/>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9" y="14730"/>
                  <a:pt x="18431" y="12804"/>
                  <a:pt x="18431" y="10431"/>
                </a:cubicBezTo>
                <a:lnTo>
                  <a:pt x="18431" y="4304"/>
                </a:lnTo>
                <a:cubicBezTo>
                  <a:pt x="18431" y="1932"/>
                  <a:pt x="15699"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4" y="5916"/>
                  <a:pt x="12963" y="4586"/>
                </a:cubicBezTo>
                <a:lnTo>
                  <a:pt x="11694" y="4473"/>
                </a:lnTo>
                <a:cubicBezTo>
                  <a:pt x="11670" y="4606"/>
                  <a:pt x="11045" y="7649"/>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5"/>
                </a:lnTo>
                <a:cubicBezTo>
                  <a:pt x="13030" y="10653"/>
                  <a:pt x="12498"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0" y="16908"/>
                  <a:pt x="15358" y="16024"/>
                </a:cubicBezTo>
                <a:lnTo>
                  <a:pt x="15502" y="16024"/>
                </a:lnTo>
                <a:cubicBezTo>
                  <a:pt x="18164"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7" name="Shape 807"/>
          <p:cNvSpPr/>
          <p:nvPr/>
        </p:nvSpPr>
        <p:spPr>
          <a:xfrm>
            <a:off x="3293148" y="2957040"/>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32"/>
                  <a:pt x="3576" y="4304"/>
                </a:cubicBezTo>
                <a:lnTo>
                  <a:pt x="3576" y="10431"/>
                </a:lnTo>
                <a:cubicBezTo>
                  <a:pt x="3576" y="12804"/>
                  <a:pt x="6316" y="14730"/>
                  <a:pt x="9682" y="14730"/>
                </a:cubicBezTo>
                <a:lnTo>
                  <a:pt x="12588" y="14730"/>
                </a:lnTo>
                <a:cubicBezTo>
                  <a:pt x="15954" y="14730"/>
                  <a:pt x="18686" y="12804"/>
                  <a:pt x="18686" y="10431"/>
                </a:cubicBezTo>
                <a:lnTo>
                  <a:pt x="18686" y="4304"/>
                </a:lnTo>
                <a:cubicBezTo>
                  <a:pt x="18686" y="1932"/>
                  <a:pt x="15954" y="0"/>
                  <a:pt x="12588" y="0"/>
                </a:cubicBezTo>
                <a:lnTo>
                  <a:pt x="9682" y="0"/>
                </a:lnTo>
                <a:close/>
                <a:moveTo>
                  <a:pt x="9682" y="900"/>
                </a:moveTo>
                <a:lnTo>
                  <a:pt x="12588" y="900"/>
                </a:lnTo>
                <a:cubicBezTo>
                  <a:pt x="15250" y="900"/>
                  <a:pt x="17409" y="2428"/>
                  <a:pt x="17409" y="4304"/>
                </a:cubicBezTo>
                <a:lnTo>
                  <a:pt x="17409" y="10431"/>
                </a:lnTo>
                <a:cubicBezTo>
                  <a:pt x="17409" y="12308"/>
                  <a:pt x="15250" y="13830"/>
                  <a:pt x="12588" y="13830"/>
                </a:cubicBezTo>
                <a:lnTo>
                  <a:pt x="9682" y="13830"/>
                </a:lnTo>
                <a:cubicBezTo>
                  <a:pt x="7021" y="13830"/>
                  <a:pt x="4853" y="12308"/>
                  <a:pt x="4853" y="10431"/>
                </a:cubicBezTo>
                <a:cubicBezTo>
                  <a:pt x="4853" y="10431"/>
                  <a:pt x="4853" y="8170"/>
                  <a:pt x="4853" y="8170"/>
                </a:cubicBezTo>
                <a:cubicBezTo>
                  <a:pt x="5209" y="8188"/>
                  <a:pt x="5554" y="8203"/>
                  <a:pt x="5883" y="8203"/>
                </a:cubicBezTo>
                <a:cubicBezTo>
                  <a:pt x="11121" y="8203"/>
                  <a:pt x="12979" y="5916"/>
                  <a:pt x="13219" y="4586"/>
                </a:cubicBezTo>
                <a:lnTo>
                  <a:pt x="11949" y="4473"/>
                </a:lnTo>
                <a:cubicBezTo>
                  <a:pt x="11924" y="4606"/>
                  <a:pt x="11257" y="7645"/>
                  <a:pt x="4853" y="7269"/>
                </a:cubicBezTo>
                <a:lnTo>
                  <a:pt x="4853" y="4304"/>
                </a:lnTo>
                <a:cubicBezTo>
                  <a:pt x="4853" y="2428"/>
                  <a:pt x="7021" y="900"/>
                  <a:pt x="9682" y="900"/>
                </a:cubicBezTo>
                <a:close/>
                <a:moveTo>
                  <a:pt x="8796" y="10623"/>
                </a:moveTo>
                <a:lnTo>
                  <a:pt x="7663" y="11039"/>
                </a:lnTo>
                <a:cubicBezTo>
                  <a:pt x="7702" y="11092"/>
                  <a:pt x="8634" y="12328"/>
                  <a:pt x="10960" y="12328"/>
                </a:cubicBezTo>
                <a:cubicBezTo>
                  <a:pt x="13306" y="12328"/>
                  <a:pt x="14158" y="11076"/>
                  <a:pt x="14192" y="11022"/>
                </a:cubicBezTo>
                <a:lnTo>
                  <a:pt x="13035" y="10640"/>
                </a:lnTo>
                <a:cubicBezTo>
                  <a:pt x="13013" y="10672"/>
                  <a:pt x="12469"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8" name="Shape 808"/>
          <p:cNvSpPr/>
          <p:nvPr/>
        </p:nvSpPr>
        <p:spPr>
          <a:xfrm>
            <a:off x="3896398" y="2957040"/>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9" y="14730"/>
                  <a:pt x="18431" y="12804"/>
                  <a:pt x="18431" y="10431"/>
                </a:cubicBezTo>
                <a:lnTo>
                  <a:pt x="18431" y="4304"/>
                </a:lnTo>
                <a:cubicBezTo>
                  <a:pt x="18431" y="1932"/>
                  <a:pt x="15699"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4" y="5916"/>
                  <a:pt x="12963" y="4586"/>
                </a:cubicBezTo>
                <a:lnTo>
                  <a:pt x="11694" y="4473"/>
                </a:lnTo>
                <a:cubicBezTo>
                  <a:pt x="11670" y="4606"/>
                  <a:pt x="11045" y="7650"/>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5"/>
                </a:lnTo>
                <a:cubicBezTo>
                  <a:pt x="13030" y="10653"/>
                  <a:pt x="12498"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0" y="16908"/>
                  <a:pt x="15358"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9" name="Shape 809"/>
          <p:cNvSpPr/>
          <p:nvPr/>
        </p:nvSpPr>
        <p:spPr>
          <a:xfrm>
            <a:off x="4493298" y="2957040"/>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8" y="14730"/>
                  <a:pt x="18431" y="12804"/>
                  <a:pt x="18431" y="10431"/>
                </a:cubicBezTo>
                <a:lnTo>
                  <a:pt x="18431" y="4304"/>
                </a:lnTo>
                <a:cubicBezTo>
                  <a:pt x="18431" y="1932"/>
                  <a:pt x="15698"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3" y="5916"/>
                  <a:pt x="12963" y="4586"/>
                </a:cubicBezTo>
                <a:lnTo>
                  <a:pt x="11694" y="4473"/>
                </a:lnTo>
                <a:cubicBezTo>
                  <a:pt x="11668" y="4606"/>
                  <a:pt x="10999" y="7645"/>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0"/>
                </a:lnTo>
                <a:cubicBezTo>
                  <a:pt x="13013" y="10672"/>
                  <a:pt x="12469"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10" name="Shape 810"/>
          <p:cNvSpPr/>
          <p:nvPr/>
        </p:nvSpPr>
        <p:spPr>
          <a:xfrm>
            <a:off x="5090198" y="2957040"/>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32"/>
                  <a:pt x="3576" y="4304"/>
                </a:cubicBezTo>
                <a:lnTo>
                  <a:pt x="3576" y="10431"/>
                </a:lnTo>
                <a:cubicBezTo>
                  <a:pt x="3576" y="12804"/>
                  <a:pt x="6316" y="14730"/>
                  <a:pt x="9682" y="14730"/>
                </a:cubicBezTo>
                <a:lnTo>
                  <a:pt x="12588" y="14730"/>
                </a:lnTo>
                <a:cubicBezTo>
                  <a:pt x="15954" y="14730"/>
                  <a:pt x="18686" y="12804"/>
                  <a:pt x="18686" y="10431"/>
                </a:cubicBezTo>
                <a:lnTo>
                  <a:pt x="18686" y="4304"/>
                </a:lnTo>
                <a:cubicBezTo>
                  <a:pt x="18686" y="1932"/>
                  <a:pt x="15954" y="0"/>
                  <a:pt x="12588" y="0"/>
                </a:cubicBezTo>
                <a:lnTo>
                  <a:pt x="9682" y="0"/>
                </a:lnTo>
                <a:close/>
                <a:moveTo>
                  <a:pt x="9682" y="900"/>
                </a:moveTo>
                <a:lnTo>
                  <a:pt x="12588" y="900"/>
                </a:lnTo>
                <a:cubicBezTo>
                  <a:pt x="15250" y="900"/>
                  <a:pt x="17409" y="2428"/>
                  <a:pt x="17409" y="4304"/>
                </a:cubicBezTo>
                <a:lnTo>
                  <a:pt x="17409" y="10431"/>
                </a:lnTo>
                <a:cubicBezTo>
                  <a:pt x="17409" y="12308"/>
                  <a:pt x="15250" y="13830"/>
                  <a:pt x="12588" y="13830"/>
                </a:cubicBezTo>
                <a:lnTo>
                  <a:pt x="9682" y="13830"/>
                </a:lnTo>
                <a:cubicBezTo>
                  <a:pt x="7021" y="13830"/>
                  <a:pt x="4853" y="12308"/>
                  <a:pt x="4853" y="10431"/>
                </a:cubicBezTo>
                <a:cubicBezTo>
                  <a:pt x="4853" y="10431"/>
                  <a:pt x="4853" y="8170"/>
                  <a:pt x="4853" y="8170"/>
                </a:cubicBezTo>
                <a:cubicBezTo>
                  <a:pt x="5209" y="8188"/>
                  <a:pt x="5554" y="8203"/>
                  <a:pt x="5883" y="8203"/>
                </a:cubicBezTo>
                <a:cubicBezTo>
                  <a:pt x="11120" y="8203"/>
                  <a:pt x="12979" y="5916"/>
                  <a:pt x="13219" y="4586"/>
                </a:cubicBezTo>
                <a:lnTo>
                  <a:pt x="11949" y="4473"/>
                </a:lnTo>
                <a:cubicBezTo>
                  <a:pt x="11925" y="4606"/>
                  <a:pt x="11302" y="7650"/>
                  <a:pt x="4853" y="7269"/>
                </a:cubicBezTo>
                <a:lnTo>
                  <a:pt x="4853" y="4304"/>
                </a:lnTo>
                <a:cubicBezTo>
                  <a:pt x="4853" y="2428"/>
                  <a:pt x="7021" y="900"/>
                  <a:pt x="9682" y="900"/>
                </a:cubicBezTo>
                <a:close/>
                <a:moveTo>
                  <a:pt x="8796" y="10623"/>
                </a:moveTo>
                <a:lnTo>
                  <a:pt x="7663" y="11039"/>
                </a:lnTo>
                <a:cubicBezTo>
                  <a:pt x="7702" y="11092"/>
                  <a:pt x="8641" y="12328"/>
                  <a:pt x="10968" y="12328"/>
                </a:cubicBezTo>
                <a:cubicBezTo>
                  <a:pt x="13314" y="12328"/>
                  <a:pt x="14158" y="11076"/>
                  <a:pt x="14192" y="11022"/>
                </a:cubicBezTo>
                <a:lnTo>
                  <a:pt x="13035" y="10645"/>
                </a:lnTo>
                <a:cubicBezTo>
                  <a:pt x="13030" y="10653"/>
                  <a:pt x="12506" y="11427"/>
                  <a:pt x="10968" y="11427"/>
                </a:cubicBezTo>
                <a:cubicBezTo>
                  <a:pt x="9436" y="11427"/>
                  <a:pt x="8822" y="10656"/>
                  <a:pt x="8796" y="10623"/>
                </a:cubicBezTo>
                <a:close/>
                <a:moveTo>
                  <a:pt x="6106" y="15124"/>
                </a:moveTo>
                <a:cubicBezTo>
                  <a:pt x="2740"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50"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4" y="16024"/>
                  <a:pt x="6106" y="16024"/>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22" name="Shape 822"/>
          <p:cNvSpPr>
            <a:spLocks noGrp="1"/>
          </p:cNvSpPr>
          <p:nvPr>
            <p:ph type="sldNum" sz="quarter" idx="2"/>
          </p:nvPr>
        </p:nvSpPr>
        <p:spPr>
          <a:xfrm>
            <a:off x="11904524" y="6442631"/>
            <a:ext cx="118622" cy="276999"/>
          </a:xfrm>
          <a:prstGeom prst="rect">
            <a:avLst/>
          </a:prstGeom>
          <a:extLst>
            <a:ext uri="{C572A759-6A51-4108-AA02-DFA0A04FC94B}">
              <ma14:wrappingTextBoxFlag xmlns="" xmlns:ma14="http://schemas.microsoft.com/office/mac/drawingml/2011/main" val="1"/>
            </a:ext>
          </a:extLst>
        </p:spPr>
        <p:txBody>
          <a:bodyPr anchor="ctr"/>
          <a:lstStyle/>
          <a:p>
            <a:pPr defTabSz="292100">
              <a:defRPr sz="1800" b="0">
                <a:solidFill>
                  <a:srgbClr val="000000"/>
                </a:solidFill>
              </a:defRPr>
            </a:pPr>
            <a:fld id="{86CB4B4D-7CA3-9044-876B-883B54F8677D}" type="slidenum">
              <a:rPr kern="0">
                <a:solidFill>
                  <a:schemeClr val="bg1"/>
                </a:solidFill>
              </a:rPr>
              <a:pPr defTabSz="292100">
                <a:defRPr sz="1800" b="0">
                  <a:solidFill>
                    <a:srgbClr val="000000"/>
                  </a:solidFill>
                </a:defRPr>
              </a:pPr>
              <a:t>6</a:t>
            </a:fld>
            <a:endParaRPr kern="0" dirty="0">
              <a:solidFill>
                <a:schemeClr val="bg1"/>
              </a:solidFill>
            </a:endParaRPr>
          </a:p>
        </p:txBody>
      </p:sp>
      <p:sp>
        <p:nvSpPr>
          <p:cNvPr id="54" name="Shape 801"/>
          <p:cNvSpPr/>
          <p:nvPr/>
        </p:nvSpPr>
        <p:spPr>
          <a:xfrm>
            <a:off x="5672216" y="2129304"/>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25" y="14854"/>
                </a:lnTo>
                <a:cubicBezTo>
                  <a:pt x="15691" y="14854"/>
                  <a:pt x="18431" y="12912"/>
                  <a:pt x="18431" y="10519"/>
                </a:cubicBezTo>
                <a:lnTo>
                  <a:pt x="18431" y="4340"/>
                </a:lnTo>
                <a:cubicBezTo>
                  <a:pt x="18431" y="1948"/>
                  <a:pt x="15691" y="0"/>
                  <a:pt x="12325" y="0"/>
                </a:cubicBezTo>
                <a:lnTo>
                  <a:pt x="9427" y="0"/>
                </a:lnTo>
                <a:close/>
                <a:moveTo>
                  <a:pt x="9427" y="908"/>
                </a:moveTo>
                <a:lnTo>
                  <a:pt x="12325" y="908"/>
                </a:lnTo>
                <a:cubicBezTo>
                  <a:pt x="14986" y="908"/>
                  <a:pt x="17154" y="2448"/>
                  <a:pt x="17154" y="4340"/>
                </a:cubicBezTo>
                <a:lnTo>
                  <a:pt x="17154" y="10519"/>
                </a:lnTo>
                <a:cubicBezTo>
                  <a:pt x="17154" y="12411"/>
                  <a:pt x="14986" y="13946"/>
                  <a:pt x="12325"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2" y="7714"/>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35"/>
                </a:lnTo>
                <a:cubicBezTo>
                  <a:pt x="13030" y="10743"/>
                  <a:pt x="12498"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49" y="17452"/>
                  <a:pt x="10800" y="17452"/>
                </a:cubicBezTo>
                <a:cubicBezTo>
                  <a:pt x="12751" y="17452"/>
                  <a:pt x="14528" y="16869"/>
                  <a:pt x="15366"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5" name="Shape 802"/>
          <p:cNvSpPr/>
          <p:nvPr/>
        </p:nvSpPr>
        <p:spPr>
          <a:xfrm>
            <a:off x="6269116" y="2129304"/>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25" y="14854"/>
                </a:lnTo>
                <a:cubicBezTo>
                  <a:pt x="15691" y="14854"/>
                  <a:pt x="18431" y="12912"/>
                  <a:pt x="18431" y="10519"/>
                </a:cubicBezTo>
                <a:lnTo>
                  <a:pt x="18431" y="4340"/>
                </a:lnTo>
                <a:cubicBezTo>
                  <a:pt x="18431" y="1948"/>
                  <a:pt x="15691" y="0"/>
                  <a:pt x="12325" y="0"/>
                </a:cubicBezTo>
                <a:lnTo>
                  <a:pt x="9427" y="0"/>
                </a:lnTo>
                <a:close/>
                <a:moveTo>
                  <a:pt x="9427" y="908"/>
                </a:moveTo>
                <a:lnTo>
                  <a:pt x="12325" y="908"/>
                </a:lnTo>
                <a:cubicBezTo>
                  <a:pt x="14986" y="908"/>
                  <a:pt x="17154" y="2448"/>
                  <a:pt x="17154" y="4340"/>
                </a:cubicBezTo>
                <a:lnTo>
                  <a:pt x="17154" y="10519"/>
                </a:lnTo>
                <a:cubicBezTo>
                  <a:pt x="17154" y="12411"/>
                  <a:pt x="14986" y="13946"/>
                  <a:pt x="12325"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7" y="7715"/>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29"/>
                </a:lnTo>
                <a:cubicBezTo>
                  <a:pt x="13013" y="10762"/>
                  <a:pt x="12469"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50" y="17452"/>
                  <a:pt x="10800" y="17452"/>
                </a:cubicBezTo>
                <a:cubicBezTo>
                  <a:pt x="12751" y="17452"/>
                  <a:pt x="14520" y="16869"/>
                  <a:pt x="15358"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6" name="Shape 803"/>
          <p:cNvSpPr/>
          <p:nvPr/>
        </p:nvSpPr>
        <p:spPr>
          <a:xfrm>
            <a:off x="6866016" y="2129304"/>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48"/>
                  <a:pt x="3576" y="4340"/>
                </a:cubicBezTo>
                <a:lnTo>
                  <a:pt x="3576" y="10519"/>
                </a:lnTo>
                <a:cubicBezTo>
                  <a:pt x="3576" y="12912"/>
                  <a:pt x="6316" y="14854"/>
                  <a:pt x="9682" y="14854"/>
                </a:cubicBezTo>
                <a:lnTo>
                  <a:pt x="12588" y="14854"/>
                </a:lnTo>
                <a:cubicBezTo>
                  <a:pt x="15954" y="14854"/>
                  <a:pt x="18686" y="12912"/>
                  <a:pt x="18686" y="10519"/>
                </a:cubicBezTo>
                <a:lnTo>
                  <a:pt x="18686" y="4340"/>
                </a:lnTo>
                <a:cubicBezTo>
                  <a:pt x="18686" y="1948"/>
                  <a:pt x="15954" y="0"/>
                  <a:pt x="12588" y="0"/>
                </a:cubicBezTo>
                <a:lnTo>
                  <a:pt x="9682" y="0"/>
                </a:lnTo>
                <a:close/>
                <a:moveTo>
                  <a:pt x="9682" y="908"/>
                </a:moveTo>
                <a:lnTo>
                  <a:pt x="12588" y="908"/>
                </a:lnTo>
                <a:cubicBezTo>
                  <a:pt x="15250" y="908"/>
                  <a:pt x="17409" y="2448"/>
                  <a:pt x="17409" y="4340"/>
                </a:cubicBezTo>
                <a:lnTo>
                  <a:pt x="17409" y="10519"/>
                </a:lnTo>
                <a:cubicBezTo>
                  <a:pt x="17409" y="12411"/>
                  <a:pt x="15250" y="13946"/>
                  <a:pt x="12588" y="13946"/>
                </a:cubicBezTo>
                <a:lnTo>
                  <a:pt x="9682" y="13946"/>
                </a:lnTo>
                <a:cubicBezTo>
                  <a:pt x="7020" y="13946"/>
                  <a:pt x="4853" y="12411"/>
                  <a:pt x="4853" y="10519"/>
                </a:cubicBezTo>
                <a:cubicBezTo>
                  <a:pt x="4853" y="10519"/>
                  <a:pt x="4853" y="8238"/>
                  <a:pt x="4853" y="8238"/>
                </a:cubicBezTo>
                <a:cubicBezTo>
                  <a:pt x="5209" y="8257"/>
                  <a:pt x="5554" y="8272"/>
                  <a:pt x="5883" y="8272"/>
                </a:cubicBezTo>
                <a:cubicBezTo>
                  <a:pt x="11119" y="8272"/>
                  <a:pt x="12979" y="5966"/>
                  <a:pt x="13219" y="4624"/>
                </a:cubicBezTo>
                <a:lnTo>
                  <a:pt x="11949" y="4511"/>
                </a:lnTo>
                <a:cubicBezTo>
                  <a:pt x="11925" y="4645"/>
                  <a:pt x="11297" y="7714"/>
                  <a:pt x="4853" y="7330"/>
                </a:cubicBezTo>
                <a:lnTo>
                  <a:pt x="4853" y="4340"/>
                </a:lnTo>
                <a:cubicBezTo>
                  <a:pt x="4853" y="2448"/>
                  <a:pt x="7020" y="908"/>
                  <a:pt x="9682" y="908"/>
                </a:cubicBezTo>
                <a:close/>
                <a:moveTo>
                  <a:pt x="8796" y="10712"/>
                </a:moveTo>
                <a:lnTo>
                  <a:pt x="7663" y="11132"/>
                </a:lnTo>
                <a:cubicBezTo>
                  <a:pt x="7702" y="11185"/>
                  <a:pt x="8634" y="12431"/>
                  <a:pt x="10960" y="12431"/>
                </a:cubicBezTo>
                <a:cubicBezTo>
                  <a:pt x="13306" y="12431"/>
                  <a:pt x="14158" y="11169"/>
                  <a:pt x="14192" y="11115"/>
                </a:cubicBezTo>
                <a:lnTo>
                  <a:pt x="13035" y="10735"/>
                </a:lnTo>
                <a:cubicBezTo>
                  <a:pt x="13030" y="10743"/>
                  <a:pt x="12498"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1" y="16545"/>
                  <a:pt x="7679" y="16038"/>
                  <a:pt x="7176" y="15319"/>
                </a:cubicBezTo>
                <a:lnTo>
                  <a:pt x="7000" y="15070"/>
                </a:lnTo>
                <a:lnTo>
                  <a:pt x="6106" y="15070"/>
                </a:lnTo>
                <a:close/>
                <a:moveTo>
                  <a:pt x="6106" y="15977"/>
                </a:moveTo>
                <a:lnTo>
                  <a:pt x="6242" y="15977"/>
                </a:lnTo>
                <a:cubicBezTo>
                  <a:pt x="7081" y="16869"/>
                  <a:pt x="8850" y="17452"/>
                  <a:pt x="10800" y="17452"/>
                </a:cubicBezTo>
                <a:cubicBezTo>
                  <a:pt x="12751" y="17452"/>
                  <a:pt x="14528" y="16869"/>
                  <a:pt x="15366"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7" name="Shape 804"/>
          <p:cNvSpPr/>
          <p:nvPr/>
        </p:nvSpPr>
        <p:spPr>
          <a:xfrm>
            <a:off x="7471052" y="2129304"/>
            <a:ext cx="537171" cy="755452"/>
          </a:xfrm>
          <a:custGeom>
            <a:avLst/>
            <a:gdLst/>
            <a:ahLst/>
            <a:cxnLst>
              <a:cxn ang="0">
                <a:pos x="wd2" y="hd2"/>
              </a:cxn>
              <a:cxn ang="5400000">
                <a:pos x="wd2" y="hd2"/>
              </a:cxn>
              <a:cxn ang="10800000">
                <a:pos x="wd2" y="hd2"/>
              </a:cxn>
              <a:cxn ang="16200000">
                <a:pos x="wd2" y="hd2"/>
              </a:cxn>
            </a:cxnLst>
            <a:rect l="0" t="0" r="r" b="b"/>
            <a:pathLst>
              <a:path w="21600" h="21600" extrusionOk="0">
                <a:moveTo>
                  <a:pt x="9352" y="0"/>
                </a:moveTo>
                <a:cubicBezTo>
                  <a:pt x="5987" y="0"/>
                  <a:pt x="3248" y="1948"/>
                  <a:pt x="3248" y="4340"/>
                </a:cubicBezTo>
                <a:lnTo>
                  <a:pt x="3248" y="10519"/>
                </a:lnTo>
                <a:cubicBezTo>
                  <a:pt x="3248" y="12912"/>
                  <a:pt x="5987" y="14854"/>
                  <a:pt x="9352" y="14854"/>
                </a:cubicBezTo>
                <a:lnTo>
                  <a:pt x="12256" y="14854"/>
                </a:lnTo>
                <a:cubicBezTo>
                  <a:pt x="15621" y="14854"/>
                  <a:pt x="18352" y="12912"/>
                  <a:pt x="18352" y="10519"/>
                </a:cubicBezTo>
                <a:lnTo>
                  <a:pt x="18352" y="4340"/>
                </a:lnTo>
                <a:cubicBezTo>
                  <a:pt x="18352" y="1948"/>
                  <a:pt x="15621" y="0"/>
                  <a:pt x="12256" y="0"/>
                </a:cubicBezTo>
                <a:lnTo>
                  <a:pt x="9352" y="0"/>
                </a:lnTo>
                <a:close/>
                <a:moveTo>
                  <a:pt x="9352" y="908"/>
                </a:moveTo>
                <a:lnTo>
                  <a:pt x="12256" y="908"/>
                </a:lnTo>
                <a:cubicBezTo>
                  <a:pt x="14917" y="908"/>
                  <a:pt x="17076" y="2448"/>
                  <a:pt x="17076" y="4340"/>
                </a:cubicBezTo>
                <a:lnTo>
                  <a:pt x="17076" y="10519"/>
                </a:lnTo>
                <a:cubicBezTo>
                  <a:pt x="17076" y="12411"/>
                  <a:pt x="14917" y="13946"/>
                  <a:pt x="12256" y="13946"/>
                </a:cubicBezTo>
                <a:lnTo>
                  <a:pt x="9352" y="13946"/>
                </a:lnTo>
                <a:cubicBezTo>
                  <a:pt x="6691" y="13946"/>
                  <a:pt x="4524" y="12411"/>
                  <a:pt x="4524" y="10519"/>
                </a:cubicBezTo>
                <a:cubicBezTo>
                  <a:pt x="4524" y="10519"/>
                  <a:pt x="4524" y="8238"/>
                  <a:pt x="4524" y="8238"/>
                </a:cubicBezTo>
                <a:cubicBezTo>
                  <a:pt x="4880" y="8257"/>
                  <a:pt x="5224" y="8272"/>
                  <a:pt x="5554" y="8272"/>
                </a:cubicBezTo>
                <a:cubicBezTo>
                  <a:pt x="10788" y="8272"/>
                  <a:pt x="12647" y="5966"/>
                  <a:pt x="12887" y="4624"/>
                </a:cubicBezTo>
                <a:lnTo>
                  <a:pt x="11618" y="4511"/>
                </a:lnTo>
                <a:cubicBezTo>
                  <a:pt x="11592" y="4645"/>
                  <a:pt x="10923" y="7709"/>
                  <a:pt x="4524" y="7330"/>
                </a:cubicBezTo>
                <a:lnTo>
                  <a:pt x="4524" y="4340"/>
                </a:lnTo>
                <a:cubicBezTo>
                  <a:pt x="4524" y="2448"/>
                  <a:pt x="6691" y="908"/>
                  <a:pt x="9352" y="908"/>
                </a:cubicBezTo>
                <a:close/>
                <a:moveTo>
                  <a:pt x="8466" y="10712"/>
                </a:moveTo>
                <a:lnTo>
                  <a:pt x="7333" y="11132"/>
                </a:lnTo>
                <a:cubicBezTo>
                  <a:pt x="7372" y="11185"/>
                  <a:pt x="8303" y="12431"/>
                  <a:pt x="10628" y="12431"/>
                </a:cubicBezTo>
                <a:cubicBezTo>
                  <a:pt x="12974" y="12431"/>
                  <a:pt x="13825" y="11169"/>
                  <a:pt x="13860" y="11115"/>
                </a:cubicBezTo>
                <a:lnTo>
                  <a:pt x="12703" y="10735"/>
                </a:lnTo>
                <a:cubicBezTo>
                  <a:pt x="12698" y="10743"/>
                  <a:pt x="12166" y="11523"/>
                  <a:pt x="10628" y="11523"/>
                </a:cubicBezTo>
                <a:cubicBezTo>
                  <a:pt x="9098" y="11523"/>
                  <a:pt x="8491" y="10745"/>
                  <a:pt x="8466" y="10712"/>
                </a:cubicBezTo>
                <a:close/>
                <a:moveTo>
                  <a:pt x="6104" y="15070"/>
                </a:moveTo>
                <a:cubicBezTo>
                  <a:pt x="2740" y="15070"/>
                  <a:pt x="0" y="17017"/>
                  <a:pt x="0" y="19410"/>
                </a:cubicBezTo>
                <a:lnTo>
                  <a:pt x="0" y="21600"/>
                </a:lnTo>
                <a:lnTo>
                  <a:pt x="21600" y="21600"/>
                </a:lnTo>
                <a:lnTo>
                  <a:pt x="21600" y="19410"/>
                </a:lnTo>
                <a:cubicBezTo>
                  <a:pt x="21600" y="17017"/>
                  <a:pt x="18861" y="15069"/>
                  <a:pt x="15496" y="15070"/>
                </a:cubicBezTo>
                <a:lnTo>
                  <a:pt x="14594" y="15070"/>
                </a:lnTo>
                <a:lnTo>
                  <a:pt x="14419" y="15319"/>
                </a:lnTo>
                <a:cubicBezTo>
                  <a:pt x="13916" y="16038"/>
                  <a:pt x="12434" y="16545"/>
                  <a:pt x="10804" y="16545"/>
                </a:cubicBezTo>
                <a:cubicBezTo>
                  <a:pt x="9175" y="16545"/>
                  <a:pt x="7684" y="16038"/>
                  <a:pt x="7181" y="15319"/>
                </a:cubicBezTo>
                <a:lnTo>
                  <a:pt x="7006" y="15070"/>
                </a:lnTo>
                <a:lnTo>
                  <a:pt x="6104" y="15070"/>
                </a:lnTo>
                <a:close/>
                <a:moveTo>
                  <a:pt x="6104" y="15977"/>
                </a:moveTo>
                <a:lnTo>
                  <a:pt x="6240" y="15977"/>
                </a:lnTo>
                <a:cubicBezTo>
                  <a:pt x="7077" y="16869"/>
                  <a:pt x="8854" y="17452"/>
                  <a:pt x="10804" y="17452"/>
                </a:cubicBezTo>
                <a:cubicBezTo>
                  <a:pt x="12754" y="17452"/>
                  <a:pt x="14523" y="16869"/>
                  <a:pt x="15360" y="15977"/>
                </a:cubicBezTo>
                <a:lnTo>
                  <a:pt x="15496" y="15977"/>
                </a:lnTo>
                <a:cubicBezTo>
                  <a:pt x="18157" y="15977"/>
                  <a:pt x="20323" y="17518"/>
                  <a:pt x="20323" y="19410"/>
                </a:cubicBezTo>
                <a:cubicBezTo>
                  <a:pt x="20323" y="19410"/>
                  <a:pt x="20323" y="20692"/>
                  <a:pt x="20323" y="20692"/>
                </a:cubicBezTo>
                <a:lnTo>
                  <a:pt x="1277" y="20692"/>
                </a:lnTo>
                <a:lnTo>
                  <a:pt x="1277" y="19410"/>
                </a:lnTo>
                <a:cubicBezTo>
                  <a:pt x="1277" y="17518"/>
                  <a:pt x="3444" y="15977"/>
                  <a:pt x="6104" y="15977"/>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8" name="Shape 805"/>
          <p:cNvSpPr/>
          <p:nvPr/>
        </p:nvSpPr>
        <p:spPr>
          <a:xfrm>
            <a:off x="8066166" y="2129304"/>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33" y="14854"/>
                </a:lnTo>
                <a:cubicBezTo>
                  <a:pt x="15699" y="14854"/>
                  <a:pt x="18431" y="12912"/>
                  <a:pt x="18431" y="10519"/>
                </a:cubicBezTo>
                <a:lnTo>
                  <a:pt x="18431" y="4340"/>
                </a:lnTo>
                <a:cubicBezTo>
                  <a:pt x="18431" y="1948"/>
                  <a:pt x="15699" y="0"/>
                  <a:pt x="12333" y="0"/>
                </a:cubicBezTo>
                <a:lnTo>
                  <a:pt x="9427" y="0"/>
                </a:lnTo>
                <a:close/>
                <a:moveTo>
                  <a:pt x="9427" y="908"/>
                </a:moveTo>
                <a:lnTo>
                  <a:pt x="12333" y="908"/>
                </a:lnTo>
                <a:cubicBezTo>
                  <a:pt x="14994" y="908"/>
                  <a:pt x="17154" y="2448"/>
                  <a:pt x="17154" y="4340"/>
                </a:cubicBezTo>
                <a:lnTo>
                  <a:pt x="17154" y="10519"/>
                </a:lnTo>
                <a:cubicBezTo>
                  <a:pt x="17154" y="12411"/>
                  <a:pt x="14994" y="13946"/>
                  <a:pt x="12333"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5" y="7714"/>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29"/>
                </a:lnTo>
                <a:cubicBezTo>
                  <a:pt x="13013" y="10761"/>
                  <a:pt x="12469"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49" y="17452"/>
                  <a:pt x="10800" y="17452"/>
                </a:cubicBezTo>
                <a:cubicBezTo>
                  <a:pt x="12751" y="17452"/>
                  <a:pt x="14520" y="16869"/>
                  <a:pt x="15358"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B7CC24"/>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9" name="Shape 806"/>
          <p:cNvSpPr/>
          <p:nvPr/>
        </p:nvSpPr>
        <p:spPr>
          <a:xfrm>
            <a:off x="5670991" y="2969434"/>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9" y="14730"/>
                  <a:pt x="18431" y="12804"/>
                  <a:pt x="18431" y="10431"/>
                </a:cubicBezTo>
                <a:lnTo>
                  <a:pt x="18431" y="4304"/>
                </a:lnTo>
                <a:cubicBezTo>
                  <a:pt x="18431" y="1932"/>
                  <a:pt x="15699"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4" y="5916"/>
                  <a:pt x="12963" y="4586"/>
                </a:cubicBezTo>
                <a:lnTo>
                  <a:pt x="11694" y="4473"/>
                </a:lnTo>
                <a:cubicBezTo>
                  <a:pt x="11670" y="4606"/>
                  <a:pt x="11045" y="7649"/>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5"/>
                </a:lnTo>
                <a:cubicBezTo>
                  <a:pt x="13030" y="10653"/>
                  <a:pt x="12498"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0" y="16908"/>
                  <a:pt x="15358" y="16024"/>
                </a:cubicBezTo>
                <a:lnTo>
                  <a:pt x="15502" y="16024"/>
                </a:lnTo>
                <a:cubicBezTo>
                  <a:pt x="18164"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60" name="Shape 807"/>
          <p:cNvSpPr/>
          <p:nvPr/>
        </p:nvSpPr>
        <p:spPr>
          <a:xfrm>
            <a:off x="6267891" y="2969434"/>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32"/>
                  <a:pt x="3576" y="4304"/>
                </a:cubicBezTo>
                <a:lnTo>
                  <a:pt x="3576" y="10431"/>
                </a:lnTo>
                <a:cubicBezTo>
                  <a:pt x="3576" y="12804"/>
                  <a:pt x="6316" y="14730"/>
                  <a:pt x="9682" y="14730"/>
                </a:cubicBezTo>
                <a:lnTo>
                  <a:pt x="12588" y="14730"/>
                </a:lnTo>
                <a:cubicBezTo>
                  <a:pt x="15954" y="14730"/>
                  <a:pt x="18686" y="12804"/>
                  <a:pt x="18686" y="10431"/>
                </a:cubicBezTo>
                <a:lnTo>
                  <a:pt x="18686" y="4304"/>
                </a:lnTo>
                <a:cubicBezTo>
                  <a:pt x="18686" y="1932"/>
                  <a:pt x="15954" y="0"/>
                  <a:pt x="12588" y="0"/>
                </a:cubicBezTo>
                <a:lnTo>
                  <a:pt x="9682" y="0"/>
                </a:lnTo>
                <a:close/>
                <a:moveTo>
                  <a:pt x="9682" y="900"/>
                </a:moveTo>
                <a:lnTo>
                  <a:pt x="12588" y="900"/>
                </a:lnTo>
                <a:cubicBezTo>
                  <a:pt x="15250" y="900"/>
                  <a:pt x="17409" y="2428"/>
                  <a:pt x="17409" y="4304"/>
                </a:cubicBezTo>
                <a:lnTo>
                  <a:pt x="17409" y="10431"/>
                </a:lnTo>
                <a:cubicBezTo>
                  <a:pt x="17409" y="12308"/>
                  <a:pt x="15250" y="13830"/>
                  <a:pt x="12588" y="13830"/>
                </a:cubicBezTo>
                <a:lnTo>
                  <a:pt x="9682" y="13830"/>
                </a:lnTo>
                <a:cubicBezTo>
                  <a:pt x="7021" y="13830"/>
                  <a:pt x="4853" y="12308"/>
                  <a:pt x="4853" y="10431"/>
                </a:cubicBezTo>
                <a:cubicBezTo>
                  <a:pt x="4853" y="10431"/>
                  <a:pt x="4853" y="8170"/>
                  <a:pt x="4853" y="8170"/>
                </a:cubicBezTo>
                <a:cubicBezTo>
                  <a:pt x="5209" y="8188"/>
                  <a:pt x="5554" y="8203"/>
                  <a:pt x="5883" y="8203"/>
                </a:cubicBezTo>
                <a:cubicBezTo>
                  <a:pt x="11121" y="8203"/>
                  <a:pt x="12979" y="5916"/>
                  <a:pt x="13219" y="4586"/>
                </a:cubicBezTo>
                <a:lnTo>
                  <a:pt x="11949" y="4473"/>
                </a:lnTo>
                <a:cubicBezTo>
                  <a:pt x="11924" y="4606"/>
                  <a:pt x="11257" y="7645"/>
                  <a:pt x="4853" y="7269"/>
                </a:cubicBezTo>
                <a:lnTo>
                  <a:pt x="4853" y="4304"/>
                </a:lnTo>
                <a:cubicBezTo>
                  <a:pt x="4853" y="2428"/>
                  <a:pt x="7021" y="900"/>
                  <a:pt x="9682" y="900"/>
                </a:cubicBezTo>
                <a:close/>
                <a:moveTo>
                  <a:pt x="8796" y="10623"/>
                </a:moveTo>
                <a:lnTo>
                  <a:pt x="7663" y="11039"/>
                </a:lnTo>
                <a:cubicBezTo>
                  <a:pt x="7702" y="11092"/>
                  <a:pt x="8634" y="12328"/>
                  <a:pt x="10960" y="12328"/>
                </a:cubicBezTo>
                <a:cubicBezTo>
                  <a:pt x="13306" y="12328"/>
                  <a:pt x="14158" y="11076"/>
                  <a:pt x="14192" y="11022"/>
                </a:cubicBezTo>
                <a:lnTo>
                  <a:pt x="13035" y="10640"/>
                </a:lnTo>
                <a:cubicBezTo>
                  <a:pt x="13013" y="10672"/>
                  <a:pt x="12469"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61" name="Shape 808"/>
          <p:cNvSpPr/>
          <p:nvPr/>
        </p:nvSpPr>
        <p:spPr>
          <a:xfrm>
            <a:off x="6871141" y="2969434"/>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9" y="14730"/>
                  <a:pt x="18431" y="12804"/>
                  <a:pt x="18431" y="10431"/>
                </a:cubicBezTo>
                <a:lnTo>
                  <a:pt x="18431" y="4304"/>
                </a:lnTo>
                <a:cubicBezTo>
                  <a:pt x="18431" y="1932"/>
                  <a:pt x="15699"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4" y="5916"/>
                  <a:pt x="12963" y="4586"/>
                </a:cubicBezTo>
                <a:lnTo>
                  <a:pt x="11694" y="4473"/>
                </a:lnTo>
                <a:cubicBezTo>
                  <a:pt x="11670" y="4606"/>
                  <a:pt x="11045" y="7650"/>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5"/>
                </a:lnTo>
                <a:cubicBezTo>
                  <a:pt x="13030" y="10653"/>
                  <a:pt x="12498"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0" y="16908"/>
                  <a:pt x="15358"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62" name="Shape 809"/>
          <p:cNvSpPr/>
          <p:nvPr/>
        </p:nvSpPr>
        <p:spPr>
          <a:xfrm>
            <a:off x="7468041" y="2969434"/>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8" y="14730"/>
                  <a:pt x="18431" y="12804"/>
                  <a:pt x="18431" y="10431"/>
                </a:cubicBezTo>
                <a:lnTo>
                  <a:pt x="18431" y="4304"/>
                </a:lnTo>
                <a:cubicBezTo>
                  <a:pt x="18431" y="1932"/>
                  <a:pt x="15698"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3" y="5916"/>
                  <a:pt x="12963" y="4586"/>
                </a:cubicBezTo>
                <a:lnTo>
                  <a:pt x="11694" y="4473"/>
                </a:lnTo>
                <a:cubicBezTo>
                  <a:pt x="11668" y="4606"/>
                  <a:pt x="10999" y="7645"/>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0"/>
                </a:lnTo>
                <a:cubicBezTo>
                  <a:pt x="13013" y="10672"/>
                  <a:pt x="12469"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63" name="Shape 810"/>
          <p:cNvSpPr/>
          <p:nvPr/>
        </p:nvSpPr>
        <p:spPr>
          <a:xfrm>
            <a:off x="8064941" y="2969434"/>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32"/>
                  <a:pt x="3576" y="4304"/>
                </a:cubicBezTo>
                <a:lnTo>
                  <a:pt x="3576" y="10431"/>
                </a:lnTo>
                <a:cubicBezTo>
                  <a:pt x="3576" y="12804"/>
                  <a:pt x="6316" y="14730"/>
                  <a:pt x="9682" y="14730"/>
                </a:cubicBezTo>
                <a:lnTo>
                  <a:pt x="12588" y="14730"/>
                </a:lnTo>
                <a:cubicBezTo>
                  <a:pt x="15954" y="14730"/>
                  <a:pt x="18686" y="12804"/>
                  <a:pt x="18686" y="10431"/>
                </a:cubicBezTo>
                <a:lnTo>
                  <a:pt x="18686" y="4304"/>
                </a:lnTo>
                <a:cubicBezTo>
                  <a:pt x="18686" y="1932"/>
                  <a:pt x="15954" y="0"/>
                  <a:pt x="12588" y="0"/>
                </a:cubicBezTo>
                <a:lnTo>
                  <a:pt x="9682" y="0"/>
                </a:lnTo>
                <a:close/>
                <a:moveTo>
                  <a:pt x="9682" y="900"/>
                </a:moveTo>
                <a:lnTo>
                  <a:pt x="12588" y="900"/>
                </a:lnTo>
                <a:cubicBezTo>
                  <a:pt x="15250" y="900"/>
                  <a:pt x="17409" y="2428"/>
                  <a:pt x="17409" y="4304"/>
                </a:cubicBezTo>
                <a:lnTo>
                  <a:pt x="17409" y="10431"/>
                </a:lnTo>
                <a:cubicBezTo>
                  <a:pt x="17409" y="12308"/>
                  <a:pt x="15250" y="13830"/>
                  <a:pt x="12588" y="13830"/>
                </a:cubicBezTo>
                <a:lnTo>
                  <a:pt x="9682" y="13830"/>
                </a:lnTo>
                <a:cubicBezTo>
                  <a:pt x="7021" y="13830"/>
                  <a:pt x="4853" y="12308"/>
                  <a:pt x="4853" y="10431"/>
                </a:cubicBezTo>
                <a:cubicBezTo>
                  <a:pt x="4853" y="10431"/>
                  <a:pt x="4853" y="8170"/>
                  <a:pt x="4853" y="8170"/>
                </a:cubicBezTo>
                <a:cubicBezTo>
                  <a:pt x="5209" y="8188"/>
                  <a:pt x="5554" y="8203"/>
                  <a:pt x="5883" y="8203"/>
                </a:cubicBezTo>
                <a:cubicBezTo>
                  <a:pt x="11120" y="8203"/>
                  <a:pt x="12979" y="5916"/>
                  <a:pt x="13219" y="4586"/>
                </a:cubicBezTo>
                <a:lnTo>
                  <a:pt x="11949" y="4473"/>
                </a:lnTo>
                <a:cubicBezTo>
                  <a:pt x="11925" y="4606"/>
                  <a:pt x="11302" y="7650"/>
                  <a:pt x="4853" y="7269"/>
                </a:cubicBezTo>
                <a:lnTo>
                  <a:pt x="4853" y="4304"/>
                </a:lnTo>
                <a:cubicBezTo>
                  <a:pt x="4853" y="2428"/>
                  <a:pt x="7021" y="900"/>
                  <a:pt x="9682" y="900"/>
                </a:cubicBezTo>
                <a:close/>
                <a:moveTo>
                  <a:pt x="8796" y="10623"/>
                </a:moveTo>
                <a:lnTo>
                  <a:pt x="7663" y="11039"/>
                </a:lnTo>
                <a:cubicBezTo>
                  <a:pt x="7702" y="11092"/>
                  <a:pt x="8641" y="12328"/>
                  <a:pt x="10968" y="12328"/>
                </a:cubicBezTo>
                <a:cubicBezTo>
                  <a:pt x="13314" y="12328"/>
                  <a:pt x="14158" y="11076"/>
                  <a:pt x="14192" y="11022"/>
                </a:cubicBezTo>
                <a:lnTo>
                  <a:pt x="13035" y="10645"/>
                </a:lnTo>
                <a:cubicBezTo>
                  <a:pt x="13030" y="10653"/>
                  <a:pt x="12506" y="11427"/>
                  <a:pt x="10968" y="11427"/>
                </a:cubicBezTo>
                <a:cubicBezTo>
                  <a:pt x="9436" y="11427"/>
                  <a:pt x="8822" y="10656"/>
                  <a:pt x="8796" y="10623"/>
                </a:cubicBezTo>
                <a:close/>
                <a:moveTo>
                  <a:pt x="6106" y="15124"/>
                </a:moveTo>
                <a:cubicBezTo>
                  <a:pt x="2740"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50"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4" y="16024"/>
                  <a:pt x="6106" y="16024"/>
                </a:cubicBezTo>
                <a:close/>
              </a:path>
            </a:pathLst>
          </a:custGeom>
          <a:solidFill>
            <a:srgbClr val="B7CC24"/>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71"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pic>
        <p:nvPicPr>
          <p:cNvPr id="43" name="Picture 42"/>
          <p:cNvPicPr>
            <a:picLocks noChangeAspect="1"/>
          </p:cNvPicPr>
          <p:nvPr/>
        </p:nvPicPr>
        <p:blipFill>
          <a:blip r:embed="rId2"/>
          <a:stretch>
            <a:fillRect/>
          </a:stretch>
        </p:blipFill>
        <p:spPr>
          <a:xfrm>
            <a:off x="10311979" y="173762"/>
            <a:ext cx="1592545" cy="723231"/>
          </a:xfrm>
          <a:prstGeom prst="rect">
            <a:avLst/>
          </a:prstGeom>
        </p:spPr>
      </p:pic>
    </p:spTree>
    <p:extLst>
      <p:ext uri="{BB962C8B-B14F-4D97-AF65-F5344CB8AC3E}">
        <p14:creationId xmlns:p14="http://schemas.microsoft.com/office/powerpoint/2010/main" val="3702334108"/>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a:t>SQL Database - </a:t>
            </a:r>
            <a:br>
              <a:rPr lang="de-DE"/>
            </a:br>
            <a:r>
              <a:rPr lang="de-DE"/>
              <a:t>Hochverfügbarkeit, Backup &amp; Restore</a:t>
            </a:r>
            <a:endParaRPr lang="de-DE" dirty="0"/>
          </a:p>
        </p:txBody>
      </p:sp>
      <p:sp>
        <p:nvSpPr>
          <p:cNvPr id="3" name="Text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2359287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SQL Database - Backups</a:t>
            </a:r>
            <a:endParaRPr lang="de-DE" dirty="0"/>
          </a:p>
        </p:txBody>
      </p:sp>
      <p:sp>
        <p:nvSpPr>
          <p:cNvPr id="10" name="Inhaltsplatzhalter 2"/>
          <p:cNvSpPr>
            <a:spLocks noGrp="1"/>
          </p:cNvSpPr>
          <p:nvPr>
            <p:ph idx="1"/>
          </p:nvPr>
        </p:nvSpPr>
        <p:spPr/>
        <p:txBody>
          <a:bodyPr>
            <a:normAutofit fontScale="92500" lnSpcReduction="20000"/>
          </a:bodyPr>
          <a:lstStyle/>
          <a:p>
            <a:r>
              <a:rPr lang="de-DE"/>
              <a:t>Point-in-time Wiederherstellung</a:t>
            </a:r>
          </a:p>
          <a:p>
            <a:pPr lvl="1"/>
            <a:r>
              <a:rPr lang="de-DE"/>
              <a:t>Kein separater Service</a:t>
            </a:r>
          </a:p>
          <a:p>
            <a:pPr lvl="1"/>
            <a:r>
              <a:rPr lang="de-DE"/>
              <a:t>Wiederherstellung zu einem konkreten Zeitpunkt</a:t>
            </a:r>
          </a:p>
          <a:p>
            <a:r>
              <a:rPr lang="de-DE"/>
              <a:t>Automatische Datenaufbewahrung </a:t>
            </a:r>
          </a:p>
          <a:p>
            <a:pPr lvl="1"/>
            <a:r>
              <a:rPr lang="de-DE"/>
              <a:t>Modell Basic bis zu 7 Tage</a:t>
            </a:r>
          </a:p>
          <a:p>
            <a:pPr lvl="1"/>
            <a:r>
              <a:rPr lang="de-DE"/>
              <a:t>Modell Standard bis zu 14 Tage</a:t>
            </a:r>
          </a:p>
          <a:p>
            <a:pPr lvl="1"/>
            <a:r>
              <a:rPr lang="de-DE"/>
              <a:t>Modell Premium bis zu 35 Tage</a:t>
            </a:r>
          </a:p>
          <a:p>
            <a:r>
              <a:rPr lang="de-DE"/>
              <a:t>Regelmäßige interne Backups</a:t>
            </a:r>
          </a:p>
          <a:p>
            <a:pPr lvl="1"/>
            <a:r>
              <a:rPr lang="de-DE"/>
              <a:t>Wöchentliches Fullbackup</a:t>
            </a:r>
          </a:p>
          <a:p>
            <a:pPr lvl="1"/>
            <a:r>
              <a:rPr lang="de-DE"/>
              <a:t>Tägliches Differentialbackup</a:t>
            </a:r>
          </a:p>
          <a:p>
            <a:pPr lvl="1"/>
            <a:r>
              <a:rPr lang="de-DE"/>
              <a:t>Backup des Transaktionenlogs </a:t>
            </a:r>
            <a:br>
              <a:rPr lang="de-DE"/>
            </a:br>
            <a:r>
              <a:rPr lang="de-DE"/>
              <a:t>jede 5 Minuten</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786" y="1607186"/>
            <a:ext cx="4866452" cy="3244302"/>
          </a:xfrm>
          <a:prstGeom prst="rect">
            <a:avLst/>
          </a:prstGeom>
        </p:spPr>
      </p:pic>
    </p:spTree>
    <p:extLst>
      <p:ext uri="{BB962C8B-B14F-4D97-AF65-F5344CB8AC3E}">
        <p14:creationId xmlns:p14="http://schemas.microsoft.com/office/powerpoint/2010/main" val="12579184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SQL Database - Hochverfügbarkeit</a:t>
            </a:r>
            <a:endParaRPr lang="de-DE" dirty="0"/>
          </a:p>
        </p:txBody>
      </p:sp>
      <p:sp>
        <p:nvSpPr>
          <p:cNvPr id="10" name="Inhaltsplatzhalter 2"/>
          <p:cNvSpPr>
            <a:spLocks noGrp="1"/>
          </p:cNvSpPr>
          <p:nvPr>
            <p:ph idx="1"/>
          </p:nvPr>
        </p:nvSpPr>
        <p:spPr>
          <a:xfrm>
            <a:off x="609600" y="1600201"/>
            <a:ext cx="5425376" cy="4525963"/>
          </a:xfrm>
        </p:spPr>
        <p:txBody>
          <a:bodyPr/>
          <a:lstStyle/>
          <a:p>
            <a:r>
              <a:rPr lang="de-DE" dirty="0"/>
              <a:t>99,99% Verfügbarkeit durch SLA</a:t>
            </a:r>
          </a:p>
          <a:p>
            <a:r>
              <a:rPr lang="de-DE" dirty="0"/>
              <a:t>Standard Geo-Replication mit einer Stand-by Kopie	 </a:t>
            </a:r>
          </a:p>
          <a:p>
            <a:r>
              <a:rPr lang="de-DE" dirty="0"/>
              <a:t>Aktive Geo-Replication mit bis zu 4 lesbaren Kopien</a:t>
            </a:r>
          </a:p>
        </p:txBody>
      </p:sp>
      <p:grpSp>
        <p:nvGrpSpPr>
          <p:cNvPr id="3" name="Gruppieren 2"/>
          <p:cNvGrpSpPr/>
          <p:nvPr/>
        </p:nvGrpSpPr>
        <p:grpSpPr>
          <a:xfrm>
            <a:off x="6353092" y="2686110"/>
            <a:ext cx="5970526" cy="3129899"/>
            <a:chOff x="4424260" y="1847845"/>
            <a:chExt cx="7744606" cy="4190152"/>
          </a:xfrm>
        </p:grpSpPr>
        <p:pic>
          <p:nvPicPr>
            <p:cNvPr id="5" name="Picture 37"/>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4424260" y="2402031"/>
              <a:ext cx="7744606" cy="3635966"/>
            </a:xfrm>
            <a:prstGeom prst="rect">
              <a:avLst/>
            </a:prstGeom>
          </p:spPr>
        </p:pic>
        <p:grpSp>
          <p:nvGrpSpPr>
            <p:cNvPr id="6" name="Group 38"/>
            <p:cNvGrpSpPr/>
            <p:nvPr/>
          </p:nvGrpSpPr>
          <p:grpSpPr>
            <a:xfrm>
              <a:off x="5348570" y="3795234"/>
              <a:ext cx="288057" cy="288057"/>
              <a:chOff x="5298510" y="3607496"/>
              <a:chExt cx="288099" cy="288099"/>
            </a:xfrm>
          </p:grpSpPr>
          <p:sp>
            <p:nvSpPr>
              <p:cNvPr id="7" name="Oval 3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4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41"/>
            <p:cNvGrpSpPr/>
            <p:nvPr/>
          </p:nvGrpSpPr>
          <p:grpSpPr>
            <a:xfrm>
              <a:off x="5771245" y="4007624"/>
              <a:ext cx="288057" cy="288057"/>
              <a:chOff x="5298510" y="3607496"/>
              <a:chExt cx="288099" cy="288099"/>
            </a:xfrm>
          </p:grpSpPr>
          <p:sp>
            <p:nvSpPr>
              <p:cNvPr id="11" name="Oval 4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4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44"/>
            <p:cNvGrpSpPr/>
            <p:nvPr/>
          </p:nvGrpSpPr>
          <p:grpSpPr>
            <a:xfrm>
              <a:off x="6157005" y="3507176"/>
              <a:ext cx="288057" cy="288057"/>
              <a:chOff x="5298510" y="3607496"/>
              <a:chExt cx="288099" cy="288099"/>
            </a:xfrm>
          </p:grpSpPr>
          <p:sp>
            <p:nvSpPr>
              <p:cNvPr id="14" name="Oval 4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4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47"/>
            <p:cNvGrpSpPr/>
            <p:nvPr/>
          </p:nvGrpSpPr>
          <p:grpSpPr>
            <a:xfrm>
              <a:off x="6338434" y="3778202"/>
              <a:ext cx="288057" cy="288057"/>
              <a:chOff x="5298510" y="3607496"/>
              <a:chExt cx="288099" cy="288099"/>
            </a:xfrm>
          </p:grpSpPr>
          <p:sp>
            <p:nvSpPr>
              <p:cNvPr id="17" name="Oval 4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4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50"/>
            <p:cNvGrpSpPr/>
            <p:nvPr/>
          </p:nvGrpSpPr>
          <p:grpSpPr>
            <a:xfrm>
              <a:off x="8220896" y="3413244"/>
              <a:ext cx="288057" cy="288057"/>
              <a:chOff x="5298510" y="3607496"/>
              <a:chExt cx="288099" cy="288099"/>
            </a:xfrm>
          </p:grpSpPr>
          <p:sp>
            <p:nvSpPr>
              <p:cNvPr id="20" name="Oval 5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5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53"/>
            <p:cNvGrpSpPr/>
            <p:nvPr/>
          </p:nvGrpSpPr>
          <p:grpSpPr>
            <a:xfrm>
              <a:off x="10802980" y="5419211"/>
              <a:ext cx="288057" cy="288057"/>
              <a:chOff x="5298510" y="3607496"/>
              <a:chExt cx="288099" cy="288099"/>
            </a:xfrm>
          </p:grpSpPr>
          <p:sp>
            <p:nvSpPr>
              <p:cNvPr id="23" name="Oval 5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55"/>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56"/>
            <p:cNvGrpSpPr/>
            <p:nvPr/>
          </p:nvGrpSpPr>
          <p:grpSpPr>
            <a:xfrm>
              <a:off x="10677837" y="5033473"/>
              <a:ext cx="288057" cy="288057"/>
              <a:chOff x="5298510" y="3607496"/>
              <a:chExt cx="288099" cy="288099"/>
            </a:xfrm>
          </p:grpSpPr>
          <p:sp>
            <p:nvSpPr>
              <p:cNvPr id="26" name="Oval 5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7" name="Oval 5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59"/>
            <p:cNvGrpSpPr/>
            <p:nvPr/>
          </p:nvGrpSpPr>
          <p:grpSpPr>
            <a:xfrm>
              <a:off x="10080897" y="4745413"/>
              <a:ext cx="288057" cy="288057"/>
              <a:chOff x="5298510" y="3607496"/>
              <a:chExt cx="288099" cy="288099"/>
            </a:xfrm>
          </p:grpSpPr>
          <p:sp>
            <p:nvSpPr>
              <p:cNvPr id="29" name="Oval 60"/>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61"/>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62"/>
            <p:cNvGrpSpPr/>
            <p:nvPr/>
          </p:nvGrpSpPr>
          <p:grpSpPr>
            <a:xfrm>
              <a:off x="10514921" y="3920568"/>
              <a:ext cx="288057" cy="288057"/>
              <a:chOff x="5298510" y="3607496"/>
              <a:chExt cx="288099" cy="288099"/>
            </a:xfrm>
          </p:grpSpPr>
          <p:sp>
            <p:nvSpPr>
              <p:cNvPr id="32" name="Oval 6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6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65"/>
            <p:cNvGrpSpPr/>
            <p:nvPr/>
          </p:nvGrpSpPr>
          <p:grpSpPr>
            <a:xfrm>
              <a:off x="10151557" y="3720387"/>
              <a:ext cx="288057" cy="288057"/>
              <a:chOff x="5298510" y="3607496"/>
              <a:chExt cx="288099" cy="288099"/>
            </a:xfrm>
          </p:grpSpPr>
          <p:sp>
            <p:nvSpPr>
              <p:cNvPr id="35" name="Oval 66"/>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67"/>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68"/>
            <p:cNvGrpSpPr/>
            <p:nvPr/>
          </p:nvGrpSpPr>
          <p:grpSpPr>
            <a:xfrm>
              <a:off x="11091038" y="3411598"/>
              <a:ext cx="288057" cy="288057"/>
              <a:chOff x="5298510" y="3607496"/>
              <a:chExt cx="288099" cy="288099"/>
            </a:xfrm>
          </p:grpSpPr>
          <p:sp>
            <p:nvSpPr>
              <p:cNvPr id="38" name="Oval 6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9" name="Oval 7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71"/>
            <p:cNvGrpSpPr/>
            <p:nvPr/>
          </p:nvGrpSpPr>
          <p:grpSpPr>
            <a:xfrm>
              <a:off x="10621118" y="3438812"/>
              <a:ext cx="288057" cy="288057"/>
              <a:chOff x="5298510" y="3607496"/>
              <a:chExt cx="288099" cy="288099"/>
            </a:xfrm>
          </p:grpSpPr>
          <p:sp>
            <p:nvSpPr>
              <p:cNvPr id="41" name="Oval 7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7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74"/>
            <p:cNvGrpSpPr/>
            <p:nvPr/>
          </p:nvGrpSpPr>
          <p:grpSpPr>
            <a:xfrm>
              <a:off x="10293127" y="3277038"/>
              <a:ext cx="288057" cy="288057"/>
              <a:chOff x="5298510" y="3607496"/>
              <a:chExt cx="288099" cy="288099"/>
            </a:xfrm>
          </p:grpSpPr>
          <p:sp>
            <p:nvSpPr>
              <p:cNvPr id="44" name="Oval 7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7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77"/>
            <p:cNvGrpSpPr/>
            <p:nvPr/>
          </p:nvGrpSpPr>
          <p:grpSpPr>
            <a:xfrm>
              <a:off x="6777826" y="4925340"/>
              <a:ext cx="288057" cy="288057"/>
              <a:chOff x="5298510" y="3607496"/>
              <a:chExt cx="288099" cy="288099"/>
            </a:xfrm>
          </p:grpSpPr>
          <p:sp>
            <p:nvSpPr>
              <p:cNvPr id="47" name="Oval 7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8" name="Oval 7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9" name="Group 80"/>
            <p:cNvGrpSpPr/>
            <p:nvPr/>
          </p:nvGrpSpPr>
          <p:grpSpPr>
            <a:xfrm>
              <a:off x="7113060" y="3193847"/>
              <a:ext cx="817443" cy="817443"/>
              <a:chOff x="7766078" y="2734107"/>
              <a:chExt cx="1169454" cy="1169454"/>
            </a:xfrm>
          </p:grpSpPr>
          <p:grpSp>
            <p:nvGrpSpPr>
              <p:cNvPr id="50" name="Group 81"/>
              <p:cNvGrpSpPr/>
              <p:nvPr/>
            </p:nvGrpSpPr>
            <p:grpSpPr>
              <a:xfrm>
                <a:off x="7766078" y="2734107"/>
                <a:ext cx="1169454" cy="1169454"/>
                <a:chOff x="5321459" y="3630988"/>
                <a:chExt cx="236552" cy="236552"/>
              </a:xfrm>
            </p:grpSpPr>
            <p:sp>
              <p:nvSpPr>
                <p:cNvPr id="63" name="Oval 94"/>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95"/>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332"/>
              <p:cNvGrpSpPr/>
              <p:nvPr/>
            </p:nvGrpSpPr>
            <p:grpSpPr>
              <a:xfrm>
                <a:off x="8131601" y="3008952"/>
                <a:ext cx="452287" cy="691429"/>
                <a:chOff x="11312677" y="4385379"/>
                <a:chExt cx="420734" cy="643192"/>
              </a:xfrm>
            </p:grpSpPr>
            <p:sp>
              <p:nvSpPr>
                <p:cNvPr id="52"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3"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4"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5"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6"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7"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8"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9"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60"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61"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62"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grpSp>
        </p:grpSp>
        <p:grpSp>
          <p:nvGrpSpPr>
            <p:cNvPr id="65" name="Group 96"/>
            <p:cNvGrpSpPr/>
            <p:nvPr/>
          </p:nvGrpSpPr>
          <p:grpSpPr>
            <a:xfrm>
              <a:off x="8251509" y="3160625"/>
              <a:ext cx="817443" cy="817443"/>
              <a:chOff x="7766078" y="2734107"/>
              <a:chExt cx="1169454" cy="1169454"/>
            </a:xfrm>
          </p:grpSpPr>
          <p:grpSp>
            <p:nvGrpSpPr>
              <p:cNvPr id="66" name="Group 97"/>
              <p:cNvGrpSpPr/>
              <p:nvPr/>
            </p:nvGrpSpPr>
            <p:grpSpPr>
              <a:xfrm>
                <a:off x="7766078" y="2734107"/>
                <a:ext cx="1169454" cy="1169454"/>
                <a:chOff x="5321459" y="3630988"/>
                <a:chExt cx="236552" cy="236552"/>
              </a:xfrm>
            </p:grpSpPr>
            <p:sp>
              <p:nvSpPr>
                <p:cNvPr id="79" name="Oval 110"/>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111"/>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332"/>
              <p:cNvGrpSpPr/>
              <p:nvPr/>
            </p:nvGrpSpPr>
            <p:grpSpPr>
              <a:xfrm>
                <a:off x="8131601" y="3008952"/>
                <a:ext cx="452287" cy="691429"/>
                <a:chOff x="11312677" y="4385379"/>
                <a:chExt cx="420734" cy="643192"/>
              </a:xfrm>
            </p:grpSpPr>
            <p:sp>
              <p:nvSpPr>
                <p:cNvPr id="6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6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grpSp>
        </p:grpSp>
        <p:sp>
          <p:nvSpPr>
            <p:cNvPr id="81" name="Oval 112"/>
            <p:cNvSpPr/>
            <p:nvPr/>
          </p:nvSpPr>
          <p:spPr bwMode="auto">
            <a:xfrm>
              <a:off x="7778879" y="3252854"/>
              <a:ext cx="644537" cy="644537"/>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123"/>
            <p:cNvSpPr>
              <a:spLocks noEditPoints="1"/>
            </p:cNvSpPr>
            <p:nvPr/>
          </p:nvSpPr>
          <p:spPr bwMode="black">
            <a:xfrm>
              <a:off x="7922218" y="3389311"/>
              <a:ext cx="357857" cy="371622"/>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00BCF2">
                <a:lumMod val="75000"/>
              </a:srgbClr>
            </a:solidFill>
            <a:ln>
              <a:noFill/>
            </a:ln>
            <a:effectLst/>
            <a:extLst/>
          </p:spPr>
          <p:txBody>
            <a:bodyPr vert="horz" wrap="square" lIns="89611" tIns="44804" rIns="89611" bIns="44804" numCol="1" anchor="t" anchorCtr="0" compatLnSpc="1">
              <a:prstTxWarp prst="textNoShape">
                <a:avLst/>
              </a:prstTxWarp>
            </a:bodyPr>
            <a:lstStyle/>
            <a:p>
              <a:pPr defTabSz="896093">
                <a:defRPr/>
              </a:pPr>
              <a:endParaRPr lang="en-US" sz="1729" kern="0" dirty="0">
                <a:solidFill>
                  <a:srgbClr val="000000"/>
                </a:solidFill>
              </a:endParaRPr>
            </a:p>
          </p:txBody>
        </p:sp>
        <p:sp>
          <p:nvSpPr>
            <p:cNvPr id="83" name="TextBox 114"/>
            <p:cNvSpPr txBox="1"/>
            <p:nvPr/>
          </p:nvSpPr>
          <p:spPr>
            <a:xfrm>
              <a:off x="7368561" y="2660478"/>
              <a:ext cx="1474008" cy="329834"/>
            </a:xfrm>
            <a:prstGeom prst="rect">
              <a:avLst/>
            </a:prstGeom>
            <a:solidFill>
              <a:srgbClr val="00BCF2"/>
            </a:solidFill>
          </p:spPr>
          <p:txBody>
            <a:bodyPr wrap="square" rtlCol="0">
              <a:spAutoFit/>
            </a:bodyPr>
            <a:lstStyle/>
            <a:p>
              <a:pPr algn="ctr" defTabSz="914554">
                <a:defRPr/>
              </a:pPr>
              <a:r>
                <a:rPr lang="en-US" sz="1200" kern="0" dirty="0">
                  <a:solidFill>
                    <a:srgbClr val="FFFFFF"/>
                  </a:solidFill>
                  <a:latin typeface="Segoe UI Light"/>
                </a:rPr>
                <a:t>Geo- replicated</a:t>
              </a:r>
            </a:p>
          </p:txBody>
        </p:sp>
        <p:sp>
          <p:nvSpPr>
            <p:cNvPr id="84" name="TextBox 115"/>
            <p:cNvSpPr txBox="1"/>
            <p:nvPr/>
          </p:nvSpPr>
          <p:spPr>
            <a:xfrm>
              <a:off x="7368559" y="4148290"/>
              <a:ext cx="1560949" cy="544214"/>
            </a:xfrm>
            <a:prstGeom prst="rect">
              <a:avLst/>
            </a:prstGeom>
            <a:solidFill>
              <a:srgbClr val="00BCF2"/>
            </a:solidFill>
          </p:spPr>
          <p:txBody>
            <a:bodyPr wrap="square" rtlCol="0">
              <a:spAutoFit/>
            </a:bodyPr>
            <a:lstStyle/>
            <a:p>
              <a:pPr defTabSz="914554">
                <a:defRPr/>
              </a:pPr>
              <a:r>
                <a:rPr lang="en-US" sz="1200" kern="0" dirty="0">
                  <a:solidFill>
                    <a:srgbClr val="FFFFFF"/>
                  </a:solidFill>
                  <a:latin typeface="Segoe UI Light"/>
                </a:rPr>
                <a:t>Restore from backup</a:t>
              </a:r>
            </a:p>
          </p:txBody>
        </p:sp>
        <p:grpSp>
          <p:nvGrpSpPr>
            <p:cNvPr id="85" name="Group 116"/>
            <p:cNvGrpSpPr/>
            <p:nvPr/>
          </p:nvGrpSpPr>
          <p:grpSpPr>
            <a:xfrm>
              <a:off x="5049719" y="1847845"/>
              <a:ext cx="2026840" cy="1316273"/>
              <a:chOff x="5039611" y="1905017"/>
              <a:chExt cx="2027127" cy="1316460"/>
            </a:xfrm>
          </p:grpSpPr>
          <p:sp>
            <p:nvSpPr>
              <p:cNvPr id="86" name="Freeform 95"/>
              <p:cNvSpPr>
                <a:spLocks/>
              </p:cNvSpPr>
              <p:nvPr/>
            </p:nvSpPr>
            <p:spPr bwMode="auto">
              <a:xfrm flipH="1">
                <a:off x="5039611" y="1905017"/>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87" name="TextBox 118"/>
              <p:cNvSpPr txBox="1"/>
              <p:nvPr/>
            </p:nvSpPr>
            <p:spPr>
              <a:xfrm>
                <a:off x="5536888" y="2257459"/>
                <a:ext cx="1344521" cy="531812"/>
              </a:xfrm>
              <a:prstGeom prst="rect">
                <a:avLst/>
              </a:prstGeom>
              <a:noFill/>
            </p:spPr>
            <p:txBody>
              <a:bodyPr wrap="square" rtlCol="0">
                <a:spAutoFit/>
              </a:bodyPr>
              <a:lstStyle/>
              <a:p>
                <a:pPr defTabSz="914554">
                  <a:defRPr/>
                </a:pPr>
                <a:r>
                  <a:rPr lang="en-US" sz="1400" kern="0" dirty="0">
                    <a:solidFill>
                      <a:srgbClr val="FFFFFF"/>
                    </a:solidFill>
                    <a:latin typeface="Segoe UI Light"/>
                  </a:rPr>
                  <a:t>SQL Database backups</a:t>
                </a:r>
              </a:p>
            </p:txBody>
          </p:sp>
        </p:grpSp>
        <p:grpSp>
          <p:nvGrpSpPr>
            <p:cNvPr id="91" name="Group 122"/>
            <p:cNvGrpSpPr/>
            <p:nvPr/>
          </p:nvGrpSpPr>
          <p:grpSpPr>
            <a:xfrm>
              <a:off x="9190495" y="1847845"/>
              <a:ext cx="2026840" cy="1316273"/>
              <a:chOff x="8989279" y="1808262"/>
              <a:chExt cx="2027127" cy="1316460"/>
            </a:xfrm>
          </p:grpSpPr>
          <p:sp>
            <p:nvSpPr>
              <p:cNvPr id="92" name="Freeform 95"/>
              <p:cNvSpPr>
                <a:spLocks/>
              </p:cNvSpPr>
              <p:nvPr/>
            </p:nvSpPr>
            <p:spPr bwMode="auto">
              <a:xfrm>
                <a:off x="8989279" y="1808262"/>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93" name="TextBox 124"/>
              <p:cNvSpPr txBox="1"/>
              <p:nvPr/>
            </p:nvSpPr>
            <p:spPr>
              <a:xfrm>
                <a:off x="9394675" y="2308937"/>
                <a:ext cx="1302950" cy="312073"/>
              </a:xfrm>
              <a:prstGeom prst="rect">
                <a:avLst/>
              </a:prstGeom>
              <a:noFill/>
            </p:spPr>
            <p:txBody>
              <a:bodyPr wrap="square" rtlCol="0">
                <a:spAutoFit/>
              </a:bodyPr>
              <a:lstStyle/>
              <a:p>
                <a:pPr defTabSz="914554">
                  <a:defRPr/>
                </a:pPr>
                <a:r>
                  <a:rPr lang="en-US" sz="1400" kern="0" dirty="0">
                    <a:solidFill>
                      <a:srgbClr val="FFFFFF"/>
                    </a:solidFill>
                    <a:latin typeface="Segoe UI Light"/>
                  </a:rPr>
                  <a:t>Azure Storage</a:t>
                </a:r>
              </a:p>
            </p:txBody>
          </p:sp>
        </p:grpSp>
      </p:grpSp>
    </p:spTree>
    <p:extLst>
      <p:ext uri="{BB962C8B-B14F-4D97-AF65-F5344CB8AC3E}">
        <p14:creationId xmlns:p14="http://schemas.microsoft.com/office/powerpoint/2010/main" val="781997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a:t>SQL Data Warehouse - </a:t>
            </a:r>
            <a:br>
              <a:rPr lang="de-DE"/>
            </a:br>
            <a:r>
              <a:rPr lang="de-DE"/>
              <a:t>Hochverfügbarkeit, Backup &amp; Restore</a:t>
            </a:r>
            <a:endParaRPr lang="de-DE" dirty="0"/>
          </a:p>
        </p:txBody>
      </p:sp>
      <p:sp>
        <p:nvSpPr>
          <p:cNvPr id="3" name="Text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572700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Backup &amp; Restore</a:t>
            </a:r>
          </a:p>
        </p:txBody>
      </p:sp>
      <p:sp>
        <p:nvSpPr>
          <p:cNvPr id="5" name="Content Placeholder 4"/>
          <p:cNvSpPr>
            <a:spLocks noGrp="1"/>
          </p:cNvSpPr>
          <p:nvPr>
            <p:ph idx="1"/>
          </p:nvPr>
        </p:nvSpPr>
        <p:spPr>
          <a:xfrm>
            <a:off x="838200" y="1825625"/>
            <a:ext cx="6633411" cy="3990384"/>
          </a:xfrm>
        </p:spPr>
        <p:txBody>
          <a:bodyPr>
            <a:normAutofit/>
          </a:bodyPr>
          <a:lstStyle/>
          <a:p>
            <a:pPr marL="0" indent="0">
              <a:buNone/>
            </a:pPr>
            <a:r>
              <a:rPr lang="de-DE" sz="2000" dirty="0"/>
              <a:t>Backup</a:t>
            </a:r>
          </a:p>
          <a:p>
            <a:r>
              <a:rPr lang="de-DE" sz="2000" dirty="0"/>
              <a:t>Snapshots der Datenbank mindestens alle 8 Stunden</a:t>
            </a:r>
          </a:p>
          <a:p>
            <a:r>
              <a:rPr lang="de-DE" sz="2000" dirty="0"/>
              <a:t>Snapshots sind 7 Tage verfügbar</a:t>
            </a:r>
          </a:p>
          <a:p>
            <a:r>
              <a:rPr lang="de-DE" sz="2000" dirty="0"/>
              <a:t>Derzeit keine weitere Backup-Funktionalität möglich</a:t>
            </a:r>
          </a:p>
          <a:p>
            <a:pPr marL="0" indent="0">
              <a:buNone/>
            </a:pPr>
            <a:r>
              <a:rPr lang="de-DE" sz="2000" dirty="0"/>
              <a:t>Restore</a:t>
            </a:r>
          </a:p>
          <a:p>
            <a:r>
              <a:rPr lang="de-DE" sz="2000" dirty="0"/>
              <a:t>Restore aus Snapshots zu einem Zeitpunkt möglich</a:t>
            </a:r>
          </a:p>
          <a:p>
            <a:r>
              <a:rPr lang="de-DE" sz="2000" dirty="0"/>
              <a:t>Restore auch von gelöschten Datenbanken möglich</a:t>
            </a:r>
          </a:p>
          <a:p>
            <a:pPr marL="0" indent="0">
              <a:buNone/>
            </a:pPr>
            <a:r>
              <a:rPr lang="de-DE" sz="2000" dirty="0"/>
              <a:t>Automatismen</a:t>
            </a:r>
          </a:p>
          <a:p>
            <a:r>
              <a:rPr lang="de-DE" sz="2000" dirty="0"/>
              <a:t>Automatisierbar via Power Shell oder Rest API</a:t>
            </a:r>
          </a:p>
          <a:p>
            <a:pPr marL="0" indent="0">
              <a:buNone/>
            </a:pPr>
            <a:r>
              <a:rPr lang="de-DE" sz="2000" dirty="0"/>
              <a:t>SLAs derzeit noch nicht verfügbar (Preview)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2618" y="1588246"/>
            <a:ext cx="4385646" cy="4227763"/>
          </a:xfrm>
          <a:prstGeom prst="rect">
            <a:avLst/>
          </a:prstGeom>
        </p:spPr>
      </p:pic>
    </p:spTree>
    <p:extLst>
      <p:ext uri="{BB962C8B-B14F-4D97-AF65-F5344CB8AC3E}">
        <p14:creationId xmlns:p14="http://schemas.microsoft.com/office/powerpoint/2010/main" val="39973019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4323"/>
          <a:stretch/>
        </p:blipFill>
        <p:spPr>
          <a:xfrm>
            <a:off x="0" y="-103272"/>
            <a:ext cx="12192000" cy="6961272"/>
          </a:xfrm>
          <a:prstGeom prst="rect">
            <a:avLst/>
          </a:prstGeom>
        </p:spPr>
      </p:pic>
      <p:sp>
        <p:nvSpPr>
          <p:cNvPr id="3" name="TextBox 2"/>
          <p:cNvSpPr txBox="1"/>
          <p:nvPr/>
        </p:nvSpPr>
        <p:spPr>
          <a:xfrm>
            <a:off x="0" y="4366222"/>
            <a:ext cx="12192000" cy="1938992"/>
          </a:xfrm>
          <a:prstGeom prst="rect">
            <a:avLst/>
          </a:prstGeom>
          <a:solidFill>
            <a:schemeClr val="tx1">
              <a:lumMod val="65000"/>
              <a:lumOff val="35000"/>
              <a:alpha val="43000"/>
            </a:schemeClr>
          </a:solidFill>
        </p:spPr>
        <p:txBody>
          <a:bodyPr wrap="square" rtlCol="0">
            <a:spAutoFit/>
          </a:bodyPr>
          <a:lstStyle/>
          <a:p>
            <a:pPr algn="ctr"/>
            <a:r>
              <a:rPr lang="de-DE" sz="6000" b="1" i="1" dirty="0">
                <a:solidFill>
                  <a:schemeClr val="bg1"/>
                </a:solidFill>
              </a:rPr>
              <a:t>Demo </a:t>
            </a:r>
          </a:p>
          <a:p>
            <a:pPr algn="ctr"/>
            <a:r>
              <a:rPr lang="de-DE" sz="6000" b="1" i="1" dirty="0">
                <a:solidFill>
                  <a:schemeClr val="bg1"/>
                </a:solidFill>
              </a:rPr>
              <a:t>Time</a:t>
            </a:r>
          </a:p>
        </p:txBody>
      </p:sp>
    </p:spTree>
    <p:extLst>
      <p:ext uri="{BB962C8B-B14F-4D97-AF65-F5344CB8AC3E}">
        <p14:creationId xmlns:p14="http://schemas.microsoft.com/office/powerpoint/2010/main" val="3810696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t="180"/>
          <a:stretch/>
        </p:blipFill>
        <p:spPr>
          <a:xfrm>
            <a:off x="1610406" y="10886"/>
            <a:ext cx="8748680" cy="6095999"/>
          </a:xfrm>
          <a:prstGeom prst="rect">
            <a:avLst/>
          </a:prstGeom>
        </p:spPr>
      </p:pic>
    </p:spTree>
    <p:extLst>
      <p:ext uri="{BB962C8B-B14F-4D97-AF65-F5344CB8AC3E}">
        <p14:creationId xmlns:p14="http://schemas.microsoft.com/office/powerpoint/2010/main" val="6253409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Database - </a:t>
            </a:r>
            <a:r>
              <a:rPr lang="en-US" dirty="0" err="1"/>
              <a:t>Preise</a:t>
            </a:r>
            <a:r>
              <a:rPr lang="en-US" dirty="0"/>
              <a:t> &amp; SLAs</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24687811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 </a:t>
            </a:r>
            <a:r>
              <a:rPr lang="en-US" dirty="0" err="1"/>
              <a:t>Preise</a:t>
            </a:r>
            <a:endParaRPr lang="de-DE" dirty="0"/>
          </a:p>
        </p:txBody>
      </p:sp>
      <p:sp>
        <p:nvSpPr>
          <p:cNvPr id="3" name="Content Placeholder 2"/>
          <p:cNvSpPr>
            <a:spLocks noGrp="1"/>
          </p:cNvSpPr>
          <p:nvPr>
            <p:ph idx="1"/>
          </p:nvPr>
        </p:nvSpPr>
        <p:spPr>
          <a:xfrm>
            <a:off x="838200" y="1825625"/>
            <a:ext cx="5508171" cy="3990384"/>
          </a:xfrm>
        </p:spPr>
        <p:txBody>
          <a:bodyPr/>
          <a:lstStyle/>
          <a:p>
            <a:r>
              <a:rPr lang="en-US" dirty="0"/>
              <a:t>Basic, Standard &amp; Premium Modell</a:t>
            </a:r>
          </a:p>
          <a:p>
            <a:r>
              <a:rPr lang="en-US" dirty="0"/>
              <a:t>Geo-Replication </a:t>
            </a:r>
            <a:r>
              <a:rPr lang="en-US" dirty="0" err="1"/>
              <a:t>möglich</a:t>
            </a:r>
            <a:endParaRPr lang="en-US" dirty="0"/>
          </a:p>
          <a:p>
            <a:r>
              <a:rPr lang="en-US" dirty="0"/>
              <a:t>Support </a:t>
            </a:r>
            <a:r>
              <a:rPr lang="en-US" dirty="0" err="1"/>
              <a:t>Pläne</a:t>
            </a:r>
            <a:r>
              <a:rPr lang="en-US" dirty="0"/>
              <a:t> ab 25€ / </a:t>
            </a:r>
            <a:r>
              <a:rPr lang="en-US" dirty="0" err="1"/>
              <a:t>Monat</a:t>
            </a:r>
            <a:r>
              <a:rPr lang="en-US" dirty="0"/>
              <a:t> </a:t>
            </a:r>
            <a:r>
              <a:rPr lang="en-US" dirty="0" err="1"/>
              <a:t>verfügbar</a:t>
            </a:r>
            <a:endParaRPr lang="en-US" dirty="0"/>
          </a:p>
          <a:p>
            <a:r>
              <a:rPr lang="en-US" dirty="0" err="1"/>
              <a:t>Garantierte</a:t>
            </a:r>
            <a:r>
              <a:rPr lang="en-US" dirty="0"/>
              <a:t> </a:t>
            </a:r>
            <a:r>
              <a:rPr lang="en-US" dirty="0" err="1"/>
              <a:t>Verfügbarkeit</a:t>
            </a:r>
            <a:r>
              <a:rPr lang="en-US" dirty="0"/>
              <a:t> von 99,99%</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589" y="556962"/>
            <a:ext cx="5034091" cy="528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29102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SQL Data Warehouse – Preise &amp; SLAs</a:t>
            </a:r>
            <a:endParaRPr lang="de-DE" dirty="0"/>
          </a:p>
        </p:txBody>
      </p:sp>
      <p:sp>
        <p:nvSpPr>
          <p:cNvPr id="3" name="Text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202261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3" name="Shape 783"/>
          <p:cNvSpPr/>
          <p:nvPr/>
        </p:nvSpPr>
        <p:spPr>
          <a:xfrm>
            <a:off x="705428" y="266051"/>
            <a:ext cx="11358176" cy="6309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292100">
              <a:defRPr sz="1800"/>
            </a:pPr>
            <a:r>
              <a:rPr sz="4100" kern="0" dirty="0">
                <a:solidFill>
                  <a:srgbClr val="333333"/>
                </a:solidFill>
                <a:latin typeface="Source Sans Pro Light"/>
                <a:ea typeface="Source Sans Pro Light"/>
                <a:cs typeface="Source Sans Pro Light"/>
                <a:sym typeface="Source Sans Pro Light"/>
              </a:rPr>
              <a:t>Our </a:t>
            </a:r>
            <a:r>
              <a:rPr lang="en-US" sz="4100" b="1" kern="0" dirty="0">
                <a:solidFill>
                  <a:srgbClr val="4BA8DF"/>
                </a:solidFill>
                <a:latin typeface="Source Sans Pro Semibold"/>
                <a:ea typeface="Source Sans Pro Semibold"/>
                <a:cs typeface="Source Sans Pro Semibold"/>
                <a:sym typeface="Source Sans Pro Semibold"/>
              </a:rPr>
              <a:t>team</a:t>
            </a:r>
            <a:endParaRPr sz="4100" b="1" kern="0" dirty="0">
              <a:solidFill>
                <a:srgbClr val="4BA8DF"/>
              </a:solidFill>
              <a:latin typeface="Source Sans Pro Semibold"/>
              <a:ea typeface="Source Sans Pro Semibold"/>
              <a:cs typeface="Source Sans Pro Semibold"/>
              <a:sym typeface="Source Sans Pro Semibold"/>
            </a:endParaRPr>
          </a:p>
        </p:txBody>
      </p:sp>
      <p:sp>
        <p:nvSpPr>
          <p:cNvPr id="784" name="Shape 784"/>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5" name="Shape 78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chemeClr val="bg1"/>
              </a:solidFill>
              <a:latin typeface="Helvetica Light"/>
              <a:sym typeface="Helvetica Light"/>
            </a:endParaRPr>
          </a:p>
        </p:txBody>
      </p:sp>
      <p:sp>
        <p:nvSpPr>
          <p:cNvPr id="822" name="Shape 822"/>
          <p:cNvSpPr>
            <a:spLocks noGrp="1"/>
          </p:cNvSpPr>
          <p:nvPr>
            <p:ph type="sldNum" sz="quarter" idx="2"/>
          </p:nvPr>
        </p:nvSpPr>
        <p:spPr>
          <a:xfrm>
            <a:off x="11904524" y="6442631"/>
            <a:ext cx="118622" cy="276999"/>
          </a:xfrm>
          <a:prstGeom prst="rect">
            <a:avLst/>
          </a:prstGeom>
          <a:extLst>
            <a:ext uri="{C572A759-6A51-4108-AA02-DFA0A04FC94B}">
              <ma14:wrappingTextBoxFlag xmlns:ma14="http://schemas.microsoft.com/office/mac/drawingml/2011/main" xmlns="" val="1"/>
            </a:ext>
          </a:extLst>
        </p:spPr>
        <p:txBody>
          <a:bodyPr anchor="ctr"/>
          <a:lstStyle/>
          <a:p>
            <a:pPr defTabSz="292100">
              <a:defRPr sz="1800" b="0">
                <a:solidFill>
                  <a:srgbClr val="000000"/>
                </a:solidFill>
              </a:defRPr>
            </a:pPr>
            <a:fld id="{86CB4B4D-7CA3-9044-876B-883B54F8677D}" type="slidenum">
              <a:rPr kern="0">
                <a:solidFill>
                  <a:schemeClr val="bg1"/>
                </a:solidFill>
              </a:rPr>
              <a:pPr defTabSz="292100">
                <a:defRPr sz="1800" b="0">
                  <a:solidFill>
                    <a:srgbClr val="000000"/>
                  </a:solidFill>
                </a:defRPr>
              </a:pPr>
              <a:t>7</a:t>
            </a:fld>
            <a:endParaRPr kern="0">
              <a:solidFill>
                <a:schemeClr val="bg1"/>
              </a:solidFill>
            </a:endParaRPr>
          </a:p>
        </p:txBody>
      </p:sp>
      <p:sp>
        <p:nvSpPr>
          <p:cNvPr id="71" name="Shape 1166"/>
          <p:cNvSpPr/>
          <p:nvPr/>
        </p:nvSpPr>
        <p:spPr>
          <a:xfrm>
            <a:off x="7829883" y="6497137"/>
            <a:ext cx="3589862" cy="1692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91071" y="4826720"/>
            <a:ext cx="1625600" cy="1625600"/>
          </a:xfrm>
          <a:prstGeom prst="ellipse">
            <a:avLst/>
          </a:prstGeom>
          <a:ln w="63500" cap="rnd">
            <a:noFill/>
          </a:ln>
          <a:effectLst/>
        </p:spPr>
      </p:pic>
      <p:pic>
        <p:nvPicPr>
          <p:cNvPr id="50" name="Picture 49"/>
          <p:cNvPicPr>
            <a:picLocks noChangeAspect="1"/>
          </p:cNvPicPr>
          <p:nvPr/>
        </p:nvPicPr>
        <p:blipFill>
          <a:blip r:embed="rId3"/>
          <a:stretch>
            <a:fillRect/>
          </a:stretch>
        </p:blipFill>
        <p:spPr>
          <a:xfrm>
            <a:off x="7065738" y="5024169"/>
            <a:ext cx="1851994" cy="1400868"/>
          </a:xfrm>
          <a:prstGeom prst="ellipse">
            <a:avLst/>
          </a:prstGeom>
          <a:ln>
            <a:noFill/>
          </a:ln>
          <a:effectLst>
            <a:softEdge rad="112500"/>
          </a:effectLst>
        </p:spPr>
      </p:pic>
      <p:pic>
        <p:nvPicPr>
          <p:cNvPr id="51" name="Picture 50"/>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31992"/>
          <a:stretch/>
        </p:blipFill>
        <p:spPr>
          <a:xfrm>
            <a:off x="2618247" y="1299497"/>
            <a:ext cx="1373248" cy="1400868"/>
          </a:xfrm>
          <a:prstGeom prst="ellipse">
            <a:avLst/>
          </a:prstGeom>
          <a:ln w="63500" cap="rnd">
            <a:noFill/>
          </a:ln>
          <a:effectLst/>
        </p:spPr>
      </p:pic>
      <p:pic>
        <p:nvPicPr>
          <p:cNvPr id="3" name="Picture 2"/>
          <p:cNvPicPr>
            <a:picLocks noChangeAspect="1"/>
          </p:cNvPicPr>
          <p:nvPr/>
        </p:nvPicPr>
        <p:blipFill>
          <a:blip r:embed="rId5">
            <a:clrChange>
              <a:clrFrom>
                <a:srgbClr val="DAD9D5"/>
              </a:clrFrom>
              <a:clrTo>
                <a:srgbClr val="DAD9D5">
                  <a:alpha val="0"/>
                </a:srgbClr>
              </a:clrTo>
            </a:clrChange>
            <a:extLst>
              <a:ext uri="{28A0092B-C50C-407E-A947-70E740481C1C}">
                <a14:useLocalDpi xmlns:a14="http://schemas.microsoft.com/office/drawing/2010/main" val="0"/>
              </a:ext>
            </a:extLst>
          </a:blip>
          <a:stretch>
            <a:fillRect/>
          </a:stretch>
        </p:blipFill>
        <p:spPr>
          <a:xfrm>
            <a:off x="4758916" y="1095655"/>
            <a:ext cx="1625600" cy="1625600"/>
          </a:xfrm>
          <a:prstGeom prst="ellipse">
            <a:avLst/>
          </a:prstGeom>
          <a:ln w="63500" cap="rnd">
            <a:noFill/>
          </a:ln>
          <a:effectLst/>
        </p:spPr>
      </p:pic>
      <p:pic>
        <p:nvPicPr>
          <p:cNvPr id="52" name="Picture Placeholder 8"/>
          <p:cNvPicPr>
            <a:picLocks noChangeAspect="1"/>
          </p:cNvPicPr>
          <p:nvPr/>
        </p:nvPicPr>
        <p:blipFill>
          <a:blip r:embed="rId6" cstate="print">
            <a:extLst>
              <a:ext uri="{28A0092B-C50C-407E-A947-70E740481C1C}">
                <a14:useLocalDpi xmlns:a14="http://schemas.microsoft.com/office/drawing/2010/main" val="0"/>
              </a:ext>
            </a:extLst>
          </a:blip>
          <a:srcRect t="342" b="342"/>
          <a:stretch>
            <a:fillRect/>
          </a:stretch>
        </p:blipFill>
        <p:spPr>
          <a:xfrm>
            <a:off x="9466800" y="4883523"/>
            <a:ext cx="1474788" cy="1481138"/>
          </a:xfrm>
          <a:prstGeom prst="ellipse">
            <a:avLst/>
          </a:prstGeom>
          <a:ln>
            <a:solidFill>
              <a:srgbClr val="B7CC24"/>
            </a:solidFill>
          </a:ln>
          <a:effectLst>
            <a:softEdge rad="112500"/>
          </a:effectLst>
        </p:spPr>
      </p:pic>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1989" y="5077345"/>
            <a:ext cx="1427133" cy="1510383"/>
          </a:xfrm>
          <a:prstGeom prst="ellipse">
            <a:avLst/>
          </a:prstGeom>
          <a:ln>
            <a:noFill/>
          </a:ln>
          <a:effectLst>
            <a:softEdge rad="112500"/>
          </a:effectLst>
        </p:spPr>
      </p:pic>
      <p:pic>
        <p:nvPicPr>
          <p:cNvPr id="64" name="Picture 63"/>
          <p:cNvPicPr>
            <a:picLocks noChangeAspect="1"/>
          </p:cNvPicPr>
          <p:nvPr/>
        </p:nvPicPr>
        <p:blipFill rotWithShape="1">
          <a:blip r:embed="rId8" cstate="print">
            <a:extLst>
              <a:ext uri="{28A0092B-C50C-407E-A947-70E740481C1C}">
                <a14:useLocalDpi xmlns:a14="http://schemas.microsoft.com/office/drawing/2010/main" val="0"/>
              </a:ext>
            </a:extLst>
          </a:blip>
          <a:srcRect l="7014" r="24947"/>
          <a:stretch/>
        </p:blipFill>
        <p:spPr>
          <a:xfrm>
            <a:off x="8058998" y="3105221"/>
            <a:ext cx="1343891" cy="1481400"/>
          </a:xfrm>
          <a:prstGeom prst="ellipse">
            <a:avLst/>
          </a:prstGeom>
          <a:ln>
            <a:noFill/>
          </a:ln>
          <a:effectLst>
            <a:softEdge rad="112500"/>
          </a:effectLst>
        </p:spPr>
      </p:pic>
      <p:pic>
        <p:nvPicPr>
          <p:cNvPr id="5" name="Picture 4"/>
          <p:cNvPicPr>
            <a:picLocks noChangeAspect="1"/>
          </p:cNvPicPr>
          <p:nvPr/>
        </p:nvPicPr>
        <p:blipFill>
          <a:blip r:embed="rId9">
            <a:clrChange>
              <a:clrFrom>
                <a:srgbClr val="CFCDF2"/>
              </a:clrFrom>
              <a:clrTo>
                <a:srgbClr val="CFCDF2">
                  <a:alpha val="0"/>
                </a:srgbClr>
              </a:clrTo>
            </a:clrChange>
            <a:extLst>
              <a:ext uri="{28A0092B-C50C-407E-A947-70E740481C1C}">
                <a14:useLocalDpi xmlns:a14="http://schemas.microsoft.com/office/drawing/2010/main" val="0"/>
              </a:ext>
            </a:extLst>
          </a:blip>
          <a:stretch>
            <a:fillRect/>
          </a:stretch>
        </p:blipFill>
        <p:spPr>
          <a:xfrm>
            <a:off x="705428" y="1432848"/>
            <a:ext cx="1219200" cy="1219200"/>
          </a:xfrm>
          <a:prstGeom prst="ellipse">
            <a:avLst/>
          </a:prstGeom>
          <a:ln w="63500" cap="rnd">
            <a:noFill/>
          </a:ln>
          <a:effectLst/>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02039" y="3007125"/>
            <a:ext cx="1677591" cy="1677591"/>
          </a:xfrm>
          <a:prstGeom prst="ellipse">
            <a:avLst/>
          </a:prstGeom>
          <a:ln>
            <a:noFill/>
          </a:ln>
          <a:effectLst>
            <a:softEdge rad="112500"/>
          </a:effectLst>
        </p:spPr>
      </p:pic>
      <p:pic>
        <p:nvPicPr>
          <p:cNvPr id="65" name="Picture Placeholder 5"/>
          <p:cNvPicPr>
            <a:picLocks noChangeAspect="1"/>
          </p:cNvPicPr>
          <p:nvPr/>
        </p:nvPicPr>
        <p:blipFill>
          <a:blip r:embed="rId11">
            <a:extLst>
              <a:ext uri="{28A0092B-C50C-407E-A947-70E740481C1C}">
                <a14:useLocalDpi xmlns:a14="http://schemas.microsoft.com/office/drawing/2010/main" val="0"/>
              </a:ext>
            </a:extLst>
          </a:blip>
          <a:srcRect l="214" r="214"/>
          <a:stretch>
            <a:fillRect/>
          </a:stretch>
        </p:blipFill>
        <p:spPr>
          <a:xfrm>
            <a:off x="2746510" y="5056709"/>
            <a:ext cx="1474788" cy="1481138"/>
          </a:xfrm>
          <a:prstGeom prst="ellipse">
            <a:avLst/>
          </a:prstGeom>
          <a:ln>
            <a:noFill/>
          </a:ln>
          <a:effectLst>
            <a:softEdge rad="112500"/>
          </a:effectLst>
        </p:spPr>
      </p:pic>
      <p:pic>
        <p:nvPicPr>
          <p:cNvPr id="7" name="Picture 6"/>
          <p:cNvPicPr>
            <a:picLocks noChangeAspect="1"/>
          </p:cNvPicPr>
          <p:nvPr/>
        </p:nvPicPr>
        <p:blipFill rotWithShape="1">
          <a:blip r:embed="rId12">
            <a:extLst>
              <a:ext uri="{28A0092B-C50C-407E-A947-70E740481C1C}">
                <a14:useLocalDpi xmlns:a14="http://schemas.microsoft.com/office/drawing/2010/main" val="0"/>
              </a:ext>
            </a:extLst>
          </a:blip>
          <a:srcRect t="52784" r="49840"/>
          <a:stretch/>
        </p:blipFill>
        <p:spPr>
          <a:xfrm>
            <a:off x="461258" y="3007125"/>
            <a:ext cx="1707540" cy="1607318"/>
          </a:xfrm>
          <a:prstGeom prst="ellipse">
            <a:avLst/>
          </a:prstGeom>
          <a:ln>
            <a:noFill/>
          </a:ln>
          <a:effectLst>
            <a:softEdge rad="112500"/>
          </a:effectLst>
        </p:spPr>
      </p:pic>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7441" y="1259363"/>
            <a:ext cx="1481138" cy="1481138"/>
          </a:xfrm>
          <a:prstGeom prst="ellipse">
            <a:avLst/>
          </a:prstGeom>
          <a:ln>
            <a:noFill/>
          </a:ln>
          <a:effectLst>
            <a:softEdge rad="112500"/>
          </a:effectLst>
        </p:spPr>
      </p:pic>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16147" y="3033121"/>
            <a:ext cx="1625600" cy="1625600"/>
          </a:xfrm>
          <a:prstGeom prst="ellipse">
            <a:avLst/>
          </a:prstGeom>
          <a:ln>
            <a:noFill/>
          </a:ln>
          <a:effectLst>
            <a:softEdge rad="112500"/>
          </a:effectLst>
        </p:spPr>
      </p:pic>
      <p:pic>
        <p:nvPicPr>
          <p:cNvPr id="11" name="Picture 10"/>
          <p:cNvPicPr>
            <a:picLocks noChangeAspect="1"/>
          </p:cNvPicPr>
          <p:nvPr/>
        </p:nvPicPr>
        <p:blipFill rotWithShape="1">
          <a:blip r:embed="rId15">
            <a:extLst>
              <a:ext uri="{28A0092B-C50C-407E-A947-70E740481C1C}">
                <a14:useLocalDpi xmlns:a14="http://schemas.microsoft.com/office/drawing/2010/main" val="0"/>
              </a:ext>
            </a:extLst>
          </a:blip>
          <a:srcRect l="71264" t="8213" r="16255" b="45932"/>
          <a:stretch/>
        </p:blipFill>
        <p:spPr>
          <a:xfrm>
            <a:off x="7144977" y="1213558"/>
            <a:ext cx="1369812" cy="1572747"/>
          </a:xfrm>
          <a:prstGeom prst="ellipse">
            <a:avLst/>
          </a:prstGeom>
          <a:ln>
            <a:noFill/>
          </a:ln>
          <a:effectLst>
            <a:softEdge rad="112500"/>
          </a:effectLst>
        </p:spPr>
      </p:pic>
      <p:pic>
        <p:nvPicPr>
          <p:cNvPr id="1026" name="Picture 4" descr="image002"/>
          <p:cNvPicPr>
            <a:picLocks noChangeAspect="1" noChangeArrowheads="1"/>
          </p:cNvPicPr>
          <p:nvPr/>
        </p:nvPicPr>
        <p:blipFill rotWithShape="1">
          <a:blip r:embed="rId16">
            <a:extLst>
              <a:ext uri="{28A0092B-C50C-407E-A947-70E740481C1C}">
                <a14:useLocalDpi xmlns:a14="http://schemas.microsoft.com/office/drawing/2010/main" val="0"/>
              </a:ext>
            </a:extLst>
          </a:blip>
          <a:srcRect l="55160" t="29170" r="36089" b="29844"/>
          <a:stretch/>
        </p:blipFill>
        <p:spPr bwMode="auto">
          <a:xfrm>
            <a:off x="2618247" y="2952371"/>
            <a:ext cx="1147275" cy="17871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17" cstate="print">
            <a:extLst>
              <a:ext uri="{28A0092B-C50C-407E-A947-70E740481C1C}">
                <a14:useLocalDpi xmlns:a14="http://schemas.microsoft.com/office/drawing/2010/main" val="0"/>
              </a:ext>
            </a:extLst>
          </a:blip>
          <a:srcRect l="39887" t="26465" r="44886" b="40201"/>
          <a:stretch/>
        </p:blipFill>
        <p:spPr>
          <a:xfrm>
            <a:off x="4117677" y="2831665"/>
            <a:ext cx="1620226" cy="1995055"/>
          </a:xfrm>
          <a:prstGeom prst="ellipse">
            <a:avLst/>
          </a:prstGeom>
          <a:ln>
            <a:noFill/>
          </a:ln>
          <a:effectLst>
            <a:softEdge rad="112500"/>
          </a:effectLst>
        </p:spPr>
      </p:pic>
      <p:pic>
        <p:nvPicPr>
          <p:cNvPr id="24" name="Picture 23"/>
          <p:cNvPicPr>
            <a:picLocks noChangeAspect="1"/>
          </p:cNvPicPr>
          <p:nvPr/>
        </p:nvPicPr>
        <p:blipFill>
          <a:blip r:embed="rId18"/>
          <a:stretch>
            <a:fillRect/>
          </a:stretch>
        </p:blipFill>
        <p:spPr>
          <a:xfrm>
            <a:off x="10311979" y="173762"/>
            <a:ext cx="1592545" cy="723231"/>
          </a:xfrm>
          <a:prstGeom prst="rect">
            <a:avLst/>
          </a:prstGeom>
        </p:spPr>
      </p:pic>
    </p:spTree>
    <p:extLst>
      <p:ext uri="{BB962C8B-B14F-4D97-AF65-F5344CB8AC3E}">
        <p14:creationId xmlns:p14="http://schemas.microsoft.com/office/powerpoint/2010/main" val="142458711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 Warehouse - </a:t>
            </a:r>
            <a:r>
              <a:rPr lang="en-US" dirty="0" err="1"/>
              <a:t>Preise</a:t>
            </a:r>
            <a:endParaRPr lang="de-DE" dirty="0"/>
          </a:p>
        </p:txBody>
      </p:sp>
      <p:sp>
        <p:nvSpPr>
          <p:cNvPr id="5" name="Content Placeholder 4"/>
          <p:cNvSpPr>
            <a:spLocks noGrp="1"/>
          </p:cNvSpPr>
          <p:nvPr>
            <p:ph idx="1"/>
          </p:nvPr>
        </p:nvSpPr>
        <p:spPr>
          <a:xfrm>
            <a:off x="838200" y="1825625"/>
            <a:ext cx="4572000" cy="3990384"/>
          </a:xfrm>
        </p:spPr>
        <p:txBody>
          <a:bodyPr>
            <a:normAutofit fontScale="92500"/>
          </a:bodyPr>
          <a:lstStyle/>
          <a:p>
            <a:r>
              <a:rPr lang="en-US" dirty="0"/>
              <a:t>Compute &amp; Storage </a:t>
            </a:r>
            <a:r>
              <a:rPr lang="en-US" dirty="0" err="1"/>
              <a:t>werden</a:t>
            </a:r>
            <a:r>
              <a:rPr lang="en-US" dirty="0"/>
              <a:t> separate </a:t>
            </a:r>
            <a:r>
              <a:rPr lang="en-US" dirty="0" err="1"/>
              <a:t>bezahlt</a:t>
            </a:r>
            <a:endParaRPr lang="en-US" dirty="0"/>
          </a:p>
          <a:p>
            <a:r>
              <a:rPr lang="en-US" dirty="0"/>
              <a:t>Compute </a:t>
            </a:r>
            <a:r>
              <a:rPr lang="en-US" dirty="0" err="1"/>
              <a:t>kann</a:t>
            </a:r>
            <a:r>
              <a:rPr lang="en-US" dirty="0"/>
              <a:t> man </a:t>
            </a:r>
            <a:r>
              <a:rPr lang="en-US" dirty="0" err="1"/>
              <a:t>pausieren</a:t>
            </a:r>
            <a:endParaRPr lang="en-US" dirty="0"/>
          </a:p>
          <a:p>
            <a:r>
              <a:rPr lang="en-US" dirty="0"/>
              <a:t>Storage </a:t>
            </a:r>
            <a:r>
              <a:rPr lang="en-US" dirty="0" err="1"/>
              <a:t>Kosten</a:t>
            </a:r>
            <a:r>
              <a:rPr lang="en-US" dirty="0"/>
              <a:t> </a:t>
            </a:r>
            <a:r>
              <a:rPr lang="en-US" dirty="0" err="1"/>
              <a:t>basieren</a:t>
            </a:r>
            <a:r>
              <a:rPr lang="en-US" dirty="0"/>
              <a:t> auf Standard RA-GRS Page Blob </a:t>
            </a:r>
            <a:r>
              <a:rPr lang="en-US" dirty="0" err="1"/>
              <a:t>Preise</a:t>
            </a:r>
            <a:endParaRPr lang="en-US" dirty="0"/>
          </a:p>
          <a:p>
            <a:r>
              <a:rPr lang="en-US" dirty="0" err="1"/>
              <a:t>Zur</a:t>
            </a:r>
            <a:r>
              <a:rPr lang="en-US" dirty="0"/>
              <a:t> </a:t>
            </a:r>
            <a:r>
              <a:rPr lang="en-US" dirty="0" err="1"/>
              <a:t>Zeit</a:t>
            </a:r>
            <a:r>
              <a:rPr lang="en-US" dirty="0"/>
              <a:t> </a:t>
            </a:r>
            <a:r>
              <a:rPr lang="en-US" dirty="0" err="1"/>
              <a:t>noch</a:t>
            </a:r>
            <a:r>
              <a:rPr lang="en-US" dirty="0"/>
              <a:t> </a:t>
            </a:r>
            <a:r>
              <a:rPr lang="en-US" dirty="0" err="1"/>
              <a:t>kein</a:t>
            </a:r>
            <a:r>
              <a:rPr lang="en-US" dirty="0"/>
              <a:t> SLA</a:t>
            </a:r>
            <a:endParaRPr lang="de-DE" dirty="0"/>
          </a:p>
        </p:txBody>
      </p:sp>
      <p:pic>
        <p:nvPicPr>
          <p:cNvPr id="6" name="Picture 5"/>
          <p:cNvPicPr>
            <a:picLocks noChangeAspect="1"/>
          </p:cNvPicPr>
          <p:nvPr/>
        </p:nvPicPr>
        <p:blipFill>
          <a:blip r:embed="rId2"/>
          <a:stretch>
            <a:fillRect/>
          </a:stretch>
        </p:blipFill>
        <p:spPr>
          <a:xfrm>
            <a:off x="5920866" y="1544342"/>
            <a:ext cx="5541218" cy="4271667"/>
          </a:xfrm>
          <a:prstGeom prst="rect">
            <a:avLst/>
          </a:prstGeom>
        </p:spPr>
      </p:pic>
    </p:spTree>
    <p:extLst>
      <p:ext uri="{BB962C8B-B14F-4D97-AF65-F5344CB8AC3E}">
        <p14:creationId xmlns:p14="http://schemas.microsoft.com/office/powerpoint/2010/main" val="25807773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Zusammenfassung</a:t>
            </a:r>
            <a:endParaRPr lang="de-DE" dirty="0"/>
          </a:p>
        </p:txBody>
      </p:sp>
      <p:sp>
        <p:nvSpPr>
          <p:cNvPr id="3" name="Text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1530712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Zusammenfassung</a:t>
            </a:r>
          </a:p>
        </p:txBody>
      </p:sp>
      <p:sp>
        <p:nvSpPr>
          <p:cNvPr id="5" name="Content Placeholder 4"/>
          <p:cNvSpPr>
            <a:spLocks noGrp="1"/>
          </p:cNvSpPr>
          <p:nvPr>
            <p:ph idx="1"/>
          </p:nvPr>
        </p:nvSpPr>
        <p:spPr/>
        <p:txBody>
          <a:bodyPr>
            <a:normAutofit fontScale="92500" lnSpcReduction="10000"/>
          </a:bodyPr>
          <a:lstStyle/>
          <a:p>
            <a:r>
              <a:rPr lang="de-DE" dirty="0"/>
              <a:t>Microsoft mit SQL Database &amp; SQL Data Warehouse zwei gute Angebote für Datenbank als Service</a:t>
            </a:r>
          </a:p>
          <a:p>
            <a:r>
              <a:rPr lang="de-DE" dirty="0"/>
              <a:t>Up &amp; Running innerhalb von Minuten</a:t>
            </a:r>
          </a:p>
          <a:p>
            <a:r>
              <a:rPr lang="de-DE" dirty="0"/>
              <a:t>Skalierbarkeit bis in den Bereich von TB bereits möglich</a:t>
            </a:r>
          </a:p>
          <a:p>
            <a:r>
              <a:rPr lang="de-DE" dirty="0"/>
              <a:t>SMP &amp; MPP funktionieren ein bisschen anders</a:t>
            </a:r>
          </a:p>
          <a:p>
            <a:r>
              <a:rPr lang="de-DE" dirty="0"/>
              <a:t>Support für Data Tools und Management Studio wird weiter ausgebaut</a:t>
            </a:r>
          </a:p>
          <a:p>
            <a:r>
              <a:rPr lang="de-DE" dirty="0"/>
              <a:t>Integration in andere Azure Services möglich (Data Factory, Power BI, Azure ML)</a:t>
            </a:r>
          </a:p>
          <a:p>
            <a:r>
              <a:rPr lang="de-DE" dirty="0"/>
              <a:t>Preis-Leistungs-Verhältnis ist unschlagbar</a:t>
            </a:r>
          </a:p>
        </p:txBody>
      </p:sp>
    </p:spTree>
    <p:extLst>
      <p:ext uri="{BB962C8B-B14F-4D97-AF65-F5344CB8AC3E}">
        <p14:creationId xmlns:p14="http://schemas.microsoft.com/office/powerpoint/2010/main" val="3894287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SQL Database</a:t>
            </a:r>
            <a:endParaRPr lang="de-DE" dirty="0"/>
          </a:p>
        </p:txBody>
      </p:sp>
      <p:sp>
        <p:nvSpPr>
          <p:cNvPr id="3" name="Inhaltsplatzhalter 2"/>
          <p:cNvSpPr>
            <a:spLocks noGrp="1"/>
          </p:cNvSpPr>
          <p:nvPr>
            <p:ph idx="1"/>
          </p:nvPr>
        </p:nvSpPr>
        <p:spPr/>
        <p:txBody>
          <a:bodyPr/>
          <a:lstStyle/>
          <a:p>
            <a:r>
              <a:rPr lang="de-DE"/>
              <a:t>Geringe Administration</a:t>
            </a:r>
          </a:p>
          <a:p>
            <a:r>
              <a:rPr lang="de-DE"/>
              <a:t>Sehr schnelle Bereitstellung</a:t>
            </a:r>
          </a:p>
          <a:p>
            <a:r>
              <a:rPr lang="de-DE"/>
              <a:t>Transparente/Nutzungsabhängige Kosten</a:t>
            </a:r>
          </a:p>
          <a:p>
            <a:r>
              <a:rPr lang="de-DE"/>
              <a:t>Bestehende und neue Werkzeuge</a:t>
            </a:r>
          </a:p>
          <a:p>
            <a:r>
              <a:rPr lang="de-DE"/>
              <a:t>Ideal für</a:t>
            </a:r>
          </a:p>
          <a:p>
            <a:pPr lvl="1"/>
            <a:r>
              <a:rPr lang="de-DE"/>
              <a:t>Entwicklung von Web Anwendungen</a:t>
            </a:r>
          </a:p>
          <a:p>
            <a:pPr lvl="1"/>
            <a:r>
              <a:rPr lang="de-DE"/>
              <a:t>Nutzung als Entwicklungs-/Testumgebung</a:t>
            </a:r>
          </a:p>
          <a:p>
            <a:pPr lvl="1"/>
            <a:r>
              <a:rPr lang="de-DE"/>
              <a:t>unvorhersehbare/stark schwankende Anforderungen</a:t>
            </a:r>
          </a:p>
          <a:p>
            <a:pPr lvl="1"/>
            <a:endParaRPr lang="de-DE"/>
          </a:p>
          <a:p>
            <a:pPr lvl="1"/>
            <a:endParaRPr lang="de-DE"/>
          </a:p>
          <a:p>
            <a:pPr lvl="1"/>
            <a:endParaRPr lang="de-DE"/>
          </a:p>
          <a:p>
            <a:pPr lvl="1"/>
            <a:endParaRPr lang="de-DE"/>
          </a:p>
          <a:p>
            <a:endParaRPr lang="de-DE"/>
          </a:p>
          <a:p>
            <a:pPr lvl="2"/>
            <a:endParaRPr lang="de-DE" dirty="0"/>
          </a:p>
        </p:txBody>
      </p:sp>
      <p:sp>
        <p:nvSpPr>
          <p:cNvPr id="4" name="Rectangle 5"/>
          <p:cNvSpPr/>
          <p:nvPr/>
        </p:nvSpPr>
        <p:spPr bwMode="auto">
          <a:xfrm>
            <a:off x="8164033" y="169068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Elastische</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err="1">
                <a:gradFill>
                  <a:gsLst>
                    <a:gs pos="0">
                      <a:srgbClr val="FFFFFF"/>
                    </a:gs>
                    <a:gs pos="100000">
                      <a:srgbClr val="FFFFFF"/>
                    </a:gs>
                  </a:gsLst>
                  <a:lin ang="5400000" scaled="0"/>
                </a:gradFill>
                <a:ea typeface="Segoe UI" pitchFamily="34" charset="0"/>
                <a:cs typeface="Segoe UI" pitchFamily="34" charset="0"/>
              </a:rPr>
              <a:t>Größen</a:t>
            </a:r>
            <a:r>
              <a:rPr lang="en-US" sz="2400" dirty="0">
                <a:gradFill>
                  <a:gsLst>
                    <a:gs pos="0">
                      <a:srgbClr val="FFFFFF"/>
                    </a:gs>
                    <a:gs pos="100000">
                      <a:srgbClr val="FFFFFF"/>
                    </a:gs>
                  </a:gsLst>
                  <a:lin ang="5400000" scaled="0"/>
                </a:gradFill>
                <a:ea typeface="Segoe UI" pitchFamily="34" charset="0"/>
                <a:cs typeface="Segoe UI" pitchFamily="34" charset="0"/>
              </a:rPr>
              <a:t>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&amp; </a:t>
            </a:r>
            <a:r>
              <a:rPr lang="en-US" sz="2400" dirty="0" err="1">
                <a:gradFill>
                  <a:gsLst>
                    <a:gs pos="0">
                      <a:srgbClr val="FFFFFF"/>
                    </a:gs>
                    <a:gs pos="100000">
                      <a:srgbClr val="FFFFFF"/>
                    </a:gs>
                  </a:gsLst>
                  <a:lin ang="5400000" scaled="0"/>
                </a:gradFill>
                <a:ea typeface="Segoe UI" pitchFamily="34" charset="0"/>
                <a:cs typeface="Segoe UI" pitchFamily="34" charset="0"/>
              </a:rPr>
              <a:t>Leistung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6"/>
          <p:cNvSpPr/>
          <p:nvPr/>
        </p:nvSpPr>
        <p:spPr bwMode="auto">
          <a:xfrm>
            <a:off x="8164033" y="3024056"/>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Kontinuität</a:t>
            </a: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&amp; </a:t>
            </a:r>
            <a:r>
              <a:rPr lang="en-US" sz="2400" dirty="0" err="1">
                <a:gradFill>
                  <a:gsLst>
                    <a:gs pos="0">
                      <a:srgbClr val="FFFFFF"/>
                    </a:gs>
                    <a:gs pos="100000">
                      <a:srgbClr val="FFFFFF"/>
                    </a:gs>
                  </a:gsLst>
                  <a:lin ang="5400000" scaled="0"/>
                </a:gradFill>
                <a:ea typeface="Segoe UI" pitchFamily="34" charset="0"/>
                <a:cs typeface="Segoe UI" pitchFamily="34" charset="0"/>
              </a:rPr>
              <a:t>Datenschutz</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7"/>
          <p:cNvSpPr/>
          <p:nvPr/>
        </p:nvSpPr>
        <p:spPr bwMode="auto">
          <a:xfrm>
            <a:off x="8164033" y="4357424"/>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Vertraut</a:t>
            </a:r>
            <a:r>
              <a:rPr lang="en-US" sz="2400" dirty="0">
                <a:gradFill>
                  <a:gsLst>
                    <a:gs pos="0">
                      <a:srgbClr val="FFFFFF"/>
                    </a:gs>
                    <a:gs pos="100000">
                      <a:srgbClr val="FFFFFF"/>
                    </a:gs>
                  </a:gsLst>
                  <a:lin ang="5400000" scaled="0"/>
                </a:gradFill>
                <a:ea typeface="Segoe UI" pitchFamily="34" charset="0"/>
                <a:cs typeface="Segoe UI" pitchFamily="34" charset="0"/>
              </a:rPr>
              <a:t> &amp;                       </a:t>
            </a:r>
            <a:r>
              <a:rPr lang="en-US" sz="2400" dirty="0" err="1">
                <a:gradFill>
                  <a:gsLst>
                    <a:gs pos="0">
                      <a:srgbClr val="FFFFFF"/>
                    </a:gs>
                    <a:gs pos="100000">
                      <a:srgbClr val="FFFFFF"/>
                    </a:gs>
                  </a:gsLst>
                  <a:lin ang="5400000" scaled="0"/>
                </a:gradFill>
                <a:ea typeface="Segoe UI" pitchFamily="34" charset="0"/>
                <a:cs typeface="Segoe UI" pitchFamily="34" charset="0"/>
              </a:rPr>
              <a:t>Selbstverwaltend</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765133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a:p>
        </p:txBody>
      </p:sp>
      <p:sp>
        <p:nvSpPr>
          <p:cNvPr id="3" name="Content Placeholder 2"/>
          <p:cNvSpPr>
            <a:spLocks noGrp="1"/>
          </p:cNvSpPr>
          <p:nvPr>
            <p:ph idx="1"/>
          </p:nvPr>
        </p:nvSpPr>
        <p:spPr/>
        <p:txBody>
          <a:bodyPr/>
          <a:lstStyle/>
          <a:p>
            <a:endParaRPr lang="de-DE"/>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1917"/>
            <a:ext cx="12192000" cy="5656083"/>
          </a:xfrm>
          <a:prstGeom prst="rect">
            <a:avLst/>
          </a:prstGeom>
        </p:spPr>
      </p:pic>
    </p:spTree>
    <p:extLst>
      <p:ext uri="{BB962C8B-B14F-4D97-AF65-F5344CB8AC3E}">
        <p14:creationId xmlns:p14="http://schemas.microsoft.com/office/powerpoint/2010/main" val="40162912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How did you like it?</a:t>
            </a:r>
          </a:p>
        </p:txBody>
      </p:sp>
      <p:sp>
        <p:nvSpPr>
          <p:cNvPr id="19" name="Content Placeholder 18"/>
          <p:cNvSpPr>
            <a:spLocks noGrp="1"/>
          </p:cNvSpPr>
          <p:nvPr>
            <p:ph idx="1"/>
          </p:nvPr>
        </p:nvSpPr>
        <p:spPr/>
        <p:txBody>
          <a:bodyPr>
            <a:normAutofit/>
          </a:bodyPr>
          <a:lstStyle/>
          <a:p>
            <a:r>
              <a:rPr lang="en-US" dirty="0">
                <a:solidFill>
                  <a:schemeClr val="tx2"/>
                </a:solidFill>
              </a:rPr>
              <a:t>Please give feedback</a:t>
            </a:r>
          </a:p>
          <a:p>
            <a:r>
              <a:rPr lang="en-US" dirty="0">
                <a:solidFill>
                  <a:schemeClr val="tx2"/>
                </a:solidFill>
              </a:rPr>
              <a:t>to the event: </a:t>
            </a:r>
            <a:r>
              <a:rPr lang="en-US" dirty="0">
                <a:hlinkClick r:id="rId2"/>
              </a:rPr>
              <a:t>http://www.sqlsaturday.com/494/eventeval.aspx</a:t>
            </a:r>
            <a:endParaRPr lang="en-US" dirty="0"/>
          </a:p>
          <a:p>
            <a:r>
              <a:rPr lang="en-US" dirty="0">
                <a:solidFill>
                  <a:schemeClr val="tx2"/>
                </a:solidFill>
              </a:rPr>
              <a:t>to me as a speaker: </a:t>
            </a:r>
            <a:r>
              <a:rPr lang="en-US" dirty="0">
                <a:hlinkClick r:id="rId3"/>
              </a:rPr>
              <a:t>http://www.sqlsaturday.com/494/sessions/</a:t>
            </a:r>
            <a:br>
              <a:rPr lang="en-US" dirty="0">
                <a:hlinkClick r:id="rId3"/>
              </a:rPr>
            </a:br>
            <a:r>
              <a:rPr lang="en-US" dirty="0">
                <a:hlinkClick r:id="rId3"/>
              </a:rPr>
              <a:t>sessionevaluation.aspx</a:t>
            </a:r>
            <a:endParaRPr lang="en-US" dirty="0"/>
          </a:p>
          <a:p>
            <a:r>
              <a:rPr lang="en-US" dirty="0"/>
              <a:t> </a:t>
            </a:r>
          </a:p>
        </p:txBody>
      </p:sp>
    </p:spTree>
    <p:extLst>
      <p:ext uri="{BB962C8B-B14F-4D97-AF65-F5344CB8AC3E}">
        <p14:creationId xmlns:p14="http://schemas.microsoft.com/office/powerpoint/2010/main" val="36945260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err="1"/>
              <a:t>Ressources</a:t>
            </a:r>
            <a:endParaRPr lang="en-US" dirty="0"/>
          </a:p>
        </p:txBody>
      </p:sp>
      <p:sp>
        <p:nvSpPr>
          <p:cNvPr id="19" name="Content Placeholder 18"/>
          <p:cNvSpPr>
            <a:spLocks noGrp="1"/>
          </p:cNvSpPr>
          <p:nvPr>
            <p:ph idx="1"/>
          </p:nvPr>
        </p:nvSpPr>
        <p:spPr/>
        <p:txBody>
          <a:bodyPr>
            <a:normAutofit/>
          </a:bodyPr>
          <a:lstStyle/>
          <a:p>
            <a:r>
              <a:rPr lang="en-US" dirty="0">
                <a:solidFill>
                  <a:schemeClr val="tx2"/>
                </a:solidFill>
              </a:rPr>
              <a:t>SQL Server 2016 in 15 </a:t>
            </a:r>
            <a:r>
              <a:rPr lang="en-US" dirty="0" err="1">
                <a:solidFill>
                  <a:schemeClr val="tx2"/>
                </a:solidFill>
              </a:rPr>
              <a:t>Minuten</a:t>
            </a:r>
            <a:endParaRPr lang="en-US" dirty="0">
              <a:solidFill>
                <a:schemeClr val="tx2"/>
              </a:solidFill>
            </a:endParaRPr>
          </a:p>
          <a:p>
            <a:pPr lvl="1"/>
            <a:r>
              <a:rPr lang="en-US" dirty="0">
                <a:hlinkClick r:id="rId2"/>
              </a:rPr>
              <a:t>https://channel9.msdn.com/Series/SQLServer-2016-in-15-Minuten</a:t>
            </a:r>
            <a:endParaRPr lang="en-US" dirty="0"/>
          </a:p>
          <a:p>
            <a:pPr lvl="1"/>
            <a:endParaRPr lang="en-US" dirty="0"/>
          </a:p>
          <a:p>
            <a:r>
              <a:rPr lang="en-US" dirty="0">
                <a:solidFill>
                  <a:schemeClr val="tx2"/>
                </a:solidFill>
              </a:rPr>
              <a:t>SQL PASS Austria Meeting Archive</a:t>
            </a:r>
          </a:p>
          <a:p>
            <a:pPr lvl="1"/>
            <a:r>
              <a:rPr lang="en-US" dirty="0">
                <a:hlinkClick r:id="rId3"/>
              </a:rPr>
              <a:t>http://sdrv.ms/ZFVdnM</a:t>
            </a:r>
            <a:endParaRPr lang="en-US" dirty="0"/>
          </a:p>
          <a:p>
            <a:pPr lvl="1"/>
            <a:endParaRPr lang="en-US" dirty="0"/>
          </a:p>
          <a:p>
            <a:endParaRPr lang="en-US" dirty="0"/>
          </a:p>
        </p:txBody>
      </p:sp>
    </p:spTree>
    <p:extLst>
      <p:ext uri="{BB962C8B-B14F-4D97-AF65-F5344CB8AC3E}">
        <p14:creationId xmlns:p14="http://schemas.microsoft.com/office/powerpoint/2010/main" val="17720915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Thank</a:t>
            </a:r>
            <a:r>
              <a:rPr lang="de-DE" dirty="0"/>
              <a:t> </a:t>
            </a:r>
            <a:r>
              <a:rPr lang="de-DE" dirty="0" err="1"/>
              <a:t>you</a:t>
            </a:r>
            <a:r>
              <a:rPr lang="de-DE"/>
              <a:t>!</a:t>
            </a:r>
            <a:endParaRPr lang="de-DE" dirty="0"/>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542" y="1650804"/>
            <a:ext cx="3150524" cy="664439"/>
          </a:xfrm>
          <a:prstGeom prst="rect">
            <a:avLst/>
          </a:prstGeom>
          <a:noFill/>
          <a:ln>
            <a:noFill/>
          </a:ln>
        </p:spPr>
      </p:pic>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0068" y="1417638"/>
            <a:ext cx="1521322" cy="1217856"/>
          </a:xfrm>
          <a:prstGeom prst="rect">
            <a:avLst/>
          </a:prstGeom>
          <a:noFill/>
          <a:ln>
            <a:noFill/>
          </a:ln>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705" y="3021730"/>
            <a:ext cx="2329662" cy="822232"/>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256" y="4117968"/>
            <a:ext cx="2539353" cy="876528"/>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439" y="4140402"/>
            <a:ext cx="2356373" cy="831661"/>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71009" y="5357712"/>
            <a:ext cx="2039016" cy="679673"/>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71256" y="2885354"/>
            <a:ext cx="2586640" cy="869398"/>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51356" y="4268948"/>
            <a:ext cx="1960624" cy="428551"/>
          </a:xfrm>
          <a:prstGeom prst="rect">
            <a:avLst/>
          </a:prstGeom>
        </p:spPr>
      </p:pic>
      <p:pic>
        <p:nvPicPr>
          <p:cNvPr id="28" name="Picture 2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75850" y="2964407"/>
            <a:ext cx="2420597" cy="854328"/>
          </a:xfrm>
          <a:prstGeom prst="rect">
            <a:avLst/>
          </a:prstGeom>
        </p:spPr>
      </p:pic>
    </p:spTree>
    <p:extLst>
      <p:ext uri="{BB962C8B-B14F-4D97-AF65-F5344CB8AC3E}">
        <p14:creationId xmlns:p14="http://schemas.microsoft.com/office/powerpoint/2010/main" val="397235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324" name="Shape 324"/>
          <p:cNvSpPr/>
          <p:nvPr/>
        </p:nvSpPr>
        <p:spPr>
          <a:xfrm>
            <a:off x="700720" y="266668"/>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sz="4100" kern="0" dirty="0">
                <a:solidFill>
                  <a:srgbClr val="333333"/>
                </a:solidFill>
                <a:latin typeface="Source Sans Pro Light"/>
                <a:ea typeface="Source Sans Pro Light"/>
                <a:cs typeface="Source Sans Pro Light"/>
                <a:sym typeface="Source Sans Pro Light"/>
              </a:rPr>
              <a:t>Our </a:t>
            </a:r>
            <a:r>
              <a:rPr sz="4100" b="1" kern="0" dirty="0">
                <a:solidFill>
                  <a:srgbClr val="4BA8DF"/>
                </a:solidFill>
                <a:latin typeface="Source Sans Pro Semibold"/>
                <a:ea typeface="Source Sans Pro Semibold"/>
                <a:cs typeface="Source Sans Pro Semibold"/>
                <a:sym typeface="Source Sans Pro Semibold"/>
              </a:rPr>
              <a:t>services</a:t>
            </a:r>
          </a:p>
        </p:txBody>
      </p:sp>
      <p:sp>
        <p:nvSpPr>
          <p:cNvPr id="325" name="Shape 32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328" name="Shape 328"/>
          <p:cNvSpPr/>
          <p:nvPr/>
        </p:nvSpPr>
        <p:spPr>
          <a:xfrm>
            <a:off x="418814" y="2270407"/>
            <a:ext cx="2826000" cy="1"/>
          </a:xfrm>
          <a:prstGeom prst="line">
            <a:avLst/>
          </a:prstGeom>
          <a:ln w="12700">
            <a:solidFill>
              <a:srgbClr val="CBCBCB"/>
            </a:solidFill>
            <a:miter lim="400000"/>
          </a:ln>
        </p:spPr>
        <p:txBody>
          <a:bodyPr lIns="0" tIns="0" rIns="0" bIns="0" anchor="ctr"/>
          <a:lstStyle/>
          <a:p>
            <a:pPr algn="ctr" defTabSz="292100">
              <a:defRPr sz="3200"/>
            </a:pPr>
            <a:endParaRPr sz="1600" kern="0">
              <a:solidFill>
                <a:srgbClr val="4B99D9"/>
              </a:solidFill>
              <a:latin typeface="Helvetica Light"/>
              <a:sym typeface="Helvetica Light"/>
            </a:endParaRPr>
          </a:p>
        </p:txBody>
      </p:sp>
      <p:sp>
        <p:nvSpPr>
          <p:cNvPr id="356" name="Shape 356"/>
          <p:cNvSpPr/>
          <p:nvPr/>
        </p:nvSpPr>
        <p:spPr>
          <a:xfrm>
            <a:off x="382478" y="1926152"/>
            <a:ext cx="2988000"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4B99D9"/>
                </a:solidFill>
              </a:rPr>
              <a:t>Customer / Product Analytics</a:t>
            </a:r>
            <a:endParaRPr sz="1800" kern="0" dirty="0">
              <a:solidFill>
                <a:srgbClr val="4B99D9"/>
              </a:solidFill>
            </a:endParaRPr>
          </a:p>
        </p:txBody>
      </p:sp>
      <p:sp>
        <p:nvSpPr>
          <p:cNvPr id="357" name="Shape 357"/>
          <p:cNvSpPr>
            <a:spLocks noGrp="1"/>
          </p:cNvSpPr>
          <p:nvPr>
            <p:ph type="sldNum" sz="quarter" idx="2"/>
          </p:nvPr>
        </p:nvSpPr>
        <p:spPr>
          <a:xfrm>
            <a:off x="11906675" y="6443276"/>
            <a:ext cx="118622" cy="276999"/>
          </a:xfrm>
          <a:prstGeom prst="rect">
            <a:avLst/>
          </a:prstGeom>
          <a:extLst>
            <a:ext uri="{C572A759-6A51-4108-AA02-DFA0A04FC94B}">
              <ma14:wrappingTextBoxFlag xmlns="" xmlns:ma14="http://schemas.microsoft.com/office/mac/drawingml/2011/main" val="1"/>
            </a:ext>
          </a:extLst>
        </p:spPr>
        <p:txBody>
          <a:bodyPr anchor="ctr"/>
          <a:lstStyle/>
          <a:p>
            <a:pPr defTabSz="292100">
              <a:defRPr sz="1800" b="0">
                <a:solidFill>
                  <a:srgbClr val="000000"/>
                </a:solidFill>
              </a:defRPr>
            </a:pPr>
            <a:fld id="{86CB4B4D-7CA3-9044-876B-883B54F8677D}" type="slidenum">
              <a:rPr kern="0">
                <a:solidFill>
                  <a:schemeClr val="bg1"/>
                </a:solidFill>
              </a:rPr>
              <a:pPr defTabSz="292100">
                <a:defRPr sz="1800" b="0">
                  <a:solidFill>
                    <a:srgbClr val="000000"/>
                  </a:solidFill>
                </a:defRPr>
              </a:pPr>
              <a:t>8</a:t>
            </a:fld>
            <a:endParaRPr kern="0" dirty="0">
              <a:solidFill>
                <a:schemeClr val="bg1"/>
              </a:solidFill>
            </a:endParaRPr>
          </a:p>
        </p:txBody>
      </p:sp>
      <p:sp>
        <p:nvSpPr>
          <p:cNvPr id="37" name="Shape 328"/>
          <p:cNvSpPr/>
          <p:nvPr/>
        </p:nvSpPr>
        <p:spPr>
          <a:xfrm>
            <a:off x="4147997" y="2270407"/>
            <a:ext cx="3510000" cy="1"/>
          </a:xfrm>
          <a:prstGeom prst="line">
            <a:avLst/>
          </a:prstGeom>
          <a:ln w="12700">
            <a:solidFill>
              <a:srgbClr val="CBCBCB"/>
            </a:solidFill>
            <a:miter lim="400000"/>
          </a:ln>
        </p:spPr>
        <p:txBody>
          <a:bodyPr lIns="0" tIns="0" rIns="0" bIns="0" anchor="ctr"/>
          <a:lstStyle/>
          <a:p>
            <a:pPr algn="ctr" defTabSz="292100">
              <a:defRPr sz="3200"/>
            </a:pPr>
            <a:endParaRPr sz="1600" kern="0">
              <a:solidFill>
                <a:srgbClr val="4B99D9"/>
              </a:solidFill>
              <a:latin typeface="Helvetica Light"/>
              <a:sym typeface="Helvetica Light"/>
            </a:endParaRPr>
          </a:p>
        </p:txBody>
      </p:sp>
      <p:sp>
        <p:nvSpPr>
          <p:cNvPr id="38" name="Shape 356"/>
          <p:cNvSpPr/>
          <p:nvPr/>
        </p:nvSpPr>
        <p:spPr>
          <a:xfrm>
            <a:off x="4111661" y="1926152"/>
            <a:ext cx="3677528" cy="2769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4B99D9"/>
                </a:solidFill>
              </a:rPr>
              <a:t>Machine Analytics, IoT, Industry 4.0</a:t>
            </a:r>
            <a:endParaRPr sz="1800" kern="0" dirty="0">
              <a:solidFill>
                <a:srgbClr val="4B99D9"/>
              </a:solidFill>
            </a:endParaRPr>
          </a:p>
        </p:txBody>
      </p:sp>
      <p:sp>
        <p:nvSpPr>
          <p:cNvPr id="40" name="Shape 328"/>
          <p:cNvSpPr/>
          <p:nvPr/>
        </p:nvSpPr>
        <p:spPr>
          <a:xfrm>
            <a:off x="8417181" y="2253359"/>
            <a:ext cx="2808000" cy="1"/>
          </a:xfrm>
          <a:prstGeom prst="line">
            <a:avLst/>
          </a:prstGeom>
          <a:ln w="12700">
            <a:solidFill>
              <a:srgbClr val="CBCBCB"/>
            </a:solidFill>
            <a:miter lim="400000"/>
          </a:ln>
        </p:spPr>
        <p:txBody>
          <a:bodyPr lIns="0" tIns="0" rIns="0" bIns="0" anchor="ctr"/>
          <a:lstStyle/>
          <a:p>
            <a:pPr algn="ctr" defTabSz="292100">
              <a:defRPr sz="3200"/>
            </a:pPr>
            <a:endParaRPr sz="1600" kern="0">
              <a:solidFill>
                <a:srgbClr val="4B99D9"/>
              </a:solidFill>
              <a:latin typeface="Helvetica Light"/>
              <a:sym typeface="Helvetica Light"/>
            </a:endParaRPr>
          </a:p>
        </p:txBody>
      </p:sp>
      <p:sp>
        <p:nvSpPr>
          <p:cNvPr id="41" name="Shape 356"/>
          <p:cNvSpPr/>
          <p:nvPr/>
        </p:nvSpPr>
        <p:spPr>
          <a:xfrm>
            <a:off x="8405681" y="1898364"/>
            <a:ext cx="2988000"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4B99D9"/>
                </a:solidFill>
              </a:rPr>
              <a:t>Advanced Analytics Platform</a:t>
            </a:r>
            <a:endParaRPr sz="1800" kern="0" dirty="0">
              <a:solidFill>
                <a:srgbClr val="4B99D9"/>
              </a:solidFill>
            </a:endParaRPr>
          </a:p>
        </p:txBody>
      </p:sp>
      <p:sp>
        <p:nvSpPr>
          <p:cNvPr id="47" name="Shape 288"/>
          <p:cNvSpPr/>
          <p:nvPr/>
        </p:nvSpPr>
        <p:spPr>
          <a:xfrm>
            <a:off x="406958" y="2563337"/>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4"/>
                  <a:pt x="0" y="10798"/>
                </a:cubicBezTo>
                <a:cubicBezTo>
                  <a:pt x="0" y="16762"/>
                  <a:pt x="4834" y="21600"/>
                  <a:pt x="10798" y="21600"/>
                </a:cubicBezTo>
                <a:cubicBezTo>
                  <a:pt x="16762" y="21600"/>
                  <a:pt x="21600" y="16762"/>
                  <a:pt x="21600" y="10798"/>
                </a:cubicBezTo>
                <a:cubicBezTo>
                  <a:pt x="21600" y="4834"/>
                  <a:pt x="16762" y="0"/>
                  <a:pt x="10798" y="0"/>
                </a:cubicBezTo>
                <a:close/>
                <a:moveTo>
                  <a:pt x="10798" y="851"/>
                </a:moveTo>
                <a:cubicBezTo>
                  <a:pt x="16293" y="851"/>
                  <a:pt x="20749" y="5303"/>
                  <a:pt x="20749" y="10798"/>
                </a:cubicBezTo>
                <a:cubicBezTo>
                  <a:pt x="20749" y="16293"/>
                  <a:pt x="16293" y="20749"/>
                  <a:pt x="10798" y="20749"/>
                </a:cubicBezTo>
                <a:cubicBezTo>
                  <a:pt x="5303" y="20749"/>
                  <a:pt x="851" y="16293"/>
                  <a:pt x="851" y="10798"/>
                </a:cubicBezTo>
                <a:cubicBezTo>
                  <a:pt x="851" y="5303"/>
                  <a:pt x="5303" y="851"/>
                  <a:pt x="10798" y="851"/>
                </a:cubicBezTo>
                <a:close/>
                <a:moveTo>
                  <a:pt x="10869" y="2830"/>
                </a:moveTo>
                <a:cubicBezTo>
                  <a:pt x="9778" y="2830"/>
                  <a:pt x="8894" y="3714"/>
                  <a:pt x="8894" y="4805"/>
                </a:cubicBezTo>
                <a:cubicBezTo>
                  <a:pt x="8894" y="5789"/>
                  <a:pt x="9617" y="6600"/>
                  <a:pt x="10558" y="6751"/>
                </a:cubicBezTo>
                <a:lnTo>
                  <a:pt x="10558" y="9732"/>
                </a:lnTo>
                <a:lnTo>
                  <a:pt x="10558" y="9787"/>
                </a:lnTo>
                <a:lnTo>
                  <a:pt x="4986" y="9787"/>
                </a:lnTo>
                <a:lnTo>
                  <a:pt x="4986" y="9732"/>
                </a:lnTo>
                <a:lnTo>
                  <a:pt x="4582" y="9732"/>
                </a:lnTo>
                <a:lnTo>
                  <a:pt x="4582" y="12828"/>
                </a:lnTo>
                <a:cubicBezTo>
                  <a:pt x="3598" y="12941"/>
                  <a:pt x="2830" y="13763"/>
                  <a:pt x="2830" y="14778"/>
                </a:cubicBezTo>
                <a:cubicBezTo>
                  <a:pt x="2830" y="15869"/>
                  <a:pt x="3714" y="16753"/>
                  <a:pt x="4805" y="16753"/>
                </a:cubicBezTo>
                <a:cubicBezTo>
                  <a:pt x="5896" y="16753"/>
                  <a:pt x="6780" y="15869"/>
                  <a:pt x="6780" y="14778"/>
                </a:cubicBezTo>
                <a:cubicBezTo>
                  <a:pt x="6780" y="13748"/>
                  <a:pt x="5991" y="12916"/>
                  <a:pt x="4986" y="12824"/>
                </a:cubicBezTo>
                <a:lnTo>
                  <a:pt x="4986" y="10191"/>
                </a:lnTo>
                <a:lnTo>
                  <a:pt x="10558" y="10191"/>
                </a:lnTo>
                <a:lnTo>
                  <a:pt x="10558" y="12836"/>
                </a:lnTo>
                <a:cubicBezTo>
                  <a:pt x="9617" y="12987"/>
                  <a:pt x="8894" y="13794"/>
                  <a:pt x="8894" y="14778"/>
                </a:cubicBezTo>
                <a:cubicBezTo>
                  <a:pt x="8894" y="15869"/>
                  <a:pt x="9778" y="16753"/>
                  <a:pt x="10869" y="16753"/>
                </a:cubicBezTo>
                <a:cubicBezTo>
                  <a:pt x="11961" y="16753"/>
                  <a:pt x="12845" y="15869"/>
                  <a:pt x="12845" y="14778"/>
                </a:cubicBezTo>
                <a:cubicBezTo>
                  <a:pt x="12845" y="13718"/>
                  <a:pt x="12010" y="12860"/>
                  <a:pt x="10962" y="12811"/>
                </a:cubicBezTo>
                <a:lnTo>
                  <a:pt x="10962" y="10191"/>
                </a:lnTo>
                <a:lnTo>
                  <a:pt x="16538" y="10191"/>
                </a:lnTo>
                <a:lnTo>
                  <a:pt x="16538" y="12832"/>
                </a:lnTo>
                <a:cubicBezTo>
                  <a:pt x="15572" y="12962"/>
                  <a:pt x="14824" y="13777"/>
                  <a:pt x="14824" y="14778"/>
                </a:cubicBezTo>
                <a:cubicBezTo>
                  <a:pt x="14824" y="15869"/>
                  <a:pt x="15708" y="16753"/>
                  <a:pt x="16799" y="16753"/>
                </a:cubicBezTo>
                <a:cubicBezTo>
                  <a:pt x="17890" y="16753"/>
                  <a:pt x="18774" y="15869"/>
                  <a:pt x="18774" y="14778"/>
                </a:cubicBezTo>
                <a:cubicBezTo>
                  <a:pt x="18774" y="13735"/>
                  <a:pt x="17965" y="12894"/>
                  <a:pt x="16942" y="12819"/>
                </a:cubicBezTo>
                <a:lnTo>
                  <a:pt x="16942" y="9732"/>
                </a:lnTo>
                <a:cubicBezTo>
                  <a:pt x="16942" y="9732"/>
                  <a:pt x="16538" y="9732"/>
                  <a:pt x="16538" y="9732"/>
                </a:cubicBezTo>
                <a:lnTo>
                  <a:pt x="16538" y="9787"/>
                </a:lnTo>
                <a:lnTo>
                  <a:pt x="10962" y="9787"/>
                </a:lnTo>
                <a:lnTo>
                  <a:pt x="10962" y="9732"/>
                </a:lnTo>
                <a:lnTo>
                  <a:pt x="10962" y="6772"/>
                </a:lnTo>
                <a:cubicBezTo>
                  <a:pt x="12010" y="6723"/>
                  <a:pt x="12845" y="5865"/>
                  <a:pt x="12845" y="4805"/>
                </a:cubicBezTo>
                <a:cubicBezTo>
                  <a:pt x="12845" y="3714"/>
                  <a:pt x="11961" y="2830"/>
                  <a:pt x="10869" y="2830"/>
                </a:cubicBezTo>
                <a:close/>
                <a:moveTo>
                  <a:pt x="10869" y="3112"/>
                </a:moveTo>
                <a:cubicBezTo>
                  <a:pt x="11805" y="3112"/>
                  <a:pt x="12562" y="3870"/>
                  <a:pt x="12562" y="4805"/>
                </a:cubicBezTo>
                <a:cubicBezTo>
                  <a:pt x="12562" y="5741"/>
                  <a:pt x="11805" y="6498"/>
                  <a:pt x="10869" y="6498"/>
                </a:cubicBezTo>
                <a:cubicBezTo>
                  <a:pt x="9934" y="6498"/>
                  <a:pt x="9177" y="5741"/>
                  <a:pt x="9177" y="4805"/>
                </a:cubicBezTo>
                <a:cubicBezTo>
                  <a:pt x="9177" y="3870"/>
                  <a:pt x="9934" y="3112"/>
                  <a:pt x="10869" y="3112"/>
                </a:cubicBezTo>
                <a:close/>
                <a:moveTo>
                  <a:pt x="10815" y="3369"/>
                </a:moveTo>
                <a:cubicBezTo>
                  <a:pt x="10052" y="3369"/>
                  <a:pt x="9433" y="3988"/>
                  <a:pt x="9433" y="4750"/>
                </a:cubicBezTo>
                <a:cubicBezTo>
                  <a:pt x="9433" y="5513"/>
                  <a:pt x="10052" y="6132"/>
                  <a:pt x="10815" y="6132"/>
                </a:cubicBezTo>
                <a:cubicBezTo>
                  <a:pt x="11578" y="6132"/>
                  <a:pt x="12196" y="5513"/>
                  <a:pt x="12196" y="4750"/>
                </a:cubicBezTo>
                <a:cubicBezTo>
                  <a:pt x="12196" y="3988"/>
                  <a:pt x="11578" y="3369"/>
                  <a:pt x="10815" y="3369"/>
                </a:cubicBezTo>
                <a:close/>
                <a:moveTo>
                  <a:pt x="10815" y="3567"/>
                </a:moveTo>
                <a:cubicBezTo>
                  <a:pt x="11469" y="3567"/>
                  <a:pt x="11998" y="4096"/>
                  <a:pt x="11998" y="4750"/>
                </a:cubicBezTo>
                <a:cubicBezTo>
                  <a:pt x="11998" y="5404"/>
                  <a:pt x="11469" y="5934"/>
                  <a:pt x="10815" y="5934"/>
                </a:cubicBezTo>
                <a:cubicBezTo>
                  <a:pt x="10161" y="5934"/>
                  <a:pt x="9631" y="5404"/>
                  <a:pt x="9631" y="4750"/>
                </a:cubicBezTo>
                <a:cubicBezTo>
                  <a:pt x="9631" y="4096"/>
                  <a:pt x="10161" y="3567"/>
                  <a:pt x="10815" y="3567"/>
                </a:cubicBezTo>
                <a:close/>
                <a:moveTo>
                  <a:pt x="4805" y="13085"/>
                </a:moveTo>
                <a:cubicBezTo>
                  <a:pt x="5741" y="13085"/>
                  <a:pt x="6498" y="13842"/>
                  <a:pt x="6498" y="14778"/>
                </a:cubicBezTo>
                <a:cubicBezTo>
                  <a:pt x="6498" y="15713"/>
                  <a:pt x="5741" y="16471"/>
                  <a:pt x="4805" y="16471"/>
                </a:cubicBezTo>
                <a:cubicBezTo>
                  <a:pt x="3870" y="16471"/>
                  <a:pt x="3112" y="15713"/>
                  <a:pt x="3112" y="14778"/>
                </a:cubicBezTo>
                <a:cubicBezTo>
                  <a:pt x="3112" y="13842"/>
                  <a:pt x="3870" y="13085"/>
                  <a:pt x="4805" y="13085"/>
                </a:cubicBezTo>
                <a:close/>
                <a:moveTo>
                  <a:pt x="10869" y="13085"/>
                </a:moveTo>
                <a:cubicBezTo>
                  <a:pt x="11805" y="13085"/>
                  <a:pt x="12562" y="13842"/>
                  <a:pt x="12562" y="14778"/>
                </a:cubicBezTo>
                <a:cubicBezTo>
                  <a:pt x="12562" y="15713"/>
                  <a:pt x="11805" y="16471"/>
                  <a:pt x="10869" y="16471"/>
                </a:cubicBezTo>
                <a:cubicBezTo>
                  <a:pt x="9934" y="16471"/>
                  <a:pt x="9177" y="15713"/>
                  <a:pt x="9177" y="14778"/>
                </a:cubicBezTo>
                <a:cubicBezTo>
                  <a:pt x="9177" y="13842"/>
                  <a:pt x="9934" y="13085"/>
                  <a:pt x="10869" y="13085"/>
                </a:cubicBezTo>
                <a:close/>
                <a:moveTo>
                  <a:pt x="16799" y="13085"/>
                </a:moveTo>
                <a:cubicBezTo>
                  <a:pt x="17734" y="13085"/>
                  <a:pt x="18492" y="13842"/>
                  <a:pt x="18492" y="14778"/>
                </a:cubicBezTo>
                <a:cubicBezTo>
                  <a:pt x="18492" y="15713"/>
                  <a:pt x="17734" y="16471"/>
                  <a:pt x="16799" y="16471"/>
                </a:cubicBezTo>
                <a:cubicBezTo>
                  <a:pt x="15863" y="16471"/>
                  <a:pt x="15106" y="15713"/>
                  <a:pt x="15106" y="14778"/>
                </a:cubicBezTo>
                <a:cubicBezTo>
                  <a:pt x="15106" y="13842"/>
                  <a:pt x="15863" y="13085"/>
                  <a:pt x="16799" y="13085"/>
                </a:cubicBezTo>
                <a:close/>
                <a:moveTo>
                  <a:pt x="4885" y="13342"/>
                </a:moveTo>
                <a:cubicBezTo>
                  <a:pt x="4123" y="13342"/>
                  <a:pt x="3504" y="13960"/>
                  <a:pt x="3504" y="14723"/>
                </a:cubicBezTo>
                <a:cubicBezTo>
                  <a:pt x="3504" y="15485"/>
                  <a:pt x="4123" y="16104"/>
                  <a:pt x="4885" y="16104"/>
                </a:cubicBezTo>
                <a:cubicBezTo>
                  <a:pt x="5648" y="16104"/>
                  <a:pt x="6266" y="15485"/>
                  <a:pt x="6266" y="14723"/>
                </a:cubicBezTo>
                <a:cubicBezTo>
                  <a:pt x="6266" y="13960"/>
                  <a:pt x="5648" y="13342"/>
                  <a:pt x="4885" y="13342"/>
                </a:cubicBezTo>
                <a:close/>
                <a:moveTo>
                  <a:pt x="10815" y="13342"/>
                </a:moveTo>
                <a:cubicBezTo>
                  <a:pt x="10052" y="13342"/>
                  <a:pt x="9433" y="13960"/>
                  <a:pt x="9433" y="14723"/>
                </a:cubicBezTo>
                <a:cubicBezTo>
                  <a:pt x="9433" y="15485"/>
                  <a:pt x="10052" y="16104"/>
                  <a:pt x="10815" y="16104"/>
                </a:cubicBezTo>
                <a:cubicBezTo>
                  <a:pt x="11578" y="16104"/>
                  <a:pt x="12196" y="15485"/>
                  <a:pt x="12196" y="14723"/>
                </a:cubicBezTo>
                <a:cubicBezTo>
                  <a:pt x="12196" y="13960"/>
                  <a:pt x="11578" y="13342"/>
                  <a:pt x="10815" y="13342"/>
                </a:cubicBezTo>
                <a:close/>
                <a:moveTo>
                  <a:pt x="16744" y="13342"/>
                </a:moveTo>
                <a:cubicBezTo>
                  <a:pt x="15982" y="13342"/>
                  <a:pt x="15363" y="13960"/>
                  <a:pt x="15363" y="14723"/>
                </a:cubicBezTo>
                <a:cubicBezTo>
                  <a:pt x="15363" y="15485"/>
                  <a:pt x="15982" y="16104"/>
                  <a:pt x="16744" y="16104"/>
                </a:cubicBezTo>
                <a:cubicBezTo>
                  <a:pt x="17507" y="16104"/>
                  <a:pt x="18126" y="15485"/>
                  <a:pt x="18126" y="14723"/>
                </a:cubicBezTo>
                <a:cubicBezTo>
                  <a:pt x="18126" y="13960"/>
                  <a:pt x="17507" y="13342"/>
                  <a:pt x="16744" y="13342"/>
                </a:cubicBezTo>
                <a:close/>
                <a:moveTo>
                  <a:pt x="4885" y="13539"/>
                </a:moveTo>
                <a:cubicBezTo>
                  <a:pt x="5539" y="13539"/>
                  <a:pt x="6069" y="14069"/>
                  <a:pt x="6069" y="14723"/>
                </a:cubicBezTo>
                <a:cubicBezTo>
                  <a:pt x="6069" y="15377"/>
                  <a:pt x="5539" y="15906"/>
                  <a:pt x="4885" y="15906"/>
                </a:cubicBezTo>
                <a:cubicBezTo>
                  <a:pt x="4231" y="15906"/>
                  <a:pt x="3702" y="15377"/>
                  <a:pt x="3702" y="14723"/>
                </a:cubicBezTo>
                <a:cubicBezTo>
                  <a:pt x="3702" y="14069"/>
                  <a:pt x="4231" y="13539"/>
                  <a:pt x="4885" y="13539"/>
                </a:cubicBezTo>
                <a:close/>
                <a:moveTo>
                  <a:pt x="10815" y="13539"/>
                </a:moveTo>
                <a:cubicBezTo>
                  <a:pt x="11469" y="13539"/>
                  <a:pt x="11998" y="14069"/>
                  <a:pt x="11998" y="14723"/>
                </a:cubicBezTo>
                <a:cubicBezTo>
                  <a:pt x="11998" y="15377"/>
                  <a:pt x="11469" y="15906"/>
                  <a:pt x="10815" y="15906"/>
                </a:cubicBezTo>
                <a:cubicBezTo>
                  <a:pt x="10161" y="15906"/>
                  <a:pt x="9631" y="15377"/>
                  <a:pt x="9631" y="14723"/>
                </a:cubicBezTo>
                <a:cubicBezTo>
                  <a:pt x="9631" y="14069"/>
                  <a:pt x="10161" y="13539"/>
                  <a:pt x="10815" y="13539"/>
                </a:cubicBezTo>
                <a:close/>
                <a:moveTo>
                  <a:pt x="16744" y="13539"/>
                </a:moveTo>
                <a:cubicBezTo>
                  <a:pt x="17398" y="13539"/>
                  <a:pt x="17928" y="14069"/>
                  <a:pt x="17928" y="14723"/>
                </a:cubicBezTo>
                <a:cubicBezTo>
                  <a:pt x="17928" y="15377"/>
                  <a:pt x="17398" y="15906"/>
                  <a:pt x="16744" y="15906"/>
                </a:cubicBezTo>
                <a:cubicBezTo>
                  <a:pt x="16090" y="15906"/>
                  <a:pt x="15561" y="15377"/>
                  <a:pt x="15561" y="14723"/>
                </a:cubicBezTo>
                <a:cubicBezTo>
                  <a:pt x="15561" y="14069"/>
                  <a:pt x="16090" y="13539"/>
                  <a:pt x="16744" y="13539"/>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48" name="Shape 755"/>
          <p:cNvSpPr/>
          <p:nvPr/>
        </p:nvSpPr>
        <p:spPr>
          <a:xfrm>
            <a:off x="406958" y="5092544"/>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848"/>
                </a:moveTo>
                <a:cubicBezTo>
                  <a:pt x="16295" y="848"/>
                  <a:pt x="20747" y="5305"/>
                  <a:pt x="20747" y="10800"/>
                </a:cubicBezTo>
                <a:cubicBezTo>
                  <a:pt x="20747" y="16295"/>
                  <a:pt x="16295" y="20747"/>
                  <a:pt x="10800" y="20747"/>
                </a:cubicBezTo>
                <a:cubicBezTo>
                  <a:pt x="5305" y="20747"/>
                  <a:pt x="853" y="16295"/>
                  <a:pt x="853" y="10800"/>
                </a:cubicBezTo>
                <a:cubicBezTo>
                  <a:pt x="853" y="5305"/>
                  <a:pt x="5305" y="848"/>
                  <a:pt x="10800" y="848"/>
                </a:cubicBezTo>
                <a:close/>
                <a:moveTo>
                  <a:pt x="10847" y="3578"/>
                </a:moveTo>
                <a:cubicBezTo>
                  <a:pt x="10512" y="3578"/>
                  <a:pt x="10203" y="3809"/>
                  <a:pt x="10005" y="4208"/>
                </a:cubicBezTo>
                <a:lnTo>
                  <a:pt x="8652" y="6957"/>
                </a:lnTo>
                <a:cubicBezTo>
                  <a:pt x="8432" y="7402"/>
                  <a:pt x="7807" y="7851"/>
                  <a:pt x="7316" y="7922"/>
                </a:cubicBezTo>
                <a:lnTo>
                  <a:pt x="4285" y="8363"/>
                </a:lnTo>
                <a:cubicBezTo>
                  <a:pt x="3844" y="8427"/>
                  <a:pt x="3529" y="8650"/>
                  <a:pt x="3425" y="8970"/>
                </a:cubicBezTo>
                <a:cubicBezTo>
                  <a:pt x="3322" y="9289"/>
                  <a:pt x="3448" y="9648"/>
                  <a:pt x="3767" y="9958"/>
                </a:cubicBezTo>
                <a:lnTo>
                  <a:pt x="5956" y="12101"/>
                </a:lnTo>
                <a:cubicBezTo>
                  <a:pt x="6312" y="12447"/>
                  <a:pt x="6552" y="13177"/>
                  <a:pt x="6468" y="13666"/>
                </a:cubicBezTo>
                <a:lnTo>
                  <a:pt x="5950" y="16686"/>
                </a:lnTo>
                <a:cubicBezTo>
                  <a:pt x="5872" y="17144"/>
                  <a:pt x="6002" y="17420"/>
                  <a:pt x="6127" y="17568"/>
                </a:cubicBezTo>
                <a:cubicBezTo>
                  <a:pt x="6383" y="17872"/>
                  <a:pt x="6836" y="17920"/>
                  <a:pt x="7304" y="17674"/>
                </a:cubicBezTo>
                <a:lnTo>
                  <a:pt x="10017" y="16244"/>
                </a:lnTo>
                <a:cubicBezTo>
                  <a:pt x="10227" y="16134"/>
                  <a:pt x="10533" y="16073"/>
                  <a:pt x="10847" y="16073"/>
                </a:cubicBezTo>
                <a:cubicBezTo>
                  <a:pt x="11161" y="16073"/>
                  <a:pt x="11461" y="16134"/>
                  <a:pt x="11671" y="16244"/>
                </a:cubicBezTo>
                <a:lnTo>
                  <a:pt x="14384" y="17674"/>
                </a:lnTo>
                <a:cubicBezTo>
                  <a:pt x="14587" y="17781"/>
                  <a:pt x="14778" y="17833"/>
                  <a:pt x="14961" y="17833"/>
                </a:cubicBezTo>
                <a:cubicBezTo>
                  <a:pt x="15201" y="17833"/>
                  <a:pt x="15416" y="17740"/>
                  <a:pt x="15561" y="17568"/>
                </a:cubicBezTo>
                <a:cubicBezTo>
                  <a:pt x="15686" y="17420"/>
                  <a:pt x="15817" y="17144"/>
                  <a:pt x="15738" y="16686"/>
                </a:cubicBezTo>
                <a:lnTo>
                  <a:pt x="15220" y="13666"/>
                </a:lnTo>
                <a:cubicBezTo>
                  <a:pt x="15136" y="13177"/>
                  <a:pt x="15377" y="12447"/>
                  <a:pt x="15732" y="12101"/>
                </a:cubicBezTo>
                <a:lnTo>
                  <a:pt x="17922" y="9958"/>
                </a:lnTo>
                <a:cubicBezTo>
                  <a:pt x="18240" y="9648"/>
                  <a:pt x="18367" y="9289"/>
                  <a:pt x="18263" y="8970"/>
                </a:cubicBezTo>
                <a:cubicBezTo>
                  <a:pt x="18159" y="8651"/>
                  <a:pt x="17844" y="8427"/>
                  <a:pt x="17404" y="8363"/>
                </a:cubicBezTo>
                <a:lnTo>
                  <a:pt x="14373" y="7922"/>
                </a:lnTo>
                <a:cubicBezTo>
                  <a:pt x="13881" y="7851"/>
                  <a:pt x="13256" y="7402"/>
                  <a:pt x="13037" y="6957"/>
                </a:cubicBezTo>
                <a:lnTo>
                  <a:pt x="11683" y="4208"/>
                </a:lnTo>
                <a:cubicBezTo>
                  <a:pt x="11486" y="3809"/>
                  <a:pt x="11183" y="3578"/>
                  <a:pt x="10847" y="3578"/>
                </a:cubicBezTo>
                <a:close/>
                <a:moveTo>
                  <a:pt x="10841" y="4332"/>
                </a:moveTo>
                <a:cubicBezTo>
                  <a:pt x="10856" y="4335"/>
                  <a:pt x="10928" y="4379"/>
                  <a:pt x="11006" y="4538"/>
                </a:cubicBezTo>
                <a:lnTo>
                  <a:pt x="12366" y="7286"/>
                </a:lnTo>
                <a:cubicBezTo>
                  <a:pt x="12695" y="7954"/>
                  <a:pt x="13530" y="8562"/>
                  <a:pt x="14267" y="8669"/>
                </a:cubicBezTo>
                <a:lnTo>
                  <a:pt x="17298" y="9111"/>
                </a:lnTo>
                <a:cubicBezTo>
                  <a:pt x="17473" y="9136"/>
                  <a:pt x="17539" y="9193"/>
                  <a:pt x="17545" y="9199"/>
                </a:cubicBezTo>
                <a:cubicBezTo>
                  <a:pt x="17546" y="9215"/>
                  <a:pt x="17524" y="9294"/>
                  <a:pt x="17398" y="9417"/>
                </a:cubicBezTo>
                <a:lnTo>
                  <a:pt x="15202" y="11559"/>
                </a:lnTo>
                <a:cubicBezTo>
                  <a:pt x="14669" y="12079"/>
                  <a:pt x="14352" y="13062"/>
                  <a:pt x="14478" y="13796"/>
                </a:cubicBezTo>
                <a:lnTo>
                  <a:pt x="14996" y="16815"/>
                </a:lnTo>
                <a:cubicBezTo>
                  <a:pt x="15026" y="16989"/>
                  <a:pt x="14995" y="17072"/>
                  <a:pt x="14991" y="17080"/>
                </a:cubicBezTo>
                <a:cubicBezTo>
                  <a:pt x="14990" y="17080"/>
                  <a:pt x="14980" y="17080"/>
                  <a:pt x="14961" y="17080"/>
                </a:cubicBezTo>
                <a:cubicBezTo>
                  <a:pt x="14934" y="17080"/>
                  <a:pt x="14859" y="17076"/>
                  <a:pt x="14732" y="17009"/>
                </a:cubicBezTo>
                <a:lnTo>
                  <a:pt x="12018" y="15579"/>
                </a:lnTo>
                <a:cubicBezTo>
                  <a:pt x="11699" y="15411"/>
                  <a:pt x="11286" y="15320"/>
                  <a:pt x="10847" y="15320"/>
                </a:cubicBezTo>
                <a:cubicBezTo>
                  <a:pt x="10408" y="15320"/>
                  <a:pt x="9989" y="15411"/>
                  <a:pt x="9670" y="15579"/>
                </a:cubicBezTo>
                <a:lnTo>
                  <a:pt x="6957" y="17003"/>
                </a:lnTo>
                <a:cubicBezTo>
                  <a:pt x="6830" y="17070"/>
                  <a:pt x="6754" y="17080"/>
                  <a:pt x="6727" y="17080"/>
                </a:cubicBezTo>
                <a:cubicBezTo>
                  <a:pt x="6715" y="17080"/>
                  <a:pt x="6708" y="17080"/>
                  <a:pt x="6704" y="17080"/>
                </a:cubicBezTo>
                <a:cubicBezTo>
                  <a:pt x="6692" y="17062"/>
                  <a:pt x="6663" y="16981"/>
                  <a:pt x="6692" y="16815"/>
                </a:cubicBezTo>
                <a:lnTo>
                  <a:pt x="7210" y="13796"/>
                </a:lnTo>
                <a:cubicBezTo>
                  <a:pt x="7335" y="13062"/>
                  <a:pt x="7019" y="12079"/>
                  <a:pt x="6486" y="11559"/>
                </a:cubicBezTo>
                <a:lnTo>
                  <a:pt x="4291" y="9417"/>
                </a:lnTo>
                <a:cubicBezTo>
                  <a:pt x="4164" y="9294"/>
                  <a:pt x="4145" y="9214"/>
                  <a:pt x="4143" y="9205"/>
                </a:cubicBezTo>
                <a:cubicBezTo>
                  <a:pt x="4152" y="9192"/>
                  <a:pt x="4216" y="9136"/>
                  <a:pt x="4391" y="9111"/>
                </a:cubicBezTo>
                <a:lnTo>
                  <a:pt x="7422" y="8669"/>
                </a:lnTo>
                <a:cubicBezTo>
                  <a:pt x="8159" y="8562"/>
                  <a:pt x="8993" y="7954"/>
                  <a:pt x="9323" y="7286"/>
                </a:cubicBezTo>
                <a:lnTo>
                  <a:pt x="10682" y="4538"/>
                </a:lnTo>
                <a:cubicBezTo>
                  <a:pt x="10761" y="4379"/>
                  <a:pt x="10833" y="4335"/>
                  <a:pt x="10841" y="4332"/>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49" name="Shape 260"/>
          <p:cNvSpPr/>
          <p:nvPr/>
        </p:nvSpPr>
        <p:spPr>
          <a:xfrm>
            <a:off x="406958" y="4235619"/>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3"/>
                </a:moveTo>
                <a:cubicBezTo>
                  <a:pt x="16298" y="853"/>
                  <a:pt x="20753" y="5308"/>
                  <a:pt x="20753" y="10803"/>
                </a:cubicBezTo>
                <a:cubicBezTo>
                  <a:pt x="20753" y="16299"/>
                  <a:pt x="16298" y="20753"/>
                  <a:pt x="10803" y="20753"/>
                </a:cubicBezTo>
                <a:cubicBezTo>
                  <a:pt x="5307" y="20753"/>
                  <a:pt x="853" y="16299"/>
                  <a:pt x="853" y="10803"/>
                </a:cubicBezTo>
                <a:cubicBezTo>
                  <a:pt x="853" y="5308"/>
                  <a:pt x="5307" y="853"/>
                  <a:pt x="10803" y="853"/>
                </a:cubicBezTo>
                <a:close/>
                <a:moveTo>
                  <a:pt x="13742" y="3985"/>
                </a:moveTo>
                <a:cubicBezTo>
                  <a:pt x="11987" y="3985"/>
                  <a:pt x="10560" y="5412"/>
                  <a:pt x="10560" y="7167"/>
                </a:cubicBezTo>
                <a:cubicBezTo>
                  <a:pt x="10560" y="7729"/>
                  <a:pt x="10715" y="8252"/>
                  <a:pt x="10971" y="8711"/>
                </a:cubicBezTo>
                <a:cubicBezTo>
                  <a:pt x="10969" y="8732"/>
                  <a:pt x="10959" y="8738"/>
                  <a:pt x="10959" y="8761"/>
                </a:cubicBezTo>
                <a:lnTo>
                  <a:pt x="10959" y="15977"/>
                </a:lnTo>
                <a:cubicBezTo>
                  <a:pt x="10959" y="16307"/>
                  <a:pt x="11227" y="16575"/>
                  <a:pt x="11557" y="16575"/>
                </a:cubicBezTo>
                <a:lnTo>
                  <a:pt x="12665" y="16575"/>
                </a:lnTo>
                <a:cubicBezTo>
                  <a:pt x="12994" y="16575"/>
                  <a:pt x="13263" y="16307"/>
                  <a:pt x="13263" y="15977"/>
                </a:cubicBezTo>
                <a:lnTo>
                  <a:pt x="13263" y="10361"/>
                </a:lnTo>
                <a:cubicBezTo>
                  <a:pt x="13263" y="10340"/>
                  <a:pt x="13246" y="10320"/>
                  <a:pt x="13244" y="10299"/>
                </a:cubicBezTo>
                <a:cubicBezTo>
                  <a:pt x="13407" y="10325"/>
                  <a:pt x="13572" y="10349"/>
                  <a:pt x="13742" y="10349"/>
                </a:cubicBezTo>
                <a:cubicBezTo>
                  <a:pt x="15497" y="10349"/>
                  <a:pt x="16924" y="8922"/>
                  <a:pt x="16924" y="7167"/>
                </a:cubicBezTo>
                <a:cubicBezTo>
                  <a:pt x="16924" y="5412"/>
                  <a:pt x="15497" y="3985"/>
                  <a:pt x="13742" y="3985"/>
                </a:cubicBezTo>
                <a:close/>
                <a:moveTo>
                  <a:pt x="13742" y="4384"/>
                </a:moveTo>
                <a:cubicBezTo>
                  <a:pt x="15278" y="4384"/>
                  <a:pt x="16525" y="5631"/>
                  <a:pt x="16525" y="7167"/>
                </a:cubicBezTo>
                <a:cubicBezTo>
                  <a:pt x="16525" y="8702"/>
                  <a:pt x="15278" y="9950"/>
                  <a:pt x="13742" y="9950"/>
                </a:cubicBezTo>
                <a:cubicBezTo>
                  <a:pt x="13505" y="9950"/>
                  <a:pt x="13277" y="9913"/>
                  <a:pt x="13057" y="9857"/>
                </a:cubicBezTo>
                <a:cubicBezTo>
                  <a:pt x="12988" y="9765"/>
                  <a:pt x="12919" y="9667"/>
                  <a:pt x="12827" y="9614"/>
                </a:cubicBezTo>
                <a:lnTo>
                  <a:pt x="11544" y="8537"/>
                </a:lnTo>
                <a:cubicBezTo>
                  <a:pt x="11452" y="8425"/>
                  <a:pt x="11355" y="8369"/>
                  <a:pt x="11251" y="8369"/>
                </a:cubicBezTo>
                <a:cubicBezTo>
                  <a:pt x="11249" y="8369"/>
                  <a:pt x="11248" y="8375"/>
                  <a:pt x="11245" y="8375"/>
                </a:cubicBezTo>
                <a:cubicBezTo>
                  <a:pt x="11067" y="8008"/>
                  <a:pt x="10959" y="7601"/>
                  <a:pt x="10959" y="7167"/>
                </a:cubicBezTo>
                <a:cubicBezTo>
                  <a:pt x="10959" y="5631"/>
                  <a:pt x="12207" y="4384"/>
                  <a:pt x="13742" y="4384"/>
                </a:cubicBezTo>
                <a:close/>
                <a:moveTo>
                  <a:pt x="12858" y="5380"/>
                </a:moveTo>
                <a:cubicBezTo>
                  <a:pt x="12735" y="5380"/>
                  <a:pt x="12619" y="5411"/>
                  <a:pt x="12509" y="5473"/>
                </a:cubicBezTo>
                <a:cubicBezTo>
                  <a:pt x="12399" y="5535"/>
                  <a:pt x="12312" y="5619"/>
                  <a:pt x="12248" y="5728"/>
                </a:cubicBezTo>
                <a:cubicBezTo>
                  <a:pt x="12184" y="5838"/>
                  <a:pt x="12154" y="5957"/>
                  <a:pt x="12154" y="6083"/>
                </a:cubicBezTo>
                <a:cubicBezTo>
                  <a:pt x="12154" y="6208"/>
                  <a:pt x="12185" y="6323"/>
                  <a:pt x="12248" y="6432"/>
                </a:cubicBezTo>
                <a:cubicBezTo>
                  <a:pt x="12310" y="6541"/>
                  <a:pt x="12393" y="6631"/>
                  <a:pt x="12503" y="6694"/>
                </a:cubicBezTo>
                <a:cubicBezTo>
                  <a:pt x="12613" y="6756"/>
                  <a:pt x="12731" y="6787"/>
                  <a:pt x="12858" y="6787"/>
                </a:cubicBezTo>
                <a:cubicBezTo>
                  <a:pt x="12981" y="6787"/>
                  <a:pt x="13098" y="6751"/>
                  <a:pt x="13207" y="6687"/>
                </a:cubicBezTo>
                <a:cubicBezTo>
                  <a:pt x="13316" y="6624"/>
                  <a:pt x="13405" y="6540"/>
                  <a:pt x="13468" y="6432"/>
                </a:cubicBezTo>
                <a:cubicBezTo>
                  <a:pt x="13531" y="6324"/>
                  <a:pt x="13561" y="6208"/>
                  <a:pt x="13561" y="6083"/>
                </a:cubicBezTo>
                <a:cubicBezTo>
                  <a:pt x="13561" y="5958"/>
                  <a:pt x="13525" y="5844"/>
                  <a:pt x="13462" y="5735"/>
                </a:cubicBezTo>
                <a:cubicBezTo>
                  <a:pt x="13399" y="5625"/>
                  <a:pt x="13315" y="5536"/>
                  <a:pt x="13207" y="5473"/>
                </a:cubicBezTo>
                <a:cubicBezTo>
                  <a:pt x="13098" y="5411"/>
                  <a:pt x="12981" y="5380"/>
                  <a:pt x="12858" y="5380"/>
                </a:cubicBezTo>
                <a:close/>
                <a:moveTo>
                  <a:pt x="14464" y="5380"/>
                </a:moveTo>
                <a:lnTo>
                  <a:pt x="12391" y="8499"/>
                </a:lnTo>
                <a:lnTo>
                  <a:pt x="12758" y="8499"/>
                </a:lnTo>
                <a:lnTo>
                  <a:pt x="14832" y="5380"/>
                </a:lnTo>
                <a:cubicBezTo>
                  <a:pt x="14832" y="5380"/>
                  <a:pt x="14464" y="5380"/>
                  <a:pt x="14464" y="5380"/>
                </a:cubicBezTo>
                <a:close/>
                <a:moveTo>
                  <a:pt x="8568" y="5579"/>
                </a:moveTo>
                <a:cubicBezTo>
                  <a:pt x="8238" y="5579"/>
                  <a:pt x="7970" y="5847"/>
                  <a:pt x="7970" y="6177"/>
                </a:cubicBezTo>
                <a:lnTo>
                  <a:pt x="7970" y="16083"/>
                </a:lnTo>
                <a:cubicBezTo>
                  <a:pt x="7970" y="16413"/>
                  <a:pt x="8238" y="16681"/>
                  <a:pt x="8568" y="16681"/>
                </a:cubicBezTo>
                <a:lnTo>
                  <a:pt x="9676" y="16681"/>
                </a:lnTo>
                <a:cubicBezTo>
                  <a:pt x="10006" y="16681"/>
                  <a:pt x="10274" y="16413"/>
                  <a:pt x="10274" y="16083"/>
                </a:cubicBezTo>
                <a:lnTo>
                  <a:pt x="10274" y="6177"/>
                </a:lnTo>
                <a:cubicBezTo>
                  <a:pt x="10274" y="5847"/>
                  <a:pt x="10006" y="5579"/>
                  <a:pt x="9676" y="5579"/>
                </a:cubicBezTo>
                <a:lnTo>
                  <a:pt x="8568" y="5579"/>
                </a:lnTo>
                <a:close/>
                <a:moveTo>
                  <a:pt x="12858" y="5735"/>
                </a:moveTo>
                <a:cubicBezTo>
                  <a:pt x="12951" y="5735"/>
                  <a:pt x="13031" y="5773"/>
                  <a:pt x="13094" y="5841"/>
                </a:cubicBezTo>
                <a:cubicBezTo>
                  <a:pt x="13158" y="5908"/>
                  <a:pt x="13188" y="5987"/>
                  <a:pt x="13188" y="6083"/>
                </a:cubicBezTo>
                <a:cubicBezTo>
                  <a:pt x="13188" y="6181"/>
                  <a:pt x="13159" y="6260"/>
                  <a:pt x="13094" y="6326"/>
                </a:cubicBezTo>
                <a:cubicBezTo>
                  <a:pt x="13030" y="6392"/>
                  <a:pt x="12949" y="6426"/>
                  <a:pt x="12858" y="6426"/>
                </a:cubicBezTo>
                <a:cubicBezTo>
                  <a:pt x="12765" y="6426"/>
                  <a:pt x="12686" y="6394"/>
                  <a:pt x="12621" y="6326"/>
                </a:cubicBezTo>
                <a:cubicBezTo>
                  <a:pt x="12556" y="6259"/>
                  <a:pt x="12522" y="6178"/>
                  <a:pt x="12522" y="6083"/>
                </a:cubicBezTo>
                <a:cubicBezTo>
                  <a:pt x="12522" y="5989"/>
                  <a:pt x="12555" y="5909"/>
                  <a:pt x="12621" y="5841"/>
                </a:cubicBezTo>
                <a:cubicBezTo>
                  <a:pt x="12687" y="5772"/>
                  <a:pt x="12766" y="5735"/>
                  <a:pt x="12858" y="5735"/>
                </a:cubicBezTo>
                <a:close/>
                <a:moveTo>
                  <a:pt x="8568" y="5978"/>
                </a:moveTo>
                <a:cubicBezTo>
                  <a:pt x="8568" y="5978"/>
                  <a:pt x="9676" y="5978"/>
                  <a:pt x="9676" y="5978"/>
                </a:cubicBezTo>
                <a:cubicBezTo>
                  <a:pt x="9786" y="5978"/>
                  <a:pt x="9875" y="6067"/>
                  <a:pt x="9875" y="6177"/>
                </a:cubicBezTo>
                <a:lnTo>
                  <a:pt x="9875" y="16083"/>
                </a:lnTo>
                <a:cubicBezTo>
                  <a:pt x="9875" y="16193"/>
                  <a:pt x="9786" y="16282"/>
                  <a:pt x="9676" y="16282"/>
                </a:cubicBezTo>
                <a:lnTo>
                  <a:pt x="8568" y="16282"/>
                </a:lnTo>
                <a:cubicBezTo>
                  <a:pt x="8458" y="16282"/>
                  <a:pt x="8369" y="16193"/>
                  <a:pt x="8369" y="16083"/>
                </a:cubicBezTo>
                <a:lnTo>
                  <a:pt x="8369" y="6177"/>
                </a:lnTo>
                <a:cubicBezTo>
                  <a:pt x="8369" y="6067"/>
                  <a:pt x="8458" y="5978"/>
                  <a:pt x="8568" y="5978"/>
                </a:cubicBezTo>
                <a:close/>
                <a:moveTo>
                  <a:pt x="14371" y="7098"/>
                </a:moveTo>
                <a:cubicBezTo>
                  <a:pt x="14249" y="7098"/>
                  <a:pt x="14132" y="7129"/>
                  <a:pt x="14022" y="7192"/>
                </a:cubicBezTo>
                <a:cubicBezTo>
                  <a:pt x="13912" y="7255"/>
                  <a:pt x="13819" y="7344"/>
                  <a:pt x="13755" y="7453"/>
                </a:cubicBezTo>
                <a:cubicBezTo>
                  <a:pt x="13691" y="7563"/>
                  <a:pt x="13661" y="7677"/>
                  <a:pt x="13661" y="7802"/>
                </a:cubicBezTo>
                <a:cubicBezTo>
                  <a:pt x="13661" y="7927"/>
                  <a:pt x="13691" y="8042"/>
                  <a:pt x="13755" y="8151"/>
                </a:cubicBezTo>
                <a:cubicBezTo>
                  <a:pt x="13818" y="8260"/>
                  <a:pt x="13907" y="8350"/>
                  <a:pt x="14016" y="8412"/>
                </a:cubicBezTo>
                <a:cubicBezTo>
                  <a:pt x="14125" y="8474"/>
                  <a:pt x="14244" y="8499"/>
                  <a:pt x="14371" y="8499"/>
                </a:cubicBezTo>
                <a:cubicBezTo>
                  <a:pt x="14495" y="8499"/>
                  <a:pt x="14612" y="8469"/>
                  <a:pt x="14720" y="8406"/>
                </a:cubicBezTo>
                <a:cubicBezTo>
                  <a:pt x="14828" y="8343"/>
                  <a:pt x="14912" y="8258"/>
                  <a:pt x="14975" y="8151"/>
                </a:cubicBezTo>
                <a:cubicBezTo>
                  <a:pt x="15037" y="8043"/>
                  <a:pt x="15068" y="7927"/>
                  <a:pt x="15068" y="7802"/>
                </a:cubicBezTo>
                <a:cubicBezTo>
                  <a:pt x="15068" y="7676"/>
                  <a:pt x="15037" y="7561"/>
                  <a:pt x="14975" y="7453"/>
                </a:cubicBezTo>
                <a:cubicBezTo>
                  <a:pt x="14913" y="7345"/>
                  <a:pt x="14830" y="7256"/>
                  <a:pt x="14720" y="7192"/>
                </a:cubicBezTo>
                <a:cubicBezTo>
                  <a:pt x="14610" y="7128"/>
                  <a:pt x="14494" y="7098"/>
                  <a:pt x="14371" y="7098"/>
                </a:cubicBezTo>
                <a:close/>
                <a:moveTo>
                  <a:pt x="14371" y="7453"/>
                </a:moveTo>
                <a:cubicBezTo>
                  <a:pt x="14462" y="7453"/>
                  <a:pt x="14537" y="7489"/>
                  <a:pt x="14601" y="7559"/>
                </a:cubicBezTo>
                <a:cubicBezTo>
                  <a:pt x="14666" y="7630"/>
                  <a:pt x="14701" y="7710"/>
                  <a:pt x="14701" y="7802"/>
                </a:cubicBezTo>
                <a:cubicBezTo>
                  <a:pt x="14701" y="7902"/>
                  <a:pt x="14667" y="7986"/>
                  <a:pt x="14601" y="8051"/>
                </a:cubicBezTo>
                <a:cubicBezTo>
                  <a:pt x="14536" y="8116"/>
                  <a:pt x="14461" y="8144"/>
                  <a:pt x="14371" y="8144"/>
                </a:cubicBezTo>
                <a:cubicBezTo>
                  <a:pt x="14281" y="8144"/>
                  <a:pt x="14201" y="8116"/>
                  <a:pt x="14134" y="8051"/>
                </a:cubicBezTo>
                <a:cubicBezTo>
                  <a:pt x="14068" y="7986"/>
                  <a:pt x="14035" y="7901"/>
                  <a:pt x="14035" y="7802"/>
                </a:cubicBezTo>
                <a:cubicBezTo>
                  <a:pt x="14035" y="7709"/>
                  <a:pt x="14063" y="7629"/>
                  <a:pt x="14128" y="7559"/>
                </a:cubicBezTo>
                <a:cubicBezTo>
                  <a:pt x="14193" y="7489"/>
                  <a:pt x="14278" y="7453"/>
                  <a:pt x="14371" y="7453"/>
                </a:cubicBezTo>
                <a:close/>
                <a:moveTo>
                  <a:pt x="5778" y="7572"/>
                </a:moveTo>
                <a:cubicBezTo>
                  <a:pt x="5449" y="7572"/>
                  <a:pt x="5181" y="7840"/>
                  <a:pt x="5181" y="8169"/>
                </a:cubicBezTo>
                <a:lnTo>
                  <a:pt x="5181" y="16015"/>
                </a:lnTo>
                <a:cubicBezTo>
                  <a:pt x="5181" y="16344"/>
                  <a:pt x="5449" y="16613"/>
                  <a:pt x="5778" y="16613"/>
                </a:cubicBezTo>
                <a:lnTo>
                  <a:pt x="6887" y="16613"/>
                </a:lnTo>
                <a:cubicBezTo>
                  <a:pt x="7216" y="16613"/>
                  <a:pt x="7484" y="16344"/>
                  <a:pt x="7484" y="16015"/>
                </a:cubicBezTo>
                <a:lnTo>
                  <a:pt x="7484" y="8169"/>
                </a:lnTo>
                <a:cubicBezTo>
                  <a:pt x="7484" y="7840"/>
                  <a:pt x="7216" y="7572"/>
                  <a:pt x="6887" y="7572"/>
                </a:cubicBezTo>
                <a:lnTo>
                  <a:pt x="5778" y="7572"/>
                </a:lnTo>
                <a:close/>
                <a:moveTo>
                  <a:pt x="5778" y="7970"/>
                </a:moveTo>
                <a:cubicBezTo>
                  <a:pt x="5778" y="7970"/>
                  <a:pt x="6887" y="7970"/>
                  <a:pt x="6887" y="7970"/>
                </a:cubicBezTo>
                <a:cubicBezTo>
                  <a:pt x="6997" y="7970"/>
                  <a:pt x="7086" y="8059"/>
                  <a:pt x="7086" y="8169"/>
                </a:cubicBezTo>
                <a:lnTo>
                  <a:pt x="7086" y="16015"/>
                </a:lnTo>
                <a:cubicBezTo>
                  <a:pt x="7086" y="16125"/>
                  <a:pt x="6996" y="16214"/>
                  <a:pt x="6887" y="16214"/>
                </a:cubicBezTo>
                <a:lnTo>
                  <a:pt x="5778" y="16214"/>
                </a:lnTo>
                <a:cubicBezTo>
                  <a:pt x="5668" y="16214"/>
                  <a:pt x="5579" y="16125"/>
                  <a:pt x="5579" y="16015"/>
                </a:cubicBezTo>
                <a:lnTo>
                  <a:pt x="5579" y="8169"/>
                </a:lnTo>
                <a:cubicBezTo>
                  <a:pt x="5579" y="8059"/>
                  <a:pt x="5668" y="7970"/>
                  <a:pt x="5778" y="7970"/>
                </a:cubicBezTo>
                <a:close/>
                <a:moveTo>
                  <a:pt x="11357" y="9253"/>
                </a:moveTo>
                <a:cubicBezTo>
                  <a:pt x="11743" y="9694"/>
                  <a:pt x="12241" y="10023"/>
                  <a:pt x="12814" y="10199"/>
                </a:cubicBezTo>
                <a:cubicBezTo>
                  <a:pt x="12837" y="10254"/>
                  <a:pt x="12864" y="10311"/>
                  <a:pt x="12864" y="10361"/>
                </a:cubicBezTo>
                <a:lnTo>
                  <a:pt x="12864" y="15977"/>
                </a:lnTo>
                <a:cubicBezTo>
                  <a:pt x="12864" y="16087"/>
                  <a:pt x="12775" y="16177"/>
                  <a:pt x="12665" y="16177"/>
                </a:cubicBezTo>
                <a:lnTo>
                  <a:pt x="11557" y="16177"/>
                </a:lnTo>
                <a:cubicBezTo>
                  <a:pt x="11447" y="16177"/>
                  <a:pt x="11357" y="16087"/>
                  <a:pt x="11357" y="15977"/>
                </a:cubicBezTo>
                <a:lnTo>
                  <a:pt x="11357" y="9253"/>
                </a:lnTo>
                <a:close/>
                <a:moveTo>
                  <a:pt x="14346" y="10760"/>
                </a:moveTo>
                <a:cubicBezTo>
                  <a:pt x="14016" y="10760"/>
                  <a:pt x="13748" y="11028"/>
                  <a:pt x="13748" y="11357"/>
                </a:cubicBezTo>
                <a:lnTo>
                  <a:pt x="13748" y="15915"/>
                </a:lnTo>
                <a:cubicBezTo>
                  <a:pt x="13748" y="16245"/>
                  <a:pt x="14016" y="16513"/>
                  <a:pt x="14346" y="16513"/>
                </a:cubicBezTo>
                <a:lnTo>
                  <a:pt x="15454" y="16513"/>
                </a:lnTo>
                <a:cubicBezTo>
                  <a:pt x="15784" y="16513"/>
                  <a:pt x="16052" y="16245"/>
                  <a:pt x="16052" y="15915"/>
                </a:cubicBezTo>
                <a:lnTo>
                  <a:pt x="16052" y="11357"/>
                </a:lnTo>
                <a:cubicBezTo>
                  <a:pt x="16052" y="11028"/>
                  <a:pt x="15784" y="10760"/>
                  <a:pt x="15454" y="10760"/>
                </a:cubicBezTo>
                <a:lnTo>
                  <a:pt x="14346" y="10760"/>
                </a:lnTo>
                <a:close/>
                <a:moveTo>
                  <a:pt x="14346" y="11158"/>
                </a:moveTo>
                <a:cubicBezTo>
                  <a:pt x="14346" y="11158"/>
                  <a:pt x="15454" y="11158"/>
                  <a:pt x="15454" y="11158"/>
                </a:cubicBezTo>
                <a:cubicBezTo>
                  <a:pt x="15564" y="11158"/>
                  <a:pt x="15654" y="11247"/>
                  <a:pt x="15654" y="11357"/>
                </a:cubicBezTo>
                <a:lnTo>
                  <a:pt x="15654" y="15915"/>
                </a:lnTo>
                <a:cubicBezTo>
                  <a:pt x="15654" y="16025"/>
                  <a:pt x="15564" y="16114"/>
                  <a:pt x="15454" y="16114"/>
                </a:cubicBezTo>
                <a:lnTo>
                  <a:pt x="14346" y="16114"/>
                </a:lnTo>
                <a:cubicBezTo>
                  <a:pt x="14236" y="16114"/>
                  <a:pt x="14147" y="16025"/>
                  <a:pt x="14147" y="15915"/>
                </a:cubicBezTo>
                <a:lnTo>
                  <a:pt x="14147" y="11357"/>
                </a:lnTo>
                <a:cubicBezTo>
                  <a:pt x="14147" y="11247"/>
                  <a:pt x="14236" y="11158"/>
                  <a:pt x="14346" y="11158"/>
                </a:cubicBezTo>
                <a:close/>
                <a:moveTo>
                  <a:pt x="5181" y="17335"/>
                </a:moveTo>
                <a:lnTo>
                  <a:pt x="5181" y="17733"/>
                </a:lnTo>
                <a:lnTo>
                  <a:pt x="16195" y="17733"/>
                </a:lnTo>
                <a:cubicBezTo>
                  <a:pt x="16195" y="17733"/>
                  <a:pt x="16195" y="17335"/>
                  <a:pt x="16195" y="17335"/>
                </a:cubicBezTo>
                <a:lnTo>
                  <a:pt x="5181" y="17335"/>
                </a:ln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0" name="Shape 520"/>
          <p:cNvSpPr/>
          <p:nvPr/>
        </p:nvSpPr>
        <p:spPr>
          <a:xfrm>
            <a:off x="406958" y="5949469"/>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moveTo>
                  <a:pt x="10799" y="851"/>
                </a:moveTo>
                <a:cubicBezTo>
                  <a:pt x="16293" y="851"/>
                  <a:pt x="20749" y="5304"/>
                  <a:pt x="20749" y="10799"/>
                </a:cubicBezTo>
                <a:cubicBezTo>
                  <a:pt x="20749" y="16293"/>
                  <a:pt x="16293" y="20749"/>
                  <a:pt x="10799" y="20749"/>
                </a:cubicBezTo>
                <a:cubicBezTo>
                  <a:pt x="5304" y="20749"/>
                  <a:pt x="851" y="16293"/>
                  <a:pt x="851" y="10799"/>
                </a:cubicBezTo>
                <a:cubicBezTo>
                  <a:pt x="851" y="5304"/>
                  <a:pt x="5304" y="851"/>
                  <a:pt x="10799" y="851"/>
                </a:cubicBezTo>
                <a:close/>
                <a:moveTo>
                  <a:pt x="13483" y="3605"/>
                </a:moveTo>
                <a:cubicBezTo>
                  <a:pt x="11013" y="3605"/>
                  <a:pt x="9010" y="5608"/>
                  <a:pt x="9010" y="8078"/>
                </a:cubicBezTo>
                <a:cubicBezTo>
                  <a:pt x="9010" y="9215"/>
                  <a:pt x="9434" y="10252"/>
                  <a:pt x="10134" y="11041"/>
                </a:cubicBezTo>
                <a:lnTo>
                  <a:pt x="9514" y="11663"/>
                </a:lnTo>
                <a:lnTo>
                  <a:pt x="9483" y="11632"/>
                </a:lnTo>
                <a:cubicBezTo>
                  <a:pt x="9302" y="11451"/>
                  <a:pt x="9060" y="11351"/>
                  <a:pt x="8804" y="11351"/>
                </a:cubicBezTo>
                <a:cubicBezTo>
                  <a:pt x="8549" y="11351"/>
                  <a:pt x="8307" y="11451"/>
                  <a:pt x="8126" y="11632"/>
                </a:cubicBezTo>
                <a:lnTo>
                  <a:pt x="3974" y="15784"/>
                </a:lnTo>
                <a:cubicBezTo>
                  <a:pt x="3601" y="16158"/>
                  <a:pt x="3601" y="16765"/>
                  <a:pt x="3974" y="17139"/>
                </a:cubicBezTo>
                <a:lnTo>
                  <a:pt x="4397" y="17561"/>
                </a:lnTo>
                <a:cubicBezTo>
                  <a:pt x="4577" y="17742"/>
                  <a:pt x="4819" y="17840"/>
                  <a:pt x="5075" y="17840"/>
                </a:cubicBezTo>
                <a:cubicBezTo>
                  <a:pt x="5331" y="17840"/>
                  <a:pt x="5570" y="17742"/>
                  <a:pt x="5751" y="17561"/>
                </a:cubicBezTo>
                <a:lnTo>
                  <a:pt x="9903" y="13410"/>
                </a:lnTo>
                <a:cubicBezTo>
                  <a:pt x="10084" y="13228"/>
                  <a:pt x="10185" y="12987"/>
                  <a:pt x="10185" y="12731"/>
                </a:cubicBezTo>
                <a:cubicBezTo>
                  <a:pt x="10185" y="12475"/>
                  <a:pt x="10084" y="12236"/>
                  <a:pt x="9903" y="12055"/>
                </a:cubicBezTo>
                <a:lnTo>
                  <a:pt x="9894" y="12046"/>
                </a:lnTo>
                <a:lnTo>
                  <a:pt x="10517" y="11424"/>
                </a:lnTo>
                <a:cubicBezTo>
                  <a:pt x="11306" y="12124"/>
                  <a:pt x="12345" y="12550"/>
                  <a:pt x="13483" y="12550"/>
                </a:cubicBezTo>
                <a:cubicBezTo>
                  <a:pt x="15952" y="12550"/>
                  <a:pt x="17953" y="10548"/>
                  <a:pt x="17953" y="8078"/>
                </a:cubicBezTo>
                <a:cubicBezTo>
                  <a:pt x="17953" y="5608"/>
                  <a:pt x="15952" y="3605"/>
                  <a:pt x="13483" y="3605"/>
                </a:cubicBezTo>
                <a:close/>
                <a:moveTo>
                  <a:pt x="13483" y="4149"/>
                </a:moveTo>
                <a:cubicBezTo>
                  <a:pt x="15651" y="4149"/>
                  <a:pt x="17409" y="5909"/>
                  <a:pt x="17409" y="8078"/>
                </a:cubicBezTo>
                <a:cubicBezTo>
                  <a:pt x="17409" y="10247"/>
                  <a:pt x="15651" y="12004"/>
                  <a:pt x="13483" y="12004"/>
                </a:cubicBezTo>
                <a:cubicBezTo>
                  <a:pt x="11313" y="12004"/>
                  <a:pt x="9554" y="10247"/>
                  <a:pt x="9554" y="8078"/>
                </a:cubicBezTo>
                <a:cubicBezTo>
                  <a:pt x="9554" y="5909"/>
                  <a:pt x="11313" y="4149"/>
                  <a:pt x="13483" y="4149"/>
                </a:cubicBezTo>
                <a:close/>
                <a:moveTo>
                  <a:pt x="13491" y="4957"/>
                </a:moveTo>
                <a:cubicBezTo>
                  <a:pt x="11764" y="4957"/>
                  <a:pt x="10365" y="6357"/>
                  <a:pt x="10365" y="8083"/>
                </a:cubicBezTo>
                <a:cubicBezTo>
                  <a:pt x="10365" y="9810"/>
                  <a:pt x="11764" y="11210"/>
                  <a:pt x="13491" y="11210"/>
                </a:cubicBezTo>
                <a:cubicBezTo>
                  <a:pt x="15218" y="11210"/>
                  <a:pt x="16618" y="9810"/>
                  <a:pt x="16618" y="8083"/>
                </a:cubicBezTo>
                <a:cubicBezTo>
                  <a:pt x="16618" y="6357"/>
                  <a:pt x="15218" y="4957"/>
                  <a:pt x="13491" y="4957"/>
                </a:cubicBezTo>
                <a:close/>
                <a:moveTo>
                  <a:pt x="13491" y="5337"/>
                </a:moveTo>
                <a:cubicBezTo>
                  <a:pt x="15007" y="5337"/>
                  <a:pt x="16235" y="6567"/>
                  <a:pt x="16235" y="8083"/>
                </a:cubicBezTo>
                <a:cubicBezTo>
                  <a:pt x="16235" y="9600"/>
                  <a:pt x="15007" y="10827"/>
                  <a:pt x="13491" y="10827"/>
                </a:cubicBezTo>
                <a:cubicBezTo>
                  <a:pt x="11975" y="10827"/>
                  <a:pt x="10745" y="9600"/>
                  <a:pt x="10745" y="8083"/>
                </a:cubicBezTo>
                <a:cubicBezTo>
                  <a:pt x="10745" y="6567"/>
                  <a:pt x="11975" y="5337"/>
                  <a:pt x="13491" y="5337"/>
                </a:cubicBezTo>
                <a:close/>
                <a:moveTo>
                  <a:pt x="8804" y="11891"/>
                </a:moveTo>
                <a:cubicBezTo>
                  <a:pt x="8916" y="11891"/>
                  <a:pt x="9021" y="11937"/>
                  <a:pt x="9100" y="12015"/>
                </a:cubicBezTo>
                <a:lnTo>
                  <a:pt x="9523" y="12435"/>
                </a:lnTo>
                <a:cubicBezTo>
                  <a:pt x="9602" y="12514"/>
                  <a:pt x="9644" y="12619"/>
                  <a:pt x="9644" y="12731"/>
                </a:cubicBezTo>
                <a:cubicBezTo>
                  <a:pt x="9644" y="12842"/>
                  <a:pt x="9602" y="12948"/>
                  <a:pt x="9523" y="13026"/>
                </a:cubicBezTo>
                <a:lnTo>
                  <a:pt x="5371" y="17178"/>
                </a:lnTo>
                <a:cubicBezTo>
                  <a:pt x="5292" y="17257"/>
                  <a:pt x="5187" y="17299"/>
                  <a:pt x="5075" y="17299"/>
                </a:cubicBezTo>
                <a:cubicBezTo>
                  <a:pt x="4964" y="17299"/>
                  <a:pt x="4859" y="17257"/>
                  <a:pt x="4780" y="17178"/>
                </a:cubicBezTo>
                <a:lnTo>
                  <a:pt x="4357" y="16756"/>
                </a:lnTo>
                <a:cubicBezTo>
                  <a:pt x="4194" y="16593"/>
                  <a:pt x="4194" y="16330"/>
                  <a:pt x="4357" y="16167"/>
                </a:cubicBezTo>
                <a:lnTo>
                  <a:pt x="8509" y="12015"/>
                </a:lnTo>
                <a:cubicBezTo>
                  <a:pt x="8588" y="11937"/>
                  <a:pt x="8693" y="11891"/>
                  <a:pt x="8804" y="11891"/>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4" name="Shape 335"/>
          <p:cNvSpPr/>
          <p:nvPr/>
        </p:nvSpPr>
        <p:spPr>
          <a:xfrm>
            <a:off x="1184843" y="3381238"/>
            <a:ext cx="2388935" cy="64633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Optimize Campaign Management / Uplift Model</a:t>
            </a:r>
          </a:p>
          <a:p>
            <a:pPr defTabSz="292100">
              <a:defRPr sz="1800" b="0" cap="none">
                <a:solidFill>
                  <a:srgbClr val="000000"/>
                </a:solidFill>
              </a:defRPr>
            </a:pPr>
            <a:endParaRPr sz="1400" kern="0" dirty="0"/>
          </a:p>
        </p:txBody>
      </p:sp>
      <p:sp>
        <p:nvSpPr>
          <p:cNvPr id="55" name="Shape 344"/>
          <p:cNvSpPr/>
          <p:nvPr/>
        </p:nvSpPr>
        <p:spPr>
          <a:xfrm>
            <a:off x="1184843" y="379900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Marketing</a:t>
            </a:r>
            <a:endParaRPr sz="1400" kern="0" dirty="0"/>
          </a:p>
        </p:txBody>
      </p:sp>
      <p:sp>
        <p:nvSpPr>
          <p:cNvPr id="56" name="Shape 353"/>
          <p:cNvSpPr/>
          <p:nvPr/>
        </p:nvSpPr>
        <p:spPr>
          <a:xfrm>
            <a:off x="418814" y="3378694"/>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2"/>
                </a:moveTo>
                <a:cubicBezTo>
                  <a:pt x="16298" y="852"/>
                  <a:pt x="20753" y="5307"/>
                  <a:pt x="20753" y="10803"/>
                </a:cubicBezTo>
                <a:cubicBezTo>
                  <a:pt x="20753" y="16298"/>
                  <a:pt x="16298" y="20753"/>
                  <a:pt x="10803" y="20753"/>
                </a:cubicBezTo>
                <a:cubicBezTo>
                  <a:pt x="5308" y="20753"/>
                  <a:pt x="852" y="16298"/>
                  <a:pt x="852" y="10803"/>
                </a:cubicBezTo>
                <a:cubicBezTo>
                  <a:pt x="852" y="5307"/>
                  <a:pt x="5308" y="852"/>
                  <a:pt x="10803" y="852"/>
                </a:cubicBezTo>
                <a:close/>
                <a:moveTo>
                  <a:pt x="10621" y="3172"/>
                </a:moveTo>
                <a:cubicBezTo>
                  <a:pt x="10250" y="3183"/>
                  <a:pt x="9881" y="3220"/>
                  <a:pt x="9522" y="3282"/>
                </a:cubicBezTo>
                <a:cubicBezTo>
                  <a:pt x="9476" y="3276"/>
                  <a:pt x="9426" y="3276"/>
                  <a:pt x="9373" y="3288"/>
                </a:cubicBezTo>
                <a:cubicBezTo>
                  <a:pt x="9167" y="3333"/>
                  <a:pt x="8966" y="3389"/>
                  <a:pt x="8763" y="3452"/>
                </a:cubicBezTo>
                <a:cubicBezTo>
                  <a:pt x="6860" y="3987"/>
                  <a:pt x="5221" y="5242"/>
                  <a:pt x="4211" y="6965"/>
                </a:cubicBezTo>
                <a:cubicBezTo>
                  <a:pt x="4129" y="7095"/>
                  <a:pt x="4049" y="7228"/>
                  <a:pt x="3975" y="7361"/>
                </a:cubicBezTo>
                <a:cubicBezTo>
                  <a:pt x="3953" y="7401"/>
                  <a:pt x="3944" y="7444"/>
                  <a:pt x="3936" y="7488"/>
                </a:cubicBezTo>
                <a:cubicBezTo>
                  <a:pt x="3711" y="7950"/>
                  <a:pt x="3525" y="8440"/>
                  <a:pt x="3392" y="8956"/>
                </a:cubicBezTo>
                <a:cubicBezTo>
                  <a:pt x="2436" y="12672"/>
                  <a:pt x="4612" y="16439"/>
                  <a:pt x="8081" y="17840"/>
                </a:cubicBezTo>
                <a:cubicBezTo>
                  <a:pt x="11284" y="19133"/>
                  <a:pt x="14920" y="17850"/>
                  <a:pt x="16905" y="15179"/>
                </a:cubicBezTo>
                <a:cubicBezTo>
                  <a:pt x="16962" y="15138"/>
                  <a:pt x="17007" y="15083"/>
                  <a:pt x="17032" y="15008"/>
                </a:cubicBezTo>
                <a:cubicBezTo>
                  <a:pt x="17219" y="14741"/>
                  <a:pt x="17390" y="14460"/>
                  <a:pt x="17543" y="14167"/>
                </a:cubicBezTo>
                <a:cubicBezTo>
                  <a:pt x="18094" y="13113"/>
                  <a:pt x="18342" y="11925"/>
                  <a:pt x="18362" y="10742"/>
                </a:cubicBezTo>
                <a:cubicBezTo>
                  <a:pt x="18299" y="7002"/>
                  <a:pt x="15532" y="3670"/>
                  <a:pt x="11748" y="3222"/>
                </a:cubicBezTo>
                <a:cubicBezTo>
                  <a:pt x="11369" y="3177"/>
                  <a:pt x="10993" y="3161"/>
                  <a:pt x="10621" y="3172"/>
                </a:cubicBezTo>
                <a:close/>
                <a:moveTo>
                  <a:pt x="10770" y="3947"/>
                </a:moveTo>
                <a:cubicBezTo>
                  <a:pt x="11407" y="3937"/>
                  <a:pt x="12024" y="4020"/>
                  <a:pt x="12606" y="4184"/>
                </a:cubicBezTo>
                <a:cubicBezTo>
                  <a:pt x="12310" y="4935"/>
                  <a:pt x="12420" y="5676"/>
                  <a:pt x="13117" y="6240"/>
                </a:cubicBezTo>
                <a:cubicBezTo>
                  <a:pt x="13417" y="6482"/>
                  <a:pt x="13748" y="6754"/>
                  <a:pt x="13892" y="7125"/>
                </a:cubicBezTo>
                <a:cubicBezTo>
                  <a:pt x="13999" y="7398"/>
                  <a:pt x="13798" y="7876"/>
                  <a:pt x="13799" y="8180"/>
                </a:cubicBezTo>
                <a:cubicBezTo>
                  <a:pt x="13800" y="8396"/>
                  <a:pt x="13920" y="8642"/>
                  <a:pt x="14057" y="8802"/>
                </a:cubicBezTo>
                <a:cubicBezTo>
                  <a:pt x="14443" y="9248"/>
                  <a:pt x="14202" y="9538"/>
                  <a:pt x="14035" y="9989"/>
                </a:cubicBezTo>
                <a:cubicBezTo>
                  <a:pt x="13860" y="10464"/>
                  <a:pt x="13741" y="10950"/>
                  <a:pt x="13997" y="11413"/>
                </a:cubicBezTo>
                <a:cubicBezTo>
                  <a:pt x="14317" y="11990"/>
                  <a:pt x="15548" y="11758"/>
                  <a:pt x="16042" y="11985"/>
                </a:cubicBezTo>
                <a:cubicBezTo>
                  <a:pt x="16429" y="12162"/>
                  <a:pt x="16297" y="13972"/>
                  <a:pt x="16267" y="14684"/>
                </a:cubicBezTo>
                <a:cubicBezTo>
                  <a:pt x="15038" y="16392"/>
                  <a:pt x="13047" y="17504"/>
                  <a:pt x="10770" y="17543"/>
                </a:cubicBezTo>
                <a:cubicBezTo>
                  <a:pt x="10708" y="17544"/>
                  <a:pt x="10650" y="17543"/>
                  <a:pt x="10588" y="17543"/>
                </a:cubicBezTo>
                <a:cubicBezTo>
                  <a:pt x="10584" y="17337"/>
                  <a:pt x="10580" y="17127"/>
                  <a:pt x="10583" y="16922"/>
                </a:cubicBezTo>
                <a:cubicBezTo>
                  <a:pt x="10590" y="16292"/>
                  <a:pt x="11077" y="16084"/>
                  <a:pt x="11490" y="15701"/>
                </a:cubicBezTo>
                <a:cubicBezTo>
                  <a:pt x="12045" y="15187"/>
                  <a:pt x="12898" y="14107"/>
                  <a:pt x="12826" y="13288"/>
                </a:cubicBezTo>
                <a:cubicBezTo>
                  <a:pt x="12766" y="12607"/>
                  <a:pt x="12054" y="12120"/>
                  <a:pt x="11561" y="11737"/>
                </a:cubicBezTo>
                <a:cubicBezTo>
                  <a:pt x="10907" y="11230"/>
                  <a:pt x="10181" y="10711"/>
                  <a:pt x="9406" y="10401"/>
                </a:cubicBezTo>
                <a:cubicBezTo>
                  <a:pt x="8884" y="10192"/>
                  <a:pt x="8341" y="10151"/>
                  <a:pt x="7796" y="10044"/>
                </a:cubicBezTo>
                <a:cubicBezTo>
                  <a:pt x="7699" y="10025"/>
                  <a:pt x="7514" y="9560"/>
                  <a:pt x="7499" y="9522"/>
                </a:cubicBezTo>
                <a:cubicBezTo>
                  <a:pt x="7338" y="9117"/>
                  <a:pt x="7402" y="9300"/>
                  <a:pt x="7763" y="9329"/>
                </a:cubicBezTo>
                <a:cubicBezTo>
                  <a:pt x="8678" y="9404"/>
                  <a:pt x="9068" y="8798"/>
                  <a:pt x="9412" y="8054"/>
                </a:cubicBezTo>
                <a:cubicBezTo>
                  <a:pt x="9726" y="7373"/>
                  <a:pt x="10040" y="6561"/>
                  <a:pt x="9934" y="5800"/>
                </a:cubicBezTo>
                <a:cubicBezTo>
                  <a:pt x="9881" y="5418"/>
                  <a:pt x="9195" y="5305"/>
                  <a:pt x="9401" y="4926"/>
                </a:cubicBezTo>
                <a:cubicBezTo>
                  <a:pt x="9552" y="4648"/>
                  <a:pt x="9670" y="4339"/>
                  <a:pt x="9775" y="4035"/>
                </a:cubicBezTo>
                <a:cubicBezTo>
                  <a:pt x="10102" y="3982"/>
                  <a:pt x="10433" y="3953"/>
                  <a:pt x="10770" y="3947"/>
                </a:cubicBezTo>
                <a:close/>
                <a:moveTo>
                  <a:pt x="8763" y="4288"/>
                </a:moveTo>
                <a:cubicBezTo>
                  <a:pt x="8551" y="4738"/>
                  <a:pt x="8380" y="5226"/>
                  <a:pt x="8664" y="5558"/>
                </a:cubicBezTo>
                <a:cubicBezTo>
                  <a:pt x="8762" y="5673"/>
                  <a:pt x="9128" y="5896"/>
                  <a:pt x="9170" y="6014"/>
                </a:cubicBezTo>
                <a:cubicBezTo>
                  <a:pt x="9231" y="6189"/>
                  <a:pt x="9118" y="6481"/>
                  <a:pt x="9077" y="6652"/>
                </a:cubicBezTo>
                <a:cubicBezTo>
                  <a:pt x="8964" y="7114"/>
                  <a:pt x="8782" y="7558"/>
                  <a:pt x="8571" y="7982"/>
                </a:cubicBezTo>
                <a:cubicBezTo>
                  <a:pt x="8302" y="8523"/>
                  <a:pt x="7949" y="8541"/>
                  <a:pt x="7389" y="8510"/>
                </a:cubicBezTo>
                <a:cubicBezTo>
                  <a:pt x="7092" y="8494"/>
                  <a:pt x="6874" y="8635"/>
                  <a:pt x="6718" y="8873"/>
                </a:cubicBezTo>
                <a:cubicBezTo>
                  <a:pt x="6390" y="9376"/>
                  <a:pt x="6951" y="10567"/>
                  <a:pt x="7471" y="10764"/>
                </a:cubicBezTo>
                <a:cubicBezTo>
                  <a:pt x="7984" y="10959"/>
                  <a:pt x="8574" y="10959"/>
                  <a:pt x="9104" y="11127"/>
                </a:cubicBezTo>
                <a:cubicBezTo>
                  <a:pt x="9447" y="11236"/>
                  <a:pt x="9775" y="11478"/>
                  <a:pt x="10077" y="11666"/>
                </a:cubicBezTo>
                <a:cubicBezTo>
                  <a:pt x="10435" y="11888"/>
                  <a:pt x="12104" y="12809"/>
                  <a:pt x="12029" y="13332"/>
                </a:cubicBezTo>
                <a:cubicBezTo>
                  <a:pt x="11950" y="13876"/>
                  <a:pt x="11541" y="14451"/>
                  <a:pt x="11204" y="14865"/>
                </a:cubicBezTo>
                <a:cubicBezTo>
                  <a:pt x="10905" y="15233"/>
                  <a:pt x="10457" y="15421"/>
                  <a:pt x="10171" y="15806"/>
                </a:cubicBezTo>
                <a:cubicBezTo>
                  <a:pt x="9797" y="16308"/>
                  <a:pt x="9768" y="16864"/>
                  <a:pt x="9786" y="17449"/>
                </a:cubicBezTo>
                <a:cubicBezTo>
                  <a:pt x="9555" y="17412"/>
                  <a:pt x="9326" y="17373"/>
                  <a:pt x="9099" y="17323"/>
                </a:cubicBezTo>
                <a:cubicBezTo>
                  <a:pt x="9210" y="16631"/>
                  <a:pt x="9334" y="15859"/>
                  <a:pt x="9153" y="15212"/>
                </a:cubicBezTo>
                <a:cubicBezTo>
                  <a:pt x="9002" y="14668"/>
                  <a:pt x="8543" y="14152"/>
                  <a:pt x="8235" y="13689"/>
                </a:cubicBezTo>
                <a:cubicBezTo>
                  <a:pt x="7869" y="13138"/>
                  <a:pt x="8182" y="12481"/>
                  <a:pt x="8037" y="11858"/>
                </a:cubicBezTo>
                <a:cubicBezTo>
                  <a:pt x="7931" y="11401"/>
                  <a:pt x="7465" y="11081"/>
                  <a:pt x="7081" y="10874"/>
                </a:cubicBezTo>
                <a:cubicBezTo>
                  <a:pt x="6803" y="10724"/>
                  <a:pt x="6479" y="10674"/>
                  <a:pt x="6190" y="10550"/>
                </a:cubicBezTo>
                <a:cubicBezTo>
                  <a:pt x="5792" y="10378"/>
                  <a:pt x="5639" y="9848"/>
                  <a:pt x="5498" y="9472"/>
                </a:cubicBezTo>
                <a:cubicBezTo>
                  <a:pt x="5185" y="8639"/>
                  <a:pt x="5524" y="7800"/>
                  <a:pt x="4893" y="7372"/>
                </a:cubicBezTo>
                <a:cubicBezTo>
                  <a:pt x="5793" y="5968"/>
                  <a:pt x="7195" y="4847"/>
                  <a:pt x="8763" y="4288"/>
                </a:cubicBezTo>
                <a:close/>
                <a:moveTo>
                  <a:pt x="13348" y="4448"/>
                </a:moveTo>
                <a:cubicBezTo>
                  <a:pt x="15803" y="5479"/>
                  <a:pt x="17524" y="7978"/>
                  <a:pt x="17570" y="10742"/>
                </a:cubicBezTo>
                <a:cubicBezTo>
                  <a:pt x="17555" y="11647"/>
                  <a:pt x="17367" y="12508"/>
                  <a:pt x="17043" y="13293"/>
                </a:cubicBezTo>
                <a:cubicBezTo>
                  <a:pt x="17042" y="12979"/>
                  <a:pt x="17041" y="12666"/>
                  <a:pt x="17054" y="12353"/>
                </a:cubicBezTo>
                <a:cubicBezTo>
                  <a:pt x="17072" y="11873"/>
                  <a:pt x="16822" y="11545"/>
                  <a:pt x="16438" y="11298"/>
                </a:cubicBezTo>
                <a:cubicBezTo>
                  <a:pt x="15954" y="10986"/>
                  <a:pt x="14501" y="11194"/>
                  <a:pt x="14723" y="10407"/>
                </a:cubicBezTo>
                <a:cubicBezTo>
                  <a:pt x="14860" y="9918"/>
                  <a:pt x="15337" y="9468"/>
                  <a:pt x="15107" y="8928"/>
                </a:cubicBezTo>
                <a:cubicBezTo>
                  <a:pt x="14977" y="8623"/>
                  <a:pt x="14555" y="8297"/>
                  <a:pt x="14607" y="7944"/>
                </a:cubicBezTo>
                <a:cubicBezTo>
                  <a:pt x="14648" y="7666"/>
                  <a:pt x="14740" y="7381"/>
                  <a:pt x="14690" y="7097"/>
                </a:cubicBezTo>
                <a:cubicBezTo>
                  <a:pt x="14580" y="6477"/>
                  <a:pt x="14135" y="6072"/>
                  <a:pt x="13672" y="5679"/>
                </a:cubicBezTo>
                <a:cubicBezTo>
                  <a:pt x="13219" y="5293"/>
                  <a:pt x="13161" y="4900"/>
                  <a:pt x="13348" y="4448"/>
                </a:cubicBezTo>
                <a:close/>
                <a:moveTo>
                  <a:pt x="4519" y="8048"/>
                </a:moveTo>
                <a:cubicBezTo>
                  <a:pt x="4614" y="8356"/>
                  <a:pt x="4590" y="8749"/>
                  <a:pt x="4623" y="9066"/>
                </a:cubicBezTo>
                <a:cubicBezTo>
                  <a:pt x="4669" y="9501"/>
                  <a:pt x="4804" y="9862"/>
                  <a:pt x="4981" y="10258"/>
                </a:cubicBezTo>
                <a:cubicBezTo>
                  <a:pt x="5205" y="10762"/>
                  <a:pt x="5451" y="11086"/>
                  <a:pt x="5965" y="11309"/>
                </a:cubicBezTo>
                <a:cubicBezTo>
                  <a:pt x="6517" y="11547"/>
                  <a:pt x="7268" y="11615"/>
                  <a:pt x="7317" y="12364"/>
                </a:cubicBezTo>
                <a:cubicBezTo>
                  <a:pt x="7348" y="12826"/>
                  <a:pt x="7153" y="13275"/>
                  <a:pt x="7350" y="13722"/>
                </a:cubicBezTo>
                <a:cubicBezTo>
                  <a:pt x="7552" y="14180"/>
                  <a:pt x="7888" y="14586"/>
                  <a:pt x="8153" y="15008"/>
                </a:cubicBezTo>
                <a:cubicBezTo>
                  <a:pt x="8539" y="15623"/>
                  <a:pt x="8445" y="16389"/>
                  <a:pt x="8334" y="17103"/>
                </a:cubicBezTo>
                <a:cubicBezTo>
                  <a:pt x="5802" y="16110"/>
                  <a:pt x="4022" y="13560"/>
                  <a:pt x="3975" y="10742"/>
                </a:cubicBezTo>
                <a:cubicBezTo>
                  <a:pt x="3959" y="9782"/>
                  <a:pt x="4154" y="8872"/>
                  <a:pt x="4519" y="8048"/>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7" name="Shape 331"/>
          <p:cNvSpPr/>
          <p:nvPr/>
        </p:nvSpPr>
        <p:spPr>
          <a:xfrm>
            <a:off x="1184842" y="4368268"/>
            <a:ext cx="263587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Customer Lifetime Value</a:t>
            </a:r>
            <a:endParaRPr sz="1400" kern="0" dirty="0"/>
          </a:p>
        </p:txBody>
      </p:sp>
      <p:sp>
        <p:nvSpPr>
          <p:cNvPr id="58" name="Shape 340"/>
          <p:cNvSpPr/>
          <p:nvPr/>
        </p:nvSpPr>
        <p:spPr>
          <a:xfrm>
            <a:off x="1184843" y="458147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Sales</a:t>
            </a:r>
            <a:endParaRPr sz="1400" kern="0" dirty="0"/>
          </a:p>
        </p:txBody>
      </p:sp>
      <p:sp>
        <p:nvSpPr>
          <p:cNvPr id="61" name="Shape 330"/>
          <p:cNvSpPr/>
          <p:nvPr/>
        </p:nvSpPr>
        <p:spPr>
          <a:xfrm>
            <a:off x="1184843" y="5199516"/>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Recommender</a:t>
            </a:r>
            <a:endParaRPr sz="1400" kern="0" dirty="0"/>
          </a:p>
        </p:txBody>
      </p:sp>
      <p:sp>
        <p:nvSpPr>
          <p:cNvPr id="62" name="Shape 339"/>
          <p:cNvSpPr/>
          <p:nvPr/>
        </p:nvSpPr>
        <p:spPr>
          <a:xfrm>
            <a:off x="1184843" y="5428116"/>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Sales</a:t>
            </a:r>
            <a:endParaRPr sz="1400" kern="0" dirty="0"/>
          </a:p>
        </p:txBody>
      </p:sp>
      <p:sp>
        <p:nvSpPr>
          <p:cNvPr id="63" name="Shape 329"/>
          <p:cNvSpPr/>
          <p:nvPr/>
        </p:nvSpPr>
        <p:spPr>
          <a:xfrm>
            <a:off x="1184843" y="6036403"/>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Churn prevention</a:t>
            </a:r>
            <a:endParaRPr sz="1400" kern="0" dirty="0"/>
          </a:p>
        </p:txBody>
      </p:sp>
      <p:sp>
        <p:nvSpPr>
          <p:cNvPr id="64" name="Shape 338"/>
          <p:cNvSpPr/>
          <p:nvPr/>
        </p:nvSpPr>
        <p:spPr>
          <a:xfrm>
            <a:off x="1184843" y="6273469"/>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Sales</a:t>
            </a:r>
            <a:endParaRPr sz="1400" kern="0" dirty="0"/>
          </a:p>
        </p:txBody>
      </p:sp>
      <p:sp>
        <p:nvSpPr>
          <p:cNvPr id="65" name="Shape 335"/>
          <p:cNvSpPr/>
          <p:nvPr/>
        </p:nvSpPr>
        <p:spPr>
          <a:xfrm>
            <a:off x="1184842" y="2613675"/>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Clustering</a:t>
            </a:r>
            <a:endParaRPr sz="1400" kern="0" dirty="0"/>
          </a:p>
        </p:txBody>
      </p:sp>
      <p:sp>
        <p:nvSpPr>
          <p:cNvPr id="66" name="Shape 344"/>
          <p:cNvSpPr/>
          <p:nvPr/>
        </p:nvSpPr>
        <p:spPr>
          <a:xfrm>
            <a:off x="1184842" y="2851337"/>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Marketing</a:t>
            </a:r>
            <a:endParaRPr sz="1400" kern="0" dirty="0"/>
          </a:p>
        </p:txBody>
      </p:sp>
      <p:sp>
        <p:nvSpPr>
          <p:cNvPr id="77" name="Shape 335"/>
          <p:cNvSpPr/>
          <p:nvPr/>
        </p:nvSpPr>
        <p:spPr>
          <a:xfrm>
            <a:off x="4943278" y="3436655"/>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Faulty Part detection</a:t>
            </a:r>
            <a:endParaRPr sz="1400" kern="0" dirty="0"/>
          </a:p>
        </p:txBody>
      </p:sp>
      <p:sp>
        <p:nvSpPr>
          <p:cNvPr id="79" name="Shape 331"/>
          <p:cNvSpPr/>
          <p:nvPr/>
        </p:nvSpPr>
        <p:spPr>
          <a:xfrm>
            <a:off x="4924812" y="4368267"/>
            <a:ext cx="263587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Shop floor Digitalization</a:t>
            </a:r>
            <a:endParaRPr sz="1400" kern="0" dirty="0"/>
          </a:p>
        </p:txBody>
      </p:sp>
      <p:sp>
        <p:nvSpPr>
          <p:cNvPr id="85" name="Shape 335"/>
          <p:cNvSpPr/>
          <p:nvPr/>
        </p:nvSpPr>
        <p:spPr>
          <a:xfrm>
            <a:off x="4941304" y="2612765"/>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Predictive Maintenance</a:t>
            </a:r>
            <a:endParaRPr sz="1400" kern="0" dirty="0"/>
          </a:p>
        </p:txBody>
      </p:sp>
      <p:sp>
        <p:nvSpPr>
          <p:cNvPr id="87" name="Shape 335"/>
          <p:cNvSpPr/>
          <p:nvPr/>
        </p:nvSpPr>
        <p:spPr>
          <a:xfrm>
            <a:off x="9185461" y="4290464"/>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err="1"/>
              <a:t>IoT</a:t>
            </a:r>
            <a:r>
              <a:rPr lang="en-US" sz="1400" kern="0" dirty="0"/>
              <a:t> Hub / Platform</a:t>
            </a:r>
            <a:endParaRPr sz="1400" kern="0" dirty="0"/>
          </a:p>
        </p:txBody>
      </p:sp>
      <p:sp>
        <p:nvSpPr>
          <p:cNvPr id="89" name="Shape 331"/>
          <p:cNvSpPr/>
          <p:nvPr/>
        </p:nvSpPr>
        <p:spPr>
          <a:xfrm>
            <a:off x="9185461" y="5075264"/>
            <a:ext cx="2957251"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Advanced Analytics Platform / Data Science Laboratory </a:t>
            </a:r>
            <a:endParaRPr sz="1400" kern="0" dirty="0"/>
          </a:p>
        </p:txBody>
      </p:sp>
      <p:sp>
        <p:nvSpPr>
          <p:cNvPr id="91" name="Shape 335"/>
          <p:cNvSpPr/>
          <p:nvPr/>
        </p:nvSpPr>
        <p:spPr>
          <a:xfrm>
            <a:off x="9173961" y="2612765"/>
            <a:ext cx="253732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Customer Analytics Hub</a:t>
            </a:r>
            <a:endParaRPr sz="1400" kern="0" dirty="0"/>
          </a:p>
        </p:txBody>
      </p:sp>
      <p:sp>
        <p:nvSpPr>
          <p:cNvPr id="94" name="Shape 506"/>
          <p:cNvSpPr/>
          <p:nvPr/>
        </p:nvSpPr>
        <p:spPr>
          <a:xfrm>
            <a:off x="4174998" y="4235619"/>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5"/>
                  <a:pt x="0" y="10800"/>
                </a:cubicBezTo>
                <a:cubicBezTo>
                  <a:pt x="0" y="16764"/>
                  <a:pt x="4836" y="21600"/>
                  <a:pt x="10800" y="21600"/>
                </a:cubicBezTo>
                <a:cubicBezTo>
                  <a:pt x="16765" y="21600"/>
                  <a:pt x="21600" y="16764"/>
                  <a:pt x="21600" y="10800"/>
                </a:cubicBezTo>
                <a:cubicBezTo>
                  <a:pt x="21600" y="4835"/>
                  <a:pt x="16765" y="0"/>
                  <a:pt x="10800" y="0"/>
                </a:cubicBezTo>
                <a:close/>
                <a:moveTo>
                  <a:pt x="10800" y="849"/>
                </a:moveTo>
                <a:cubicBezTo>
                  <a:pt x="16295" y="849"/>
                  <a:pt x="20751" y="5305"/>
                  <a:pt x="20751" y="10800"/>
                </a:cubicBezTo>
                <a:cubicBezTo>
                  <a:pt x="20751" y="16295"/>
                  <a:pt x="16295" y="20747"/>
                  <a:pt x="10800" y="20747"/>
                </a:cubicBezTo>
                <a:cubicBezTo>
                  <a:pt x="5305" y="20747"/>
                  <a:pt x="849" y="16295"/>
                  <a:pt x="849" y="10800"/>
                </a:cubicBezTo>
                <a:cubicBezTo>
                  <a:pt x="849" y="5305"/>
                  <a:pt x="5305" y="849"/>
                  <a:pt x="10800" y="849"/>
                </a:cubicBezTo>
                <a:close/>
                <a:moveTo>
                  <a:pt x="11074" y="6413"/>
                </a:moveTo>
                <a:cubicBezTo>
                  <a:pt x="8373" y="6424"/>
                  <a:pt x="5788" y="7661"/>
                  <a:pt x="3652" y="9419"/>
                </a:cubicBezTo>
                <a:cubicBezTo>
                  <a:pt x="3523" y="9525"/>
                  <a:pt x="3543" y="9743"/>
                  <a:pt x="3652" y="9852"/>
                </a:cubicBezTo>
                <a:cubicBezTo>
                  <a:pt x="4211" y="10412"/>
                  <a:pt x="4772" y="10972"/>
                  <a:pt x="5332" y="11532"/>
                </a:cubicBezTo>
                <a:cubicBezTo>
                  <a:pt x="5455" y="11656"/>
                  <a:pt x="5636" y="11641"/>
                  <a:pt x="5761" y="11532"/>
                </a:cubicBezTo>
                <a:cubicBezTo>
                  <a:pt x="6634" y="10771"/>
                  <a:pt x="7757" y="10227"/>
                  <a:pt x="8850" y="9881"/>
                </a:cubicBezTo>
                <a:cubicBezTo>
                  <a:pt x="11301" y="9104"/>
                  <a:pt x="13740" y="9731"/>
                  <a:pt x="15683" y="11334"/>
                </a:cubicBezTo>
                <a:cubicBezTo>
                  <a:pt x="15253" y="11764"/>
                  <a:pt x="14824" y="12193"/>
                  <a:pt x="14395" y="12623"/>
                </a:cubicBezTo>
                <a:cubicBezTo>
                  <a:pt x="13840" y="12153"/>
                  <a:pt x="13130" y="11836"/>
                  <a:pt x="12448" y="11640"/>
                </a:cubicBezTo>
                <a:cubicBezTo>
                  <a:pt x="10536" y="11089"/>
                  <a:pt x="8559" y="11736"/>
                  <a:pt x="6944" y="12782"/>
                </a:cubicBezTo>
                <a:cubicBezTo>
                  <a:pt x="6780" y="12888"/>
                  <a:pt x="6740" y="13118"/>
                  <a:pt x="6884" y="13262"/>
                </a:cubicBezTo>
                <a:cubicBezTo>
                  <a:pt x="7469" y="13848"/>
                  <a:pt x="8055" y="14433"/>
                  <a:pt x="8640" y="15018"/>
                </a:cubicBezTo>
                <a:cubicBezTo>
                  <a:pt x="8767" y="15145"/>
                  <a:pt x="8943" y="15123"/>
                  <a:pt x="9073" y="15018"/>
                </a:cubicBezTo>
                <a:cubicBezTo>
                  <a:pt x="9237" y="14885"/>
                  <a:pt x="9773" y="14620"/>
                  <a:pt x="10107" y="14519"/>
                </a:cubicBezTo>
                <a:cubicBezTo>
                  <a:pt x="10908" y="14275"/>
                  <a:pt x="11688" y="14444"/>
                  <a:pt x="12378" y="14853"/>
                </a:cubicBezTo>
                <a:cubicBezTo>
                  <a:pt x="11801" y="15430"/>
                  <a:pt x="11225" y="16009"/>
                  <a:pt x="10647" y="16587"/>
                </a:cubicBezTo>
                <a:cubicBezTo>
                  <a:pt x="10369" y="16865"/>
                  <a:pt x="10801" y="17295"/>
                  <a:pt x="11080" y="17016"/>
                </a:cubicBezTo>
                <a:cubicBezTo>
                  <a:pt x="11745" y="16350"/>
                  <a:pt x="12409" y="15684"/>
                  <a:pt x="13075" y="15018"/>
                </a:cubicBezTo>
                <a:cubicBezTo>
                  <a:pt x="13224" y="14868"/>
                  <a:pt x="13171" y="14655"/>
                  <a:pt x="13014" y="14541"/>
                </a:cubicBezTo>
                <a:cubicBezTo>
                  <a:pt x="11783" y="13642"/>
                  <a:pt x="10147" y="13556"/>
                  <a:pt x="8888" y="14404"/>
                </a:cubicBezTo>
                <a:cubicBezTo>
                  <a:pt x="8455" y="13971"/>
                  <a:pt x="8020" y="13537"/>
                  <a:pt x="7587" y="13103"/>
                </a:cubicBezTo>
                <a:cubicBezTo>
                  <a:pt x="9044" y="12238"/>
                  <a:pt x="10702" y="11773"/>
                  <a:pt x="12381" y="12257"/>
                </a:cubicBezTo>
                <a:cubicBezTo>
                  <a:pt x="13024" y="12442"/>
                  <a:pt x="13711" y="12780"/>
                  <a:pt x="14188" y="13262"/>
                </a:cubicBezTo>
                <a:cubicBezTo>
                  <a:pt x="14305" y="13381"/>
                  <a:pt x="14503" y="13379"/>
                  <a:pt x="14621" y="13262"/>
                </a:cubicBezTo>
                <a:cubicBezTo>
                  <a:pt x="15197" y="12685"/>
                  <a:pt x="15771" y="12109"/>
                  <a:pt x="16348" y="11532"/>
                </a:cubicBezTo>
                <a:cubicBezTo>
                  <a:pt x="16460" y="11419"/>
                  <a:pt x="16473" y="11209"/>
                  <a:pt x="16348" y="11099"/>
                </a:cubicBezTo>
                <a:cubicBezTo>
                  <a:pt x="14254" y="9248"/>
                  <a:pt x="11635" y="8484"/>
                  <a:pt x="8914" y="9225"/>
                </a:cubicBezTo>
                <a:cubicBezTo>
                  <a:pt x="7733" y="9547"/>
                  <a:pt x="6535" y="10128"/>
                  <a:pt x="5567" y="10905"/>
                </a:cubicBezTo>
                <a:cubicBezTo>
                  <a:pt x="5153" y="10490"/>
                  <a:pt x="4737" y="10076"/>
                  <a:pt x="4323" y="9661"/>
                </a:cubicBezTo>
                <a:cubicBezTo>
                  <a:pt x="7053" y="7503"/>
                  <a:pt x="10420" y="6346"/>
                  <a:pt x="13835" y="7492"/>
                </a:cubicBezTo>
                <a:cubicBezTo>
                  <a:pt x="15210" y="7953"/>
                  <a:pt x="16623" y="8775"/>
                  <a:pt x="17617" y="9852"/>
                </a:cubicBezTo>
                <a:cubicBezTo>
                  <a:pt x="17885" y="10142"/>
                  <a:pt x="18313" y="9708"/>
                  <a:pt x="18047" y="9419"/>
                </a:cubicBezTo>
                <a:cubicBezTo>
                  <a:pt x="16931" y="8210"/>
                  <a:pt x="15347" y="7336"/>
                  <a:pt x="13800" y="6836"/>
                </a:cubicBezTo>
                <a:cubicBezTo>
                  <a:pt x="12887" y="6541"/>
                  <a:pt x="11974" y="6410"/>
                  <a:pt x="11074" y="6413"/>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96" name="Shape 355"/>
          <p:cNvSpPr/>
          <p:nvPr/>
        </p:nvSpPr>
        <p:spPr>
          <a:xfrm>
            <a:off x="8405681" y="2563337"/>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2"/>
                </a:moveTo>
                <a:cubicBezTo>
                  <a:pt x="16298" y="852"/>
                  <a:pt x="20753" y="5307"/>
                  <a:pt x="20753" y="10803"/>
                </a:cubicBezTo>
                <a:cubicBezTo>
                  <a:pt x="20753" y="16298"/>
                  <a:pt x="16298" y="20753"/>
                  <a:pt x="10803" y="20753"/>
                </a:cubicBezTo>
                <a:cubicBezTo>
                  <a:pt x="5308" y="20753"/>
                  <a:pt x="852" y="16298"/>
                  <a:pt x="852" y="10803"/>
                </a:cubicBezTo>
                <a:cubicBezTo>
                  <a:pt x="852" y="5307"/>
                  <a:pt x="5308" y="852"/>
                  <a:pt x="10803" y="852"/>
                </a:cubicBezTo>
                <a:close/>
                <a:moveTo>
                  <a:pt x="6735" y="4761"/>
                </a:moveTo>
                <a:cubicBezTo>
                  <a:pt x="5978" y="4761"/>
                  <a:pt x="4942" y="4861"/>
                  <a:pt x="4942" y="5855"/>
                </a:cubicBezTo>
                <a:cubicBezTo>
                  <a:pt x="4942" y="6418"/>
                  <a:pt x="4942" y="6980"/>
                  <a:pt x="4942" y="7543"/>
                </a:cubicBezTo>
                <a:cubicBezTo>
                  <a:pt x="4942" y="7950"/>
                  <a:pt x="4839" y="8581"/>
                  <a:pt x="5179" y="8895"/>
                </a:cubicBezTo>
                <a:cubicBezTo>
                  <a:pt x="5191" y="8906"/>
                  <a:pt x="5205" y="8912"/>
                  <a:pt x="5217" y="8923"/>
                </a:cubicBezTo>
                <a:cubicBezTo>
                  <a:pt x="5048" y="9084"/>
                  <a:pt x="4942" y="9314"/>
                  <a:pt x="4942" y="9632"/>
                </a:cubicBezTo>
                <a:cubicBezTo>
                  <a:pt x="4942" y="10194"/>
                  <a:pt x="4942" y="10757"/>
                  <a:pt x="4942" y="11320"/>
                </a:cubicBezTo>
                <a:cubicBezTo>
                  <a:pt x="4942" y="11727"/>
                  <a:pt x="4839" y="12358"/>
                  <a:pt x="5179" y="12672"/>
                </a:cubicBezTo>
                <a:cubicBezTo>
                  <a:pt x="5191" y="12683"/>
                  <a:pt x="5205" y="12689"/>
                  <a:pt x="5217" y="12699"/>
                </a:cubicBezTo>
                <a:cubicBezTo>
                  <a:pt x="5048" y="12860"/>
                  <a:pt x="4942" y="13091"/>
                  <a:pt x="4942" y="13409"/>
                </a:cubicBezTo>
                <a:cubicBezTo>
                  <a:pt x="4942" y="13971"/>
                  <a:pt x="4942" y="14534"/>
                  <a:pt x="4942" y="15096"/>
                </a:cubicBezTo>
                <a:cubicBezTo>
                  <a:pt x="4942" y="15504"/>
                  <a:pt x="4839" y="16135"/>
                  <a:pt x="5179" y="16449"/>
                </a:cubicBezTo>
                <a:cubicBezTo>
                  <a:pt x="5801" y="17024"/>
                  <a:pt x="6697" y="16883"/>
                  <a:pt x="7482" y="16883"/>
                </a:cubicBezTo>
                <a:cubicBezTo>
                  <a:pt x="8831" y="16883"/>
                  <a:pt x="10179" y="16883"/>
                  <a:pt x="11528" y="16883"/>
                </a:cubicBezTo>
                <a:cubicBezTo>
                  <a:pt x="12573" y="16883"/>
                  <a:pt x="13618" y="16883"/>
                  <a:pt x="14662" y="16883"/>
                </a:cubicBezTo>
                <a:cubicBezTo>
                  <a:pt x="15407" y="16883"/>
                  <a:pt x="16351" y="16871"/>
                  <a:pt x="16526" y="15954"/>
                </a:cubicBezTo>
                <a:cubicBezTo>
                  <a:pt x="16534" y="15921"/>
                  <a:pt x="16542" y="15883"/>
                  <a:pt x="16542" y="15844"/>
                </a:cubicBezTo>
                <a:cubicBezTo>
                  <a:pt x="16542" y="15371"/>
                  <a:pt x="16542" y="14898"/>
                  <a:pt x="16542" y="14426"/>
                </a:cubicBezTo>
                <a:cubicBezTo>
                  <a:pt x="16542" y="14038"/>
                  <a:pt x="16668" y="13341"/>
                  <a:pt x="16454" y="12980"/>
                </a:cubicBezTo>
                <a:cubicBezTo>
                  <a:pt x="16395" y="12879"/>
                  <a:pt x="16330" y="12789"/>
                  <a:pt x="16256" y="12716"/>
                </a:cubicBezTo>
                <a:cubicBezTo>
                  <a:pt x="16387" y="12585"/>
                  <a:pt x="16481" y="12413"/>
                  <a:pt x="16526" y="12177"/>
                </a:cubicBezTo>
                <a:cubicBezTo>
                  <a:pt x="16534" y="12144"/>
                  <a:pt x="16542" y="12107"/>
                  <a:pt x="16542" y="12067"/>
                </a:cubicBezTo>
                <a:cubicBezTo>
                  <a:pt x="16542" y="11594"/>
                  <a:pt x="16542" y="11122"/>
                  <a:pt x="16542" y="10649"/>
                </a:cubicBezTo>
                <a:cubicBezTo>
                  <a:pt x="16542" y="10261"/>
                  <a:pt x="16668" y="9565"/>
                  <a:pt x="16454" y="9203"/>
                </a:cubicBezTo>
                <a:cubicBezTo>
                  <a:pt x="16395" y="9102"/>
                  <a:pt x="16330" y="9012"/>
                  <a:pt x="16256" y="8939"/>
                </a:cubicBezTo>
                <a:cubicBezTo>
                  <a:pt x="16387" y="8808"/>
                  <a:pt x="16481" y="8636"/>
                  <a:pt x="16526" y="8400"/>
                </a:cubicBezTo>
                <a:cubicBezTo>
                  <a:pt x="16534" y="8367"/>
                  <a:pt x="16542" y="8330"/>
                  <a:pt x="16542" y="8290"/>
                </a:cubicBezTo>
                <a:cubicBezTo>
                  <a:pt x="16542" y="7818"/>
                  <a:pt x="16542" y="7345"/>
                  <a:pt x="16542" y="6872"/>
                </a:cubicBezTo>
                <a:cubicBezTo>
                  <a:pt x="16542" y="6485"/>
                  <a:pt x="16668" y="5788"/>
                  <a:pt x="16454" y="5426"/>
                </a:cubicBezTo>
                <a:cubicBezTo>
                  <a:pt x="15981" y="4626"/>
                  <a:pt x="15041" y="4761"/>
                  <a:pt x="14244" y="4761"/>
                </a:cubicBezTo>
                <a:cubicBezTo>
                  <a:pt x="11741" y="4761"/>
                  <a:pt x="9238" y="4761"/>
                  <a:pt x="6735" y="4761"/>
                </a:cubicBezTo>
                <a:close/>
                <a:moveTo>
                  <a:pt x="8950" y="5481"/>
                </a:moveTo>
                <a:cubicBezTo>
                  <a:pt x="10589" y="5482"/>
                  <a:pt x="12290" y="5553"/>
                  <a:pt x="12540" y="5553"/>
                </a:cubicBezTo>
                <a:cubicBezTo>
                  <a:pt x="13430" y="5553"/>
                  <a:pt x="14317" y="5553"/>
                  <a:pt x="15206" y="5553"/>
                </a:cubicBezTo>
                <a:cubicBezTo>
                  <a:pt x="15945" y="5553"/>
                  <a:pt x="15751" y="6240"/>
                  <a:pt x="15751" y="6707"/>
                </a:cubicBezTo>
                <a:cubicBezTo>
                  <a:pt x="15751" y="7216"/>
                  <a:pt x="15751" y="7726"/>
                  <a:pt x="15751" y="8235"/>
                </a:cubicBezTo>
                <a:cubicBezTo>
                  <a:pt x="15689" y="8397"/>
                  <a:pt x="15485" y="8487"/>
                  <a:pt x="15217" y="8538"/>
                </a:cubicBezTo>
                <a:cubicBezTo>
                  <a:pt x="14895" y="8514"/>
                  <a:pt x="14559" y="8538"/>
                  <a:pt x="14244" y="8538"/>
                </a:cubicBezTo>
                <a:cubicBezTo>
                  <a:pt x="13935" y="8538"/>
                  <a:pt x="13624" y="8538"/>
                  <a:pt x="13315" y="8538"/>
                </a:cubicBezTo>
                <a:cubicBezTo>
                  <a:pt x="11912" y="8538"/>
                  <a:pt x="10507" y="8538"/>
                  <a:pt x="9104" y="8538"/>
                </a:cubicBezTo>
                <a:cubicBezTo>
                  <a:pt x="8313" y="8538"/>
                  <a:pt x="7526" y="8538"/>
                  <a:pt x="6735" y="8538"/>
                </a:cubicBezTo>
                <a:cubicBezTo>
                  <a:pt x="6592" y="8538"/>
                  <a:pt x="6449" y="8538"/>
                  <a:pt x="6306" y="8538"/>
                </a:cubicBezTo>
                <a:cubicBezTo>
                  <a:pt x="5584" y="8538"/>
                  <a:pt x="5734" y="8013"/>
                  <a:pt x="5734" y="7543"/>
                </a:cubicBezTo>
                <a:cubicBezTo>
                  <a:pt x="5734" y="6966"/>
                  <a:pt x="5734" y="6388"/>
                  <a:pt x="5734" y="5811"/>
                </a:cubicBezTo>
                <a:cubicBezTo>
                  <a:pt x="5734" y="5546"/>
                  <a:pt x="7311" y="5480"/>
                  <a:pt x="8950" y="5481"/>
                </a:cubicBezTo>
                <a:close/>
                <a:moveTo>
                  <a:pt x="7482" y="9329"/>
                </a:moveTo>
                <a:cubicBezTo>
                  <a:pt x="8831" y="9329"/>
                  <a:pt x="10179" y="9329"/>
                  <a:pt x="11528" y="9329"/>
                </a:cubicBezTo>
                <a:cubicBezTo>
                  <a:pt x="11866" y="9329"/>
                  <a:pt x="12203" y="9329"/>
                  <a:pt x="12540" y="9329"/>
                </a:cubicBezTo>
                <a:cubicBezTo>
                  <a:pt x="13247" y="9329"/>
                  <a:pt x="13955" y="9329"/>
                  <a:pt x="14662" y="9329"/>
                </a:cubicBezTo>
                <a:cubicBezTo>
                  <a:pt x="14845" y="9329"/>
                  <a:pt x="15023" y="9329"/>
                  <a:pt x="15206" y="9329"/>
                </a:cubicBezTo>
                <a:cubicBezTo>
                  <a:pt x="15945" y="9329"/>
                  <a:pt x="15751" y="10017"/>
                  <a:pt x="15751" y="10484"/>
                </a:cubicBezTo>
                <a:cubicBezTo>
                  <a:pt x="15751" y="10993"/>
                  <a:pt x="15751" y="11503"/>
                  <a:pt x="15751" y="12012"/>
                </a:cubicBezTo>
                <a:cubicBezTo>
                  <a:pt x="15689" y="12174"/>
                  <a:pt x="15485" y="12264"/>
                  <a:pt x="15217" y="12315"/>
                </a:cubicBezTo>
                <a:cubicBezTo>
                  <a:pt x="14895" y="12291"/>
                  <a:pt x="14559" y="12315"/>
                  <a:pt x="14244" y="12315"/>
                </a:cubicBezTo>
                <a:cubicBezTo>
                  <a:pt x="13935" y="12315"/>
                  <a:pt x="13624" y="12315"/>
                  <a:pt x="13315" y="12315"/>
                </a:cubicBezTo>
                <a:cubicBezTo>
                  <a:pt x="11912" y="12315"/>
                  <a:pt x="10507" y="12315"/>
                  <a:pt x="9104" y="12315"/>
                </a:cubicBezTo>
                <a:cubicBezTo>
                  <a:pt x="8313" y="12315"/>
                  <a:pt x="7526" y="12315"/>
                  <a:pt x="6735" y="12315"/>
                </a:cubicBezTo>
                <a:cubicBezTo>
                  <a:pt x="6592" y="12315"/>
                  <a:pt x="6449" y="12315"/>
                  <a:pt x="6306" y="12315"/>
                </a:cubicBezTo>
                <a:cubicBezTo>
                  <a:pt x="5584" y="12315"/>
                  <a:pt x="5734" y="11789"/>
                  <a:pt x="5734" y="11320"/>
                </a:cubicBezTo>
                <a:cubicBezTo>
                  <a:pt x="5734" y="10742"/>
                  <a:pt x="5734" y="10165"/>
                  <a:pt x="5734" y="9588"/>
                </a:cubicBezTo>
                <a:cubicBezTo>
                  <a:pt x="5734" y="9470"/>
                  <a:pt x="6042" y="9391"/>
                  <a:pt x="6531" y="9340"/>
                </a:cubicBezTo>
                <a:cubicBezTo>
                  <a:pt x="6848" y="9348"/>
                  <a:pt x="7175" y="9329"/>
                  <a:pt x="7482" y="9329"/>
                </a:cubicBezTo>
                <a:close/>
                <a:moveTo>
                  <a:pt x="7482" y="13106"/>
                </a:moveTo>
                <a:cubicBezTo>
                  <a:pt x="8831" y="13106"/>
                  <a:pt x="10179" y="13106"/>
                  <a:pt x="11528" y="13106"/>
                </a:cubicBezTo>
                <a:cubicBezTo>
                  <a:pt x="11866" y="13106"/>
                  <a:pt x="12203" y="13106"/>
                  <a:pt x="12540" y="13106"/>
                </a:cubicBezTo>
                <a:cubicBezTo>
                  <a:pt x="13247" y="13106"/>
                  <a:pt x="13955" y="13106"/>
                  <a:pt x="14662" y="13106"/>
                </a:cubicBezTo>
                <a:cubicBezTo>
                  <a:pt x="14845" y="13106"/>
                  <a:pt x="15023" y="13106"/>
                  <a:pt x="15206" y="13106"/>
                </a:cubicBezTo>
                <a:cubicBezTo>
                  <a:pt x="15945" y="13106"/>
                  <a:pt x="15751" y="13793"/>
                  <a:pt x="15751" y="14261"/>
                </a:cubicBezTo>
                <a:cubicBezTo>
                  <a:pt x="15751" y="14770"/>
                  <a:pt x="15751" y="15280"/>
                  <a:pt x="15751" y="15789"/>
                </a:cubicBezTo>
                <a:cubicBezTo>
                  <a:pt x="15541" y="16344"/>
                  <a:pt x="13630" y="16091"/>
                  <a:pt x="13315" y="16091"/>
                </a:cubicBezTo>
                <a:cubicBezTo>
                  <a:pt x="11912" y="16091"/>
                  <a:pt x="10507" y="16091"/>
                  <a:pt x="9104" y="16091"/>
                </a:cubicBezTo>
                <a:cubicBezTo>
                  <a:pt x="8170" y="16091"/>
                  <a:pt x="7240" y="16091"/>
                  <a:pt x="6306" y="16091"/>
                </a:cubicBezTo>
                <a:cubicBezTo>
                  <a:pt x="5584" y="16091"/>
                  <a:pt x="5734" y="15566"/>
                  <a:pt x="5734" y="15096"/>
                </a:cubicBezTo>
                <a:cubicBezTo>
                  <a:pt x="5734" y="14519"/>
                  <a:pt x="5734" y="13942"/>
                  <a:pt x="5734" y="13365"/>
                </a:cubicBezTo>
                <a:cubicBezTo>
                  <a:pt x="5734" y="13247"/>
                  <a:pt x="6042" y="13168"/>
                  <a:pt x="6531" y="13117"/>
                </a:cubicBezTo>
                <a:cubicBezTo>
                  <a:pt x="6848" y="13125"/>
                  <a:pt x="7175" y="13106"/>
                  <a:pt x="7482" y="13106"/>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97" name="Shape 520"/>
          <p:cNvSpPr/>
          <p:nvPr/>
        </p:nvSpPr>
        <p:spPr>
          <a:xfrm>
            <a:off x="4174998" y="3378694"/>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moveTo>
                  <a:pt x="10799" y="851"/>
                </a:moveTo>
                <a:cubicBezTo>
                  <a:pt x="16293" y="851"/>
                  <a:pt x="20749" y="5304"/>
                  <a:pt x="20749" y="10799"/>
                </a:cubicBezTo>
                <a:cubicBezTo>
                  <a:pt x="20749" y="16293"/>
                  <a:pt x="16293" y="20749"/>
                  <a:pt x="10799" y="20749"/>
                </a:cubicBezTo>
                <a:cubicBezTo>
                  <a:pt x="5304" y="20749"/>
                  <a:pt x="851" y="16293"/>
                  <a:pt x="851" y="10799"/>
                </a:cubicBezTo>
                <a:cubicBezTo>
                  <a:pt x="851" y="5304"/>
                  <a:pt x="5304" y="851"/>
                  <a:pt x="10799" y="851"/>
                </a:cubicBezTo>
                <a:close/>
                <a:moveTo>
                  <a:pt x="13483" y="3605"/>
                </a:moveTo>
                <a:cubicBezTo>
                  <a:pt x="11013" y="3605"/>
                  <a:pt x="9010" y="5608"/>
                  <a:pt x="9010" y="8078"/>
                </a:cubicBezTo>
                <a:cubicBezTo>
                  <a:pt x="9010" y="9215"/>
                  <a:pt x="9434" y="10252"/>
                  <a:pt x="10134" y="11041"/>
                </a:cubicBezTo>
                <a:lnTo>
                  <a:pt x="9514" y="11663"/>
                </a:lnTo>
                <a:lnTo>
                  <a:pt x="9483" y="11632"/>
                </a:lnTo>
                <a:cubicBezTo>
                  <a:pt x="9302" y="11451"/>
                  <a:pt x="9060" y="11351"/>
                  <a:pt x="8804" y="11351"/>
                </a:cubicBezTo>
                <a:cubicBezTo>
                  <a:pt x="8549" y="11351"/>
                  <a:pt x="8307" y="11451"/>
                  <a:pt x="8126" y="11632"/>
                </a:cubicBezTo>
                <a:lnTo>
                  <a:pt x="3974" y="15784"/>
                </a:lnTo>
                <a:cubicBezTo>
                  <a:pt x="3601" y="16158"/>
                  <a:pt x="3601" y="16765"/>
                  <a:pt x="3974" y="17139"/>
                </a:cubicBezTo>
                <a:lnTo>
                  <a:pt x="4397" y="17561"/>
                </a:lnTo>
                <a:cubicBezTo>
                  <a:pt x="4577" y="17742"/>
                  <a:pt x="4819" y="17840"/>
                  <a:pt x="5075" y="17840"/>
                </a:cubicBezTo>
                <a:cubicBezTo>
                  <a:pt x="5331" y="17840"/>
                  <a:pt x="5570" y="17742"/>
                  <a:pt x="5751" y="17561"/>
                </a:cubicBezTo>
                <a:lnTo>
                  <a:pt x="9903" y="13410"/>
                </a:lnTo>
                <a:cubicBezTo>
                  <a:pt x="10084" y="13228"/>
                  <a:pt x="10185" y="12987"/>
                  <a:pt x="10185" y="12731"/>
                </a:cubicBezTo>
                <a:cubicBezTo>
                  <a:pt x="10185" y="12475"/>
                  <a:pt x="10084" y="12236"/>
                  <a:pt x="9903" y="12055"/>
                </a:cubicBezTo>
                <a:lnTo>
                  <a:pt x="9894" y="12046"/>
                </a:lnTo>
                <a:lnTo>
                  <a:pt x="10517" y="11424"/>
                </a:lnTo>
                <a:cubicBezTo>
                  <a:pt x="11306" y="12124"/>
                  <a:pt x="12345" y="12550"/>
                  <a:pt x="13483" y="12550"/>
                </a:cubicBezTo>
                <a:cubicBezTo>
                  <a:pt x="15952" y="12550"/>
                  <a:pt x="17953" y="10548"/>
                  <a:pt x="17953" y="8078"/>
                </a:cubicBezTo>
                <a:cubicBezTo>
                  <a:pt x="17953" y="5608"/>
                  <a:pt x="15952" y="3605"/>
                  <a:pt x="13483" y="3605"/>
                </a:cubicBezTo>
                <a:close/>
                <a:moveTo>
                  <a:pt x="13483" y="4149"/>
                </a:moveTo>
                <a:cubicBezTo>
                  <a:pt x="15651" y="4149"/>
                  <a:pt x="17409" y="5909"/>
                  <a:pt x="17409" y="8078"/>
                </a:cubicBezTo>
                <a:cubicBezTo>
                  <a:pt x="17409" y="10247"/>
                  <a:pt x="15651" y="12004"/>
                  <a:pt x="13483" y="12004"/>
                </a:cubicBezTo>
                <a:cubicBezTo>
                  <a:pt x="11313" y="12004"/>
                  <a:pt x="9554" y="10247"/>
                  <a:pt x="9554" y="8078"/>
                </a:cubicBezTo>
                <a:cubicBezTo>
                  <a:pt x="9554" y="5909"/>
                  <a:pt x="11313" y="4149"/>
                  <a:pt x="13483" y="4149"/>
                </a:cubicBezTo>
                <a:close/>
                <a:moveTo>
                  <a:pt x="13491" y="4957"/>
                </a:moveTo>
                <a:cubicBezTo>
                  <a:pt x="11764" y="4957"/>
                  <a:pt x="10365" y="6357"/>
                  <a:pt x="10365" y="8083"/>
                </a:cubicBezTo>
                <a:cubicBezTo>
                  <a:pt x="10365" y="9810"/>
                  <a:pt x="11764" y="11210"/>
                  <a:pt x="13491" y="11210"/>
                </a:cubicBezTo>
                <a:cubicBezTo>
                  <a:pt x="15218" y="11210"/>
                  <a:pt x="16618" y="9810"/>
                  <a:pt x="16618" y="8083"/>
                </a:cubicBezTo>
                <a:cubicBezTo>
                  <a:pt x="16618" y="6357"/>
                  <a:pt x="15218" y="4957"/>
                  <a:pt x="13491" y="4957"/>
                </a:cubicBezTo>
                <a:close/>
                <a:moveTo>
                  <a:pt x="13491" y="5337"/>
                </a:moveTo>
                <a:cubicBezTo>
                  <a:pt x="15007" y="5337"/>
                  <a:pt x="16235" y="6567"/>
                  <a:pt x="16235" y="8083"/>
                </a:cubicBezTo>
                <a:cubicBezTo>
                  <a:pt x="16235" y="9600"/>
                  <a:pt x="15007" y="10827"/>
                  <a:pt x="13491" y="10827"/>
                </a:cubicBezTo>
                <a:cubicBezTo>
                  <a:pt x="11975" y="10827"/>
                  <a:pt x="10745" y="9600"/>
                  <a:pt x="10745" y="8083"/>
                </a:cubicBezTo>
                <a:cubicBezTo>
                  <a:pt x="10745" y="6567"/>
                  <a:pt x="11975" y="5337"/>
                  <a:pt x="13491" y="5337"/>
                </a:cubicBezTo>
                <a:close/>
                <a:moveTo>
                  <a:pt x="8804" y="11891"/>
                </a:moveTo>
                <a:cubicBezTo>
                  <a:pt x="8916" y="11891"/>
                  <a:pt x="9021" y="11937"/>
                  <a:pt x="9100" y="12015"/>
                </a:cubicBezTo>
                <a:lnTo>
                  <a:pt x="9523" y="12435"/>
                </a:lnTo>
                <a:cubicBezTo>
                  <a:pt x="9602" y="12514"/>
                  <a:pt x="9644" y="12619"/>
                  <a:pt x="9644" y="12731"/>
                </a:cubicBezTo>
                <a:cubicBezTo>
                  <a:pt x="9644" y="12842"/>
                  <a:pt x="9602" y="12948"/>
                  <a:pt x="9523" y="13026"/>
                </a:cubicBezTo>
                <a:lnTo>
                  <a:pt x="5371" y="17178"/>
                </a:lnTo>
                <a:cubicBezTo>
                  <a:pt x="5292" y="17257"/>
                  <a:pt x="5187" y="17299"/>
                  <a:pt x="5075" y="17299"/>
                </a:cubicBezTo>
                <a:cubicBezTo>
                  <a:pt x="4964" y="17299"/>
                  <a:pt x="4859" y="17257"/>
                  <a:pt x="4780" y="17178"/>
                </a:cubicBezTo>
                <a:lnTo>
                  <a:pt x="4357" y="16756"/>
                </a:lnTo>
                <a:cubicBezTo>
                  <a:pt x="4194" y="16593"/>
                  <a:pt x="4194" y="16330"/>
                  <a:pt x="4357" y="16167"/>
                </a:cubicBezTo>
                <a:lnTo>
                  <a:pt x="8509" y="12015"/>
                </a:lnTo>
                <a:cubicBezTo>
                  <a:pt x="8588" y="11937"/>
                  <a:pt x="8693" y="11891"/>
                  <a:pt x="8804" y="11891"/>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grpSp>
        <p:nvGrpSpPr>
          <p:cNvPr id="98" name="Group 97"/>
          <p:cNvGrpSpPr/>
          <p:nvPr/>
        </p:nvGrpSpPr>
        <p:grpSpPr>
          <a:xfrm>
            <a:off x="4168912" y="2563337"/>
            <a:ext cx="576000" cy="540000"/>
            <a:chOff x="17810530" y="8681889"/>
            <a:chExt cx="1656000" cy="1287049"/>
          </a:xfrm>
        </p:grpSpPr>
        <p:sp>
          <p:nvSpPr>
            <p:cNvPr id="99" name="Oval 98"/>
            <p:cNvSpPr/>
            <p:nvPr/>
          </p:nvSpPr>
          <p:spPr>
            <a:xfrm>
              <a:off x="17810530" y="8681889"/>
              <a:ext cx="1656000" cy="1287049"/>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a:solidFill>
                  <a:srgbClr val="FFFFFF"/>
                </a:solidFill>
                <a:latin typeface="Helvetica Light"/>
                <a:sym typeface="Helvetica Light"/>
              </a:endParaRPr>
            </a:p>
          </p:txBody>
        </p:sp>
        <p:pic>
          <p:nvPicPr>
            <p:cNvPr id="100" name="Picture 99"/>
            <p:cNvPicPr>
              <a:picLocks noChangeAspect="1"/>
            </p:cNvPicPr>
            <p:nvPr/>
          </p:nvPicPr>
          <p:blipFill>
            <a:blip r:embed="rId3">
              <a:clrChange>
                <a:clrFrom>
                  <a:srgbClr val="FFFFFF"/>
                </a:clrFrom>
                <a:clrTo>
                  <a:srgbClr val="FFFFFF">
                    <a:alpha val="0"/>
                  </a:srgbClr>
                </a:clrTo>
              </a:clrChange>
            </a:blip>
            <a:stretch>
              <a:fillRect/>
            </a:stretch>
          </p:blipFill>
          <p:spPr>
            <a:xfrm>
              <a:off x="18044530" y="8729263"/>
              <a:ext cx="1188000" cy="1192304"/>
            </a:xfrm>
            <a:prstGeom prst="rect">
              <a:avLst/>
            </a:prstGeom>
            <a:ln w="19050">
              <a:noFill/>
            </a:ln>
          </p:spPr>
        </p:pic>
      </p:grpSp>
      <p:grpSp>
        <p:nvGrpSpPr>
          <p:cNvPr id="101" name="Group 100"/>
          <p:cNvGrpSpPr/>
          <p:nvPr/>
        </p:nvGrpSpPr>
        <p:grpSpPr>
          <a:xfrm>
            <a:off x="8417181" y="4296668"/>
            <a:ext cx="576000" cy="576000"/>
            <a:chOff x="18113421" y="3858867"/>
            <a:chExt cx="1656000" cy="1287050"/>
          </a:xfrm>
        </p:grpSpPr>
        <p:pic>
          <p:nvPicPr>
            <p:cNvPr id="102" name="Picture 101"/>
            <p:cNvPicPr>
              <a:picLocks noChangeAspect="1"/>
            </p:cNvPicPr>
            <p:nvPr/>
          </p:nvPicPr>
          <p:blipFill>
            <a:blip r:embed="rId4">
              <a:clrChange>
                <a:clrFrom>
                  <a:srgbClr val="FFFFFF"/>
                </a:clrFrom>
                <a:clrTo>
                  <a:srgbClr val="FFFFFF">
                    <a:alpha val="0"/>
                  </a:srgbClr>
                </a:clrTo>
              </a:clrChange>
            </a:blip>
            <a:stretch>
              <a:fillRect/>
            </a:stretch>
          </p:blipFill>
          <p:spPr>
            <a:xfrm>
              <a:off x="18393661" y="4076858"/>
              <a:ext cx="1038370" cy="857370"/>
            </a:xfrm>
            <a:prstGeom prst="rect">
              <a:avLst/>
            </a:prstGeom>
            <a:ln w="19050">
              <a:noFill/>
            </a:ln>
          </p:spPr>
        </p:pic>
        <p:sp>
          <p:nvSpPr>
            <p:cNvPr id="103" name="Oval 102"/>
            <p:cNvSpPr/>
            <p:nvPr/>
          </p:nvSpPr>
          <p:spPr>
            <a:xfrm>
              <a:off x="18113421" y="3858867"/>
              <a:ext cx="1656000" cy="1287050"/>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a:solidFill>
                  <a:srgbClr val="FFFFFF"/>
                </a:solidFill>
                <a:latin typeface="Helvetica Light"/>
                <a:sym typeface="Helvetica Light"/>
              </a:endParaRPr>
            </a:p>
          </p:txBody>
        </p:sp>
      </p:grpSp>
      <p:grpSp>
        <p:nvGrpSpPr>
          <p:cNvPr id="104" name="Group 103"/>
          <p:cNvGrpSpPr/>
          <p:nvPr/>
        </p:nvGrpSpPr>
        <p:grpSpPr>
          <a:xfrm>
            <a:off x="8417181" y="5153593"/>
            <a:ext cx="576000" cy="540000"/>
            <a:chOff x="18084846" y="6417179"/>
            <a:chExt cx="1656000" cy="1287052"/>
          </a:xfrm>
        </p:grpSpPr>
        <p:sp>
          <p:nvSpPr>
            <p:cNvPr id="105" name="Oval 104"/>
            <p:cNvSpPr/>
            <p:nvPr/>
          </p:nvSpPr>
          <p:spPr>
            <a:xfrm>
              <a:off x="18084846" y="6417179"/>
              <a:ext cx="1656000" cy="1287052"/>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a:solidFill>
                  <a:srgbClr val="FFFFFF"/>
                </a:solidFill>
                <a:latin typeface="Helvetica Light"/>
                <a:sym typeface="Helvetica Light"/>
              </a:endParaRPr>
            </a:p>
          </p:txBody>
        </p:sp>
        <p:grpSp>
          <p:nvGrpSpPr>
            <p:cNvPr id="106" name="Group 105"/>
            <p:cNvGrpSpPr>
              <a:grpSpLocks noChangeAspect="1"/>
            </p:cNvGrpSpPr>
            <p:nvPr/>
          </p:nvGrpSpPr>
          <p:grpSpPr>
            <a:xfrm>
              <a:off x="18426669" y="6454428"/>
              <a:ext cx="905280" cy="1080000"/>
              <a:chOff x="20609187" y="8353415"/>
              <a:chExt cx="1508800" cy="1800000"/>
            </a:xfrm>
          </p:grpSpPr>
          <p:sp>
            <p:nvSpPr>
              <p:cNvPr id="107" name="AutoShape 39"/>
              <p:cNvSpPr>
                <a:spLocks/>
              </p:cNvSpPr>
              <p:nvPr/>
            </p:nvSpPr>
            <p:spPr bwMode="auto">
              <a:xfrm>
                <a:off x="20609187" y="8353415"/>
                <a:ext cx="1508800" cy="1800000"/>
              </a:xfrm>
              <a:custGeom>
                <a:avLst/>
                <a:gdLst/>
                <a:ahLst/>
                <a:cxnLst/>
                <a:rect l="0" t="0" r="r" b="b"/>
                <a:pathLst>
                  <a:path w="20131" h="21584">
                    <a:moveTo>
                      <a:pt x="16078" y="20652"/>
                    </a:moveTo>
                    <a:cubicBezTo>
                      <a:pt x="14029" y="20675"/>
                      <a:pt x="11980" y="20657"/>
                      <a:pt x="9931" y="20657"/>
                    </a:cubicBezTo>
                    <a:cubicBezTo>
                      <a:pt x="7964" y="20657"/>
                      <a:pt x="5998" y="20676"/>
                      <a:pt x="4031" y="20653"/>
                    </a:cubicBezTo>
                    <a:cubicBezTo>
                      <a:pt x="1120" y="20619"/>
                      <a:pt x="304" y="19574"/>
                      <a:pt x="1562" y="17163"/>
                    </a:cubicBezTo>
                    <a:cubicBezTo>
                      <a:pt x="2671" y="15039"/>
                      <a:pt x="3839" y="12879"/>
                      <a:pt x="5405" y="11025"/>
                    </a:cubicBezTo>
                    <a:cubicBezTo>
                      <a:pt x="7514" y="8529"/>
                      <a:pt x="8429" y="5891"/>
                      <a:pt x="8012" y="2825"/>
                    </a:cubicBezTo>
                    <a:cubicBezTo>
                      <a:pt x="7825" y="1451"/>
                      <a:pt x="8150" y="680"/>
                      <a:pt x="10063" y="679"/>
                    </a:cubicBezTo>
                    <a:cubicBezTo>
                      <a:pt x="11983" y="679"/>
                      <a:pt x="12295" y="1465"/>
                      <a:pt x="12107" y="2830"/>
                    </a:cubicBezTo>
                    <a:cubicBezTo>
                      <a:pt x="11685" y="5900"/>
                      <a:pt x="12623" y="8533"/>
                      <a:pt x="14718" y="11029"/>
                    </a:cubicBezTo>
                    <a:cubicBezTo>
                      <a:pt x="16279" y="12889"/>
                      <a:pt x="17451" y="15045"/>
                      <a:pt x="18560" y="17169"/>
                    </a:cubicBezTo>
                    <a:cubicBezTo>
                      <a:pt x="19814" y="19571"/>
                      <a:pt x="18990" y="20620"/>
                      <a:pt x="16078" y="20652"/>
                    </a:cubicBezTo>
                    <a:close/>
                    <a:moveTo>
                      <a:pt x="19637" y="17057"/>
                    </a:moveTo>
                    <a:cubicBezTo>
                      <a:pt x="18324" y="14111"/>
                      <a:pt x="16403" y="11453"/>
                      <a:pt x="14430" y="8840"/>
                    </a:cubicBezTo>
                    <a:cubicBezTo>
                      <a:pt x="12290" y="6007"/>
                      <a:pt x="13104" y="3079"/>
                      <a:pt x="13659" y="0"/>
                    </a:cubicBezTo>
                    <a:cubicBezTo>
                      <a:pt x="11386" y="0"/>
                      <a:pt x="8887" y="0"/>
                      <a:pt x="6504" y="0"/>
                    </a:cubicBezTo>
                    <a:cubicBezTo>
                      <a:pt x="6985" y="3044"/>
                      <a:pt x="7839" y="5910"/>
                      <a:pt x="5797" y="8687"/>
                    </a:cubicBezTo>
                    <a:cubicBezTo>
                      <a:pt x="3770" y="11442"/>
                      <a:pt x="1694" y="14186"/>
                      <a:pt x="398" y="17304"/>
                    </a:cubicBezTo>
                    <a:cubicBezTo>
                      <a:pt x="-693" y="19930"/>
                      <a:pt x="489" y="21511"/>
                      <a:pt x="3577" y="21549"/>
                    </a:cubicBezTo>
                    <a:cubicBezTo>
                      <a:pt x="7831" y="21600"/>
                      <a:pt x="12086" y="21590"/>
                      <a:pt x="16340" y="21553"/>
                    </a:cubicBezTo>
                    <a:cubicBezTo>
                      <a:pt x="19702" y="21525"/>
                      <a:pt x="20907" y="19904"/>
                      <a:pt x="19637" y="17057"/>
                    </a:cubicBezTo>
                    <a:close/>
                    <a:moveTo>
                      <a:pt x="19637" y="17057"/>
                    </a:moveTo>
                  </a:path>
                </a:pathLst>
              </a:custGeom>
              <a:solidFill>
                <a:srgbClr val="FFFFFF"/>
              </a:solidFill>
              <a:ln w="1905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sp>
            <p:nvSpPr>
              <p:cNvPr id="108" name="AutoShape 40"/>
              <p:cNvSpPr>
                <a:spLocks/>
              </p:cNvSpPr>
              <p:nvPr/>
            </p:nvSpPr>
            <p:spPr bwMode="auto">
              <a:xfrm>
                <a:off x="21140285" y="9319048"/>
                <a:ext cx="291199" cy="294217"/>
              </a:xfrm>
              <a:custGeom>
                <a:avLst/>
                <a:gdLst/>
                <a:ahLst/>
                <a:cxnLst/>
                <a:rect l="0" t="0" r="r" b="b"/>
                <a:pathLst>
                  <a:path w="21148" h="21172">
                    <a:moveTo>
                      <a:pt x="10253" y="21172"/>
                    </a:moveTo>
                    <a:cubicBezTo>
                      <a:pt x="3777" y="20122"/>
                      <a:pt x="-409" y="16396"/>
                      <a:pt x="32" y="9808"/>
                    </a:cubicBezTo>
                    <a:cubicBezTo>
                      <a:pt x="468" y="3299"/>
                      <a:pt x="4773" y="-428"/>
                      <a:pt x="11599" y="39"/>
                    </a:cubicBezTo>
                    <a:cubicBezTo>
                      <a:pt x="17858" y="463"/>
                      <a:pt x="21191" y="4426"/>
                      <a:pt x="21148" y="10415"/>
                    </a:cubicBezTo>
                    <a:cubicBezTo>
                      <a:pt x="21098" y="17163"/>
                      <a:pt x="16875" y="20519"/>
                      <a:pt x="10253" y="21172"/>
                    </a:cubicBezTo>
                    <a:close/>
                    <a:moveTo>
                      <a:pt x="10253" y="21172"/>
                    </a:moveTo>
                  </a:path>
                </a:pathLst>
              </a:custGeom>
              <a:solidFill>
                <a:srgbClr val="FFFFFF"/>
              </a:solidFill>
              <a:ln w="1905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sp>
            <p:nvSpPr>
              <p:cNvPr id="109" name="AutoShape 41"/>
              <p:cNvSpPr>
                <a:spLocks/>
              </p:cNvSpPr>
              <p:nvPr/>
            </p:nvSpPr>
            <p:spPr bwMode="auto">
              <a:xfrm>
                <a:off x="21442045" y="9632878"/>
                <a:ext cx="288181" cy="291199"/>
              </a:xfrm>
              <a:custGeom>
                <a:avLst/>
                <a:gdLst/>
                <a:ahLst/>
                <a:cxnLst/>
                <a:rect l="0" t="0" r="r" b="b"/>
                <a:pathLst>
                  <a:path w="21252" h="21120">
                    <a:moveTo>
                      <a:pt x="11048" y="0"/>
                    </a:moveTo>
                    <a:cubicBezTo>
                      <a:pt x="17795" y="407"/>
                      <a:pt x="21572" y="4553"/>
                      <a:pt x="21231" y="10987"/>
                    </a:cubicBezTo>
                    <a:cubicBezTo>
                      <a:pt x="20893" y="17393"/>
                      <a:pt x="16515" y="21600"/>
                      <a:pt x="9731" y="21076"/>
                    </a:cubicBezTo>
                    <a:cubicBezTo>
                      <a:pt x="3815" y="20620"/>
                      <a:pt x="-28" y="16867"/>
                      <a:pt x="1" y="10632"/>
                    </a:cubicBezTo>
                    <a:cubicBezTo>
                      <a:pt x="31" y="3806"/>
                      <a:pt x="3770" y="227"/>
                      <a:pt x="11048" y="0"/>
                    </a:cubicBezTo>
                    <a:close/>
                    <a:moveTo>
                      <a:pt x="11048" y="0"/>
                    </a:moveTo>
                  </a:path>
                </a:pathLst>
              </a:custGeom>
              <a:solidFill>
                <a:srgbClr val="FFFFFF"/>
              </a:solidFill>
              <a:ln w="1905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sp>
            <p:nvSpPr>
              <p:cNvPr id="110" name="AutoShape 42"/>
              <p:cNvSpPr>
                <a:spLocks/>
              </p:cNvSpPr>
              <p:nvPr/>
            </p:nvSpPr>
            <p:spPr bwMode="auto">
              <a:xfrm>
                <a:off x="20983369" y="9705301"/>
                <a:ext cx="135792" cy="134284"/>
              </a:xfrm>
              <a:custGeom>
                <a:avLst/>
                <a:gdLst/>
                <a:ahLst/>
                <a:cxnLst/>
                <a:rect l="0" t="0" r="r" b="b"/>
                <a:pathLst>
                  <a:path w="21020" h="20563">
                    <a:moveTo>
                      <a:pt x="21020" y="8099"/>
                    </a:moveTo>
                    <a:cubicBezTo>
                      <a:pt x="20853" y="15642"/>
                      <a:pt x="17748" y="20094"/>
                      <a:pt x="11352" y="20532"/>
                    </a:cubicBezTo>
                    <a:cubicBezTo>
                      <a:pt x="5032" y="20958"/>
                      <a:pt x="683" y="16982"/>
                      <a:pt x="68" y="10895"/>
                    </a:cubicBezTo>
                    <a:cubicBezTo>
                      <a:pt x="-580" y="4495"/>
                      <a:pt x="3489" y="780"/>
                      <a:pt x="9858" y="91"/>
                    </a:cubicBezTo>
                    <a:cubicBezTo>
                      <a:pt x="16633" y="-642"/>
                      <a:pt x="19921" y="3148"/>
                      <a:pt x="21020" y="8099"/>
                    </a:cubicBezTo>
                    <a:close/>
                    <a:moveTo>
                      <a:pt x="21020" y="8099"/>
                    </a:moveTo>
                  </a:path>
                </a:pathLst>
              </a:custGeom>
              <a:solidFill>
                <a:srgbClr val="FFFFFF"/>
              </a:solidFill>
              <a:ln w="1905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grpSp>
      </p:grpSp>
      <p:sp>
        <p:nvSpPr>
          <p:cNvPr id="114"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sp>
        <p:nvSpPr>
          <p:cNvPr id="68" name="Shape 339"/>
          <p:cNvSpPr/>
          <p:nvPr/>
        </p:nvSpPr>
        <p:spPr>
          <a:xfrm>
            <a:off x="4941304" y="2851337"/>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69" name="Shape 339"/>
          <p:cNvSpPr/>
          <p:nvPr/>
        </p:nvSpPr>
        <p:spPr>
          <a:xfrm>
            <a:off x="4933122" y="3652099"/>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70" name="Shape 339"/>
          <p:cNvSpPr/>
          <p:nvPr/>
        </p:nvSpPr>
        <p:spPr>
          <a:xfrm>
            <a:off x="4918016" y="458147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59" name="Shape 355"/>
          <p:cNvSpPr/>
          <p:nvPr/>
        </p:nvSpPr>
        <p:spPr>
          <a:xfrm>
            <a:off x="8405516" y="3383394"/>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2"/>
                </a:moveTo>
                <a:cubicBezTo>
                  <a:pt x="16298" y="852"/>
                  <a:pt x="20753" y="5307"/>
                  <a:pt x="20753" y="10803"/>
                </a:cubicBezTo>
                <a:cubicBezTo>
                  <a:pt x="20753" y="16298"/>
                  <a:pt x="16298" y="20753"/>
                  <a:pt x="10803" y="20753"/>
                </a:cubicBezTo>
                <a:cubicBezTo>
                  <a:pt x="5308" y="20753"/>
                  <a:pt x="852" y="16298"/>
                  <a:pt x="852" y="10803"/>
                </a:cubicBezTo>
                <a:cubicBezTo>
                  <a:pt x="852" y="5307"/>
                  <a:pt x="5308" y="852"/>
                  <a:pt x="10803" y="852"/>
                </a:cubicBezTo>
                <a:close/>
                <a:moveTo>
                  <a:pt x="6735" y="4761"/>
                </a:moveTo>
                <a:cubicBezTo>
                  <a:pt x="5978" y="4761"/>
                  <a:pt x="4942" y="4861"/>
                  <a:pt x="4942" y="5855"/>
                </a:cubicBezTo>
                <a:cubicBezTo>
                  <a:pt x="4942" y="6418"/>
                  <a:pt x="4942" y="6980"/>
                  <a:pt x="4942" y="7543"/>
                </a:cubicBezTo>
                <a:cubicBezTo>
                  <a:pt x="4942" y="7950"/>
                  <a:pt x="4839" y="8581"/>
                  <a:pt x="5179" y="8895"/>
                </a:cubicBezTo>
                <a:cubicBezTo>
                  <a:pt x="5191" y="8906"/>
                  <a:pt x="5205" y="8912"/>
                  <a:pt x="5217" y="8923"/>
                </a:cubicBezTo>
                <a:cubicBezTo>
                  <a:pt x="5048" y="9084"/>
                  <a:pt x="4942" y="9314"/>
                  <a:pt x="4942" y="9632"/>
                </a:cubicBezTo>
                <a:cubicBezTo>
                  <a:pt x="4942" y="10194"/>
                  <a:pt x="4942" y="10757"/>
                  <a:pt x="4942" y="11320"/>
                </a:cubicBezTo>
                <a:cubicBezTo>
                  <a:pt x="4942" y="11727"/>
                  <a:pt x="4839" y="12358"/>
                  <a:pt x="5179" y="12672"/>
                </a:cubicBezTo>
                <a:cubicBezTo>
                  <a:pt x="5191" y="12683"/>
                  <a:pt x="5205" y="12689"/>
                  <a:pt x="5217" y="12699"/>
                </a:cubicBezTo>
                <a:cubicBezTo>
                  <a:pt x="5048" y="12860"/>
                  <a:pt x="4942" y="13091"/>
                  <a:pt x="4942" y="13409"/>
                </a:cubicBezTo>
                <a:cubicBezTo>
                  <a:pt x="4942" y="13971"/>
                  <a:pt x="4942" y="14534"/>
                  <a:pt x="4942" y="15096"/>
                </a:cubicBezTo>
                <a:cubicBezTo>
                  <a:pt x="4942" y="15504"/>
                  <a:pt x="4839" y="16135"/>
                  <a:pt x="5179" y="16449"/>
                </a:cubicBezTo>
                <a:cubicBezTo>
                  <a:pt x="5801" y="17024"/>
                  <a:pt x="6697" y="16883"/>
                  <a:pt x="7482" y="16883"/>
                </a:cubicBezTo>
                <a:cubicBezTo>
                  <a:pt x="8831" y="16883"/>
                  <a:pt x="10179" y="16883"/>
                  <a:pt x="11528" y="16883"/>
                </a:cubicBezTo>
                <a:cubicBezTo>
                  <a:pt x="12573" y="16883"/>
                  <a:pt x="13618" y="16883"/>
                  <a:pt x="14662" y="16883"/>
                </a:cubicBezTo>
                <a:cubicBezTo>
                  <a:pt x="15407" y="16883"/>
                  <a:pt x="16351" y="16871"/>
                  <a:pt x="16526" y="15954"/>
                </a:cubicBezTo>
                <a:cubicBezTo>
                  <a:pt x="16534" y="15921"/>
                  <a:pt x="16542" y="15883"/>
                  <a:pt x="16542" y="15844"/>
                </a:cubicBezTo>
                <a:cubicBezTo>
                  <a:pt x="16542" y="15371"/>
                  <a:pt x="16542" y="14898"/>
                  <a:pt x="16542" y="14426"/>
                </a:cubicBezTo>
                <a:cubicBezTo>
                  <a:pt x="16542" y="14038"/>
                  <a:pt x="16668" y="13341"/>
                  <a:pt x="16454" y="12980"/>
                </a:cubicBezTo>
                <a:cubicBezTo>
                  <a:pt x="16395" y="12879"/>
                  <a:pt x="16330" y="12789"/>
                  <a:pt x="16256" y="12716"/>
                </a:cubicBezTo>
                <a:cubicBezTo>
                  <a:pt x="16387" y="12585"/>
                  <a:pt x="16481" y="12413"/>
                  <a:pt x="16526" y="12177"/>
                </a:cubicBezTo>
                <a:cubicBezTo>
                  <a:pt x="16534" y="12144"/>
                  <a:pt x="16542" y="12107"/>
                  <a:pt x="16542" y="12067"/>
                </a:cubicBezTo>
                <a:cubicBezTo>
                  <a:pt x="16542" y="11594"/>
                  <a:pt x="16542" y="11122"/>
                  <a:pt x="16542" y="10649"/>
                </a:cubicBezTo>
                <a:cubicBezTo>
                  <a:pt x="16542" y="10261"/>
                  <a:pt x="16668" y="9565"/>
                  <a:pt x="16454" y="9203"/>
                </a:cubicBezTo>
                <a:cubicBezTo>
                  <a:pt x="16395" y="9102"/>
                  <a:pt x="16330" y="9012"/>
                  <a:pt x="16256" y="8939"/>
                </a:cubicBezTo>
                <a:cubicBezTo>
                  <a:pt x="16387" y="8808"/>
                  <a:pt x="16481" y="8636"/>
                  <a:pt x="16526" y="8400"/>
                </a:cubicBezTo>
                <a:cubicBezTo>
                  <a:pt x="16534" y="8367"/>
                  <a:pt x="16542" y="8330"/>
                  <a:pt x="16542" y="8290"/>
                </a:cubicBezTo>
                <a:cubicBezTo>
                  <a:pt x="16542" y="7818"/>
                  <a:pt x="16542" y="7345"/>
                  <a:pt x="16542" y="6872"/>
                </a:cubicBezTo>
                <a:cubicBezTo>
                  <a:pt x="16542" y="6485"/>
                  <a:pt x="16668" y="5788"/>
                  <a:pt x="16454" y="5426"/>
                </a:cubicBezTo>
                <a:cubicBezTo>
                  <a:pt x="15981" y="4626"/>
                  <a:pt x="15041" y="4761"/>
                  <a:pt x="14244" y="4761"/>
                </a:cubicBezTo>
                <a:cubicBezTo>
                  <a:pt x="11741" y="4761"/>
                  <a:pt x="9238" y="4761"/>
                  <a:pt x="6735" y="4761"/>
                </a:cubicBezTo>
                <a:close/>
                <a:moveTo>
                  <a:pt x="8950" y="5481"/>
                </a:moveTo>
                <a:cubicBezTo>
                  <a:pt x="10589" y="5482"/>
                  <a:pt x="12290" y="5553"/>
                  <a:pt x="12540" y="5553"/>
                </a:cubicBezTo>
                <a:cubicBezTo>
                  <a:pt x="13430" y="5553"/>
                  <a:pt x="14317" y="5553"/>
                  <a:pt x="15206" y="5553"/>
                </a:cubicBezTo>
                <a:cubicBezTo>
                  <a:pt x="15945" y="5553"/>
                  <a:pt x="15751" y="6240"/>
                  <a:pt x="15751" y="6707"/>
                </a:cubicBezTo>
                <a:cubicBezTo>
                  <a:pt x="15751" y="7216"/>
                  <a:pt x="15751" y="7726"/>
                  <a:pt x="15751" y="8235"/>
                </a:cubicBezTo>
                <a:cubicBezTo>
                  <a:pt x="15689" y="8397"/>
                  <a:pt x="15485" y="8487"/>
                  <a:pt x="15217" y="8538"/>
                </a:cubicBezTo>
                <a:cubicBezTo>
                  <a:pt x="14895" y="8514"/>
                  <a:pt x="14559" y="8538"/>
                  <a:pt x="14244" y="8538"/>
                </a:cubicBezTo>
                <a:cubicBezTo>
                  <a:pt x="13935" y="8538"/>
                  <a:pt x="13624" y="8538"/>
                  <a:pt x="13315" y="8538"/>
                </a:cubicBezTo>
                <a:cubicBezTo>
                  <a:pt x="11912" y="8538"/>
                  <a:pt x="10507" y="8538"/>
                  <a:pt x="9104" y="8538"/>
                </a:cubicBezTo>
                <a:cubicBezTo>
                  <a:pt x="8313" y="8538"/>
                  <a:pt x="7526" y="8538"/>
                  <a:pt x="6735" y="8538"/>
                </a:cubicBezTo>
                <a:cubicBezTo>
                  <a:pt x="6592" y="8538"/>
                  <a:pt x="6449" y="8538"/>
                  <a:pt x="6306" y="8538"/>
                </a:cubicBezTo>
                <a:cubicBezTo>
                  <a:pt x="5584" y="8538"/>
                  <a:pt x="5734" y="8013"/>
                  <a:pt x="5734" y="7543"/>
                </a:cubicBezTo>
                <a:cubicBezTo>
                  <a:pt x="5734" y="6966"/>
                  <a:pt x="5734" y="6388"/>
                  <a:pt x="5734" y="5811"/>
                </a:cubicBezTo>
                <a:cubicBezTo>
                  <a:pt x="5734" y="5546"/>
                  <a:pt x="7311" y="5480"/>
                  <a:pt x="8950" y="5481"/>
                </a:cubicBezTo>
                <a:close/>
                <a:moveTo>
                  <a:pt x="7482" y="9329"/>
                </a:moveTo>
                <a:cubicBezTo>
                  <a:pt x="8831" y="9329"/>
                  <a:pt x="10179" y="9329"/>
                  <a:pt x="11528" y="9329"/>
                </a:cubicBezTo>
                <a:cubicBezTo>
                  <a:pt x="11866" y="9329"/>
                  <a:pt x="12203" y="9329"/>
                  <a:pt x="12540" y="9329"/>
                </a:cubicBezTo>
                <a:cubicBezTo>
                  <a:pt x="13247" y="9329"/>
                  <a:pt x="13955" y="9329"/>
                  <a:pt x="14662" y="9329"/>
                </a:cubicBezTo>
                <a:cubicBezTo>
                  <a:pt x="14845" y="9329"/>
                  <a:pt x="15023" y="9329"/>
                  <a:pt x="15206" y="9329"/>
                </a:cubicBezTo>
                <a:cubicBezTo>
                  <a:pt x="15945" y="9329"/>
                  <a:pt x="15751" y="10017"/>
                  <a:pt x="15751" y="10484"/>
                </a:cubicBezTo>
                <a:cubicBezTo>
                  <a:pt x="15751" y="10993"/>
                  <a:pt x="15751" y="11503"/>
                  <a:pt x="15751" y="12012"/>
                </a:cubicBezTo>
                <a:cubicBezTo>
                  <a:pt x="15689" y="12174"/>
                  <a:pt x="15485" y="12264"/>
                  <a:pt x="15217" y="12315"/>
                </a:cubicBezTo>
                <a:cubicBezTo>
                  <a:pt x="14895" y="12291"/>
                  <a:pt x="14559" y="12315"/>
                  <a:pt x="14244" y="12315"/>
                </a:cubicBezTo>
                <a:cubicBezTo>
                  <a:pt x="13935" y="12315"/>
                  <a:pt x="13624" y="12315"/>
                  <a:pt x="13315" y="12315"/>
                </a:cubicBezTo>
                <a:cubicBezTo>
                  <a:pt x="11912" y="12315"/>
                  <a:pt x="10507" y="12315"/>
                  <a:pt x="9104" y="12315"/>
                </a:cubicBezTo>
                <a:cubicBezTo>
                  <a:pt x="8313" y="12315"/>
                  <a:pt x="7526" y="12315"/>
                  <a:pt x="6735" y="12315"/>
                </a:cubicBezTo>
                <a:cubicBezTo>
                  <a:pt x="6592" y="12315"/>
                  <a:pt x="6449" y="12315"/>
                  <a:pt x="6306" y="12315"/>
                </a:cubicBezTo>
                <a:cubicBezTo>
                  <a:pt x="5584" y="12315"/>
                  <a:pt x="5734" y="11789"/>
                  <a:pt x="5734" y="11320"/>
                </a:cubicBezTo>
                <a:cubicBezTo>
                  <a:pt x="5734" y="10742"/>
                  <a:pt x="5734" y="10165"/>
                  <a:pt x="5734" y="9588"/>
                </a:cubicBezTo>
                <a:cubicBezTo>
                  <a:pt x="5734" y="9470"/>
                  <a:pt x="6042" y="9391"/>
                  <a:pt x="6531" y="9340"/>
                </a:cubicBezTo>
                <a:cubicBezTo>
                  <a:pt x="6848" y="9348"/>
                  <a:pt x="7175" y="9329"/>
                  <a:pt x="7482" y="9329"/>
                </a:cubicBezTo>
                <a:close/>
                <a:moveTo>
                  <a:pt x="7482" y="13106"/>
                </a:moveTo>
                <a:cubicBezTo>
                  <a:pt x="8831" y="13106"/>
                  <a:pt x="10179" y="13106"/>
                  <a:pt x="11528" y="13106"/>
                </a:cubicBezTo>
                <a:cubicBezTo>
                  <a:pt x="11866" y="13106"/>
                  <a:pt x="12203" y="13106"/>
                  <a:pt x="12540" y="13106"/>
                </a:cubicBezTo>
                <a:cubicBezTo>
                  <a:pt x="13247" y="13106"/>
                  <a:pt x="13955" y="13106"/>
                  <a:pt x="14662" y="13106"/>
                </a:cubicBezTo>
                <a:cubicBezTo>
                  <a:pt x="14845" y="13106"/>
                  <a:pt x="15023" y="13106"/>
                  <a:pt x="15206" y="13106"/>
                </a:cubicBezTo>
                <a:cubicBezTo>
                  <a:pt x="15945" y="13106"/>
                  <a:pt x="15751" y="13793"/>
                  <a:pt x="15751" y="14261"/>
                </a:cubicBezTo>
                <a:cubicBezTo>
                  <a:pt x="15751" y="14770"/>
                  <a:pt x="15751" y="15280"/>
                  <a:pt x="15751" y="15789"/>
                </a:cubicBezTo>
                <a:cubicBezTo>
                  <a:pt x="15541" y="16344"/>
                  <a:pt x="13630" y="16091"/>
                  <a:pt x="13315" y="16091"/>
                </a:cubicBezTo>
                <a:cubicBezTo>
                  <a:pt x="11912" y="16091"/>
                  <a:pt x="10507" y="16091"/>
                  <a:pt x="9104" y="16091"/>
                </a:cubicBezTo>
                <a:cubicBezTo>
                  <a:pt x="8170" y="16091"/>
                  <a:pt x="7240" y="16091"/>
                  <a:pt x="6306" y="16091"/>
                </a:cubicBezTo>
                <a:cubicBezTo>
                  <a:pt x="5584" y="16091"/>
                  <a:pt x="5734" y="15566"/>
                  <a:pt x="5734" y="15096"/>
                </a:cubicBezTo>
                <a:cubicBezTo>
                  <a:pt x="5734" y="14519"/>
                  <a:pt x="5734" y="13942"/>
                  <a:pt x="5734" y="13365"/>
                </a:cubicBezTo>
                <a:cubicBezTo>
                  <a:pt x="5734" y="13247"/>
                  <a:pt x="6042" y="13168"/>
                  <a:pt x="6531" y="13117"/>
                </a:cubicBezTo>
                <a:cubicBezTo>
                  <a:pt x="6848" y="13125"/>
                  <a:pt x="7175" y="13106"/>
                  <a:pt x="7482" y="13106"/>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60" name="Shape 335"/>
          <p:cNvSpPr/>
          <p:nvPr/>
        </p:nvSpPr>
        <p:spPr>
          <a:xfrm>
            <a:off x="9185461" y="3436655"/>
            <a:ext cx="253732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Analytical CRM</a:t>
            </a:r>
            <a:endParaRPr sz="1400" kern="0" dirty="0"/>
          </a:p>
        </p:txBody>
      </p:sp>
      <p:sp>
        <p:nvSpPr>
          <p:cNvPr id="67" name="Shape 331"/>
          <p:cNvSpPr/>
          <p:nvPr/>
        </p:nvSpPr>
        <p:spPr>
          <a:xfrm>
            <a:off x="4931607" y="5079503"/>
            <a:ext cx="2635873"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Optimize Process Quality / Efficiency</a:t>
            </a:r>
            <a:endParaRPr sz="1400" kern="0" dirty="0"/>
          </a:p>
        </p:txBody>
      </p:sp>
      <p:sp>
        <p:nvSpPr>
          <p:cNvPr id="71" name="Shape 339"/>
          <p:cNvSpPr/>
          <p:nvPr/>
        </p:nvSpPr>
        <p:spPr>
          <a:xfrm>
            <a:off x="4924812" y="549706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72" name="Shape 331"/>
          <p:cNvSpPr/>
          <p:nvPr/>
        </p:nvSpPr>
        <p:spPr>
          <a:xfrm>
            <a:off x="4939587" y="6036403"/>
            <a:ext cx="263587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Condition Monitoring</a:t>
            </a:r>
            <a:endParaRPr sz="1400" kern="0" dirty="0"/>
          </a:p>
        </p:txBody>
      </p:sp>
      <p:sp>
        <p:nvSpPr>
          <p:cNvPr id="73" name="Shape 339"/>
          <p:cNvSpPr/>
          <p:nvPr/>
        </p:nvSpPr>
        <p:spPr>
          <a:xfrm>
            <a:off x="4932791" y="6249614"/>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grpSp>
        <p:nvGrpSpPr>
          <p:cNvPr id="78" name="Group 77"/>
          <p:cNvGrpSpPr/>
          <p:nvPr/>
        </p:nvGrpSpPr>
        <p:grpSpPr>
          <a:xfrm>
            <a:off x="4177809" y="5952211"/>
            <a:ext cx="576000" cy="540000"/>
            <a:chOff x="20292092" y="3858870"/>
            <a:chExt cx="1656000" cy="1287048"/>
          </a:xfrm>
        </p:grpSpPr>
        <p:sp>
          <p:nvSpPr>
            <p:cNvPr id="80" name="Oval 79"/>
            <p:cNvSpPr/>
            <p:nvPr/>
          </p:nvSpPr>
          <p:spPr>
            <a:xfrm>
              <a:off x="20292092" y="3858870"/>
              <a:ext cx="1656000" cy="1287048"/>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a:solidFill>
                  <a:srgbClr val="FFFFFF"/>
                </a:solidFill>
                <a:latin typeface="Helvetica Light"/>
                <a:sym typeface="Helvetica Light"/>
              </a:endParaRPr>
            </a:p>
          </p:txBody>
        </p:sp>
        <p:pic>
          <p:nvPicPr>
            <p:cNvPr id="81" name="Picture 80"/>
            <p:cNvPicPr>
              <a:picLocks noChangeAspect="1"/>
            </p:cNvPicPr>
            <p:nvPr/>
          </p:nvPicPr>
          <p:blipFill rotWithShape="1">
            <a:blip r:embed="rId5">
              <a:clrChange>
                <a:clrFrom>
                  <a:srgbClr val="48C0EC"/>
                </a:clrFrom>
                <a:clrTo>
                  <a:srgbClr val="48C0EC">
                    <a:alpha val="0"/>
                  </a:srgbClr>
                </a:clrTo>
              </a:clrChange>
            </a:blip>
            <a:srcRect l="25288" t="17683" r="22827" b="17285"/>
            <a:stretch/>
          </p:blipFill>
          <p:spPr>
            <a:xfrm>
              <a:off x="20589801" y="4065102"/>
              <a:ext cx="1116000" cy="930000"/>
            </a:xfrm>
            <a:prstGeom prst="rect">
              <a:avLst/>
            </a:prstGeom>
            <a:ln w="19050">
              <a:noFill/>
            </a:ln>
          </p:spPr>
        </p:pic>
      </p:grpSp>
      <p:sp>
        <p:nvSpPr>
          <p:cNvPr id="82" name="Shape 1099"/>
          <p:cNvSpPr/>
          <p:nvPr/>
        </p:nvSpPr>
        <p:spPr>
          <a:xfrm>
            <a:off x="4174998" y="5089429"/>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7"/>
                  <a:pt x="4838" y="21600"/>
                  <a:pt x="10803" y="21600"/>
                </a:cubicBezTo>
                <a:cubicBezTo>
                  <a:pt x="16768" y="21600"/>
                  <a:pt x="21600" y="16767"/>
                  <a:pt x="21600" y="10803"/>
                </a:cubicBezTo>
                <a:cubicBezTo>
                  <a:pt x="21600" y="4838"/>
                  <a:pt x="16768" y="0"/>
                  <a:pt x="10803" y="0"/>
                </a:cubicBezTo>
                <a:close/>
                <a:moveTo>
                  <a:pt x="10803" y="851"/>
                </a:moveTo>
                <a:cubicBezTo>
                  <a:pt x="16298" y="851"/>
                  <a:pt x="20749" y="5308"/>
                  <a:pt x="20749" y="10803"/>
                </a:cubicBezTo>
                <a:cubicBezTo>
                  <a:pt x="20749" y="16298"/>
                  <a:pt x="16298" y="20749"/>
                  <a:pt x="10803" y="20749"/>
                </a:cubicBezTo>
                <a:cubicBezTo>
                  <a:pt x="5308" y="20749"/>
                  <a:pt x="851" y="16298"/>
                  <a:pt x="851" y="10803"/>
                </a:cubicBezTo>
                <a:cubicBezTo>
                  <a:pt x="851" y="5308"/>
                  <a:pt x="5308" y="851"/>
                  <a:pt x="10803" y="851"/>
                </a:cubicBezTo>
                <a:close/>
                <a:moveTo>
                  <a:pt x="10682" y="3195"/>
                </a:moveTo>
                <a:cubicBezTo>
                  <a:pt x="9407" y="3195"/>
                  <a:pt x="8205" y="3309"/>
                  <a:pt x="7298" y="3515"/>
                </a:cubicBezTo>
                <a:cubicBezTo>
                  <a:pt x="6239" y="3756"/>
                  <a:pt x="5727" y="4083"/>
                  <a:pt x="5727" y="4519"/>
                </a:cubicBezTo>
                <a:cubicBezTo>
                  <a:pt x="5727" y="4528"/>
                  <a:pt x="5726" y="4717"/>
                  <a:pt x="5743" y="5034"/>
                </a:cubicBezTo>
                <a:lnTo>
                  <a:pt x="4477" y="5034"/>
                </a:lnTo>
                <a:cubicBezTo>
                  <a:pt x="3955" y="5034"/>
                  <a:pt x="3531" y="5511"/>
                  <a:pt x="3531" y="6100"/>
                </a:cubicBezTo>
                <a:lnTo>
                  <a:pt x="3531" y="6158"/>
                </a:lnTo>
                <a:lnTo>
                  <a:pt x="5596" y="10677"/>
                </a:lnTo>
                <a:lnTo>
                  <a:pt x="5606" y="10703"/>
                </a:lnTo>
                <a:cubicBezTo>
                  <a:pt x="5985" y="11347"/>
                  <a:pt x="6591" y="11659"/>
                  <a:pt x="7461" y="11659"/>
                </a:cubicBezTo>
                <a:cubicBezTo>
                  <a:pt x="7537" y="11659"/>
                  <a:pt x="7610" y="11657"/>
                  <a:pt x="7676" y="11654"/>
                </a:cubicBezTo>
                <a:cubicBezTo>
                  <a:pt x="8914" y="13610"/>
                  <a:pt x="9424" y="14421"/>
                  <a:pt x="9426" y="14890"/>
                </a:cubicBezTo>
                <a:cubicBezTo>
                  <a:pt x="9426" y="15293"/>
                  <a:pt x="10124" y="15379"/>
                  <a:pt x="10708" y="15379"/>
                </a:cubicBezTo>
                <a:cubicBezTo>
                  <a:pt x="11292" y="15379"/>
                  <a:pt x="11990" y="15293"/>
                  <a:pt x="11990" y="14890"/>
                </a:cubicBezTo>
                <a:cubicBezTo>
                  <a:pt x="11990" y="14886"/>
                  <a:pt x="11990" y="14879"/>
                  <a:pt x="11990" y="14875"/>
                </a:cubicBezTo>
                <a:cubicBezTo>
                  <a:pt x="12077" y="14594"/>
                  <a:pt x="12312" y="13897"/>
                  <a:pt x="12605" y="13451"/>
                </a:cubicBezTo>
                <a:cubicBezTo>
                  <a:pt x="12633" y="13408"/>
                  <a:pt x="12674" y="13347"/>
                  <a:pt x="12726" y="13272"/>
                </a:cubicBezTo>
                <a:cubicBezTo>
                  <a:pt x="12941" y="12961"/>
                  <a:pt x="13327" y="12400"/>
                  <a:pt x="13755" y="11643"/>
                </a:cubicBezTo>
                <a:cubicBezTo>
                  <a:pt x="13787" y="11644"/>
                  <a:pt x="13822" y="11647"/>
                  <a:pt x="13861" y="11649"/>
                </a:cubicBezTo>
                <a:cubicBezTo>
                  <a:pt x="13949" y="11653"/>
                  <a:pt x="14054" y="11654"/>
                  <a:pt x="14165" y="11654"/>
                </a:cubicBezTo>
                <a:cubicBezTo>
                  <a:pt x="14979" y="11654"/>
                  <a:pt x="15561" y="11343"/>
                  <a:pt x="15941" y="10698"/>
                </a:cubicBezTo>
                <a:lnTo>
                  <a:pt x="18122" y="6158"/>
                </a:lnTo>
                <a:lnTo>
                  <a:pt x="18122" y="6100"/>
                </a:lnTo>
                <a:cubicBezTo>
                  <a:pt x="18122" y="5511"/>
                  <a:pt x="17698" y="5034"/>
                  <a:pt x="17176" y="5034"/>
                </a:cubicBezTo>
                <a:lnTo>
                  <a:pt x="15658" y="5034"/>
                </a:lnTo>
                <a:cubicBezTo>
                  <a:pt x="15656" y="4856"/>
                  <a:pt x="15653" y="4678"/>
                  <a:pt x="15642" y="4508"/>
                </a:cubicBezTo>
                <a:cubicBezTo>
                  <a:pt x="15634" y="4079"/>
                  <a:pt x="15117" y="3755"/>
                  <a:pt x="14065" y="3515"/>
                </a:cubicBezTo>
                <a:cubicBezTo>
                  <a:pt x="13159" y="3309"/>
                  <a:pt x="11957" y="3195"/>
                  <a:pt x="10682" y="3195"/>
                </a:cubicBezTo>
                <a:close/>
                <a:moveTo>
                  <a:pt x="10682" y="3699"/>
                </a:moveTo>
                <a:cubicBezTo>
                  <a:pt x="13705" y="3699"/>
                  <a:pt x="15113" y="4293"/>
                  <a:pt x="15137" y="4519"/>
                </a:cubicBezTo>
                <a:lnTo>
                  <a:pt x="15137" y="4534"/>
                </a:lnTo>
                <a:cubicBezTo>
                  <a:pt x="15154" y="4773"/>
                  <a:pt x="15157" y="5025"/>
                  <a:pt x="15153" y="5280"/>
                </a:cubicBezTo>
                <a:lnTo>
                  <a:pt x="15153" y="5538"/>
                </a:lnTo>
                <a:lnTo>
                  <a:pt x="15915" y="5538"/>
                </a:lnTo>
                <a:lnTo>
                  <a:pt x="15143" y="5569"/>
                </a:lnTo>
                <a:lnTo>
                  <a:pt x="15132" y="5801"/>
                </a:lnTo>
                <a:cubicBezTo>
                  <a:pt x="15033" y="7782"/>
                  <a:pt x="14534" y="9087"/>
                  <a:pt x="13761" y="10556"/>
                </a:cubicBezTo>
                <a:lnTo>
                  <a:pt x="13566" y="10929"/>
                </a:lnTo>
                <a:lnTo>
                  <a:pt x="13987" y="10929"/>
                </a:lnTo>
                <a:cubicBezTo>
                  <a:pt x="14075" y="10929"/>
                  <a:pt x="14859" y="10911"/>
                  <a:pt x="15132" y="10377"/>
                </a:cubicBezTo>
                <a:lnTo>
                  <a:pt x="17097" y="6568"/>
                </a:lnTo>
                <a:lnTo>
                  <a:pt x="17097" y="6505"/>
                </a:lnTo>
                <a:cubicBezTo>
                  <a:pt x="17097" y="6000"/>
                  <a:pt x="16836" y="5622"/>
                  <a:pt x="16461" y="5538"/>
                </a:cubicBezTo>
                <a:lnTo>
                  <a:pt x="17176" y="5538"/>
                </a:lnTo>
                <a:cubicBezTo>
                  <a:pt x="17405" y="5538"/>
                  <a:pt x="17596" y="5762"/>
                  <a:pt x="17617" y="6048"/>
                </a:cubicBezTo>
                <a:cubicBezTo>
                  <a:pt x="17617" y="6048"/>
                  <a:pt x="15500" y="10451"/>
                  <a:pt x="15500" y="10451"/>
                </a:cubicBezTo>
                <a:cubicBezTo>
                  <a:pt x="15129" y="11072"/>
                  <a:pt x="14592" y="11149"/>
                  <a:pt x="14165" y="11149"/>
                </a:cubicBezTo>
                <a:cubicBezTo>
                  <a:pt x="14064" y="11149"/>
                  <a:pt x="13967" y="11149"/>
                  <a:pt x="13887" y="11144"/>
                </a:cubicBezTo>
                <a:cubicBezTo>
                  <a:pt x="13817" y="11141"/>
                  <a:pt x="13759" y="11134"/>
                  <a:pt x="13708" y="11134"/>
                </a:cubicBezTo>
                <a:lnTo>
                  <a:pt x="13461" y="11134"/>
                </a:lnTo>
                <a:lnTo>
                  <a:pt x="13388" y="11265"/>
                </a:lnTo>
                <a:cubicBezTo>
                  <a:pt x="12943" y="12066"/>
                  <a:pt x="12533" y="12667"/>
                  <a:pt x="12311" y="12988"/>
                </a:cubicBezTo>
                <a:cubicBezTo>
                  <a:pt x="12256" y="13067"/>
                  <a:pt x="12209" y="13127"/>
                  <a:pt x="12179" y="13172"/>
                </a:cubicBezTo>
                <a:cubicBezTo>
                  <a:pt x="11839" y="13690"/>
                  <a:pt x="11587" y="14462"/>
                  <a:pt x="11491" y="14780"/>
                </a:cubicBezTo>
                <a:cubicBezTo>
                  <a:pt x="11380" y="14819"/>
                  <a:pt x="11115" y="14875"/>
                  <a:pt x="10708" y="14875"/>
                </a:cubicBezTo>
                <a:cubicBezTo>
                  <a:pt x="10302" y="14875"/>
                  <a:pt x="10037" y="14819"/>
                  <a:pt x="9925" y="14780"/>
                </a:cubicBezTo>
                <a:cubicBezTo>
                  <a:pt x="9870" y="14183"/>
                  <a:pt x="9386" y="13417"/>
                  <a:pt x="8091" y="11370"/>
                </a:cubicBezTo>
                <a:lnTo>
                  <a:pt x="7944" y="11134"/>
                </a:lnTo>
                <a:lnTo>
                  <a:pt x="7760" y="11144"/>
                </a:lnTo>
                <a:cubicBezTo>
                  <a:pt x="7674" y="11149"/>
                  <a:pt x="7573" y="11155"/>
                  <a:pt x="7461" y="11155"/>
                </a:cubicBezTo>
                <a:cubicBezTo>
                  <a:pt x="6781" y="11155"/>
                  <a:pt x="6333" y="10932"/>
                  <a:pt x="6048" y="10456"/>
                </a:cubicBezTo>
                <a:lnTo>
                  <a:pt x="4035" y="6053"/>
                </a:lnTo>
                <a:cubicBezTo>
                  <a:pt x="4055" y="5765"/>
                  <a:pt x="4247" y="5538"/>
                  <a:pt x="4477" y="5538"/>
                </a:cubicBezTo>
                <a:lnTo>
                  <a:pt x="6284" y="5538"/>
                </a:lnTo>
                <a:lnTo>
                  <a:pt x="6263" y="5270"/>
                </a:lnTo>
                <a:cubicBezTo>
                  <a:pt x="6231" y="4810"/>
                  <a:pt x="6231" y="4520"/>
                  <a:pt x="6231" y="4519"/>
                </a:cubicBezTo>
                <a:cubicBezTo>
                  <a:pt x="6255" y="4293"/>
                  <a:pt x="7659" y="3699"/>
                  <a:pt x="10682" y="3699"/>
                </a:cubicBezTo>
                <a:close/>
                <a:moveTo>
                  <a:pt x="5265" y="5548"/>
                </a:moveTo>
                <a:cubicBezTo>
                  <a:pt x="4781" y="5548"/>
                  <a:pt x="4564" y="5727"/>
                  <a:pt x="4466" y="5879"/>
                </a:cubicBezTo>
                <a:cubicBezTo>
                  <a:pt x="4377" y="6019"/>
                  <a:pt x="4305" y="6265"/>
                  <a:pt x="4471" y="6631"/>
                </a:cubicBezTo>
                <a:lnTo>
                  <a:pt x="6069" y="10051"/>
                </a:lnTo>
                <a:lnTo>
                  <a:pt x="6079" y="10072"/>
                </a:lnTo>
                <a:cubicBezTo>
                  <a:pt x="6382" y="10587"/>
                  <a:pt x="6810" y="10880"/>
                  <a:pt x="7351" y="10944"/>
                </a:cubicBezTo>
                <a:lnTo>
                  <a:pt x="7876" y="11008"/>
                </a:lnTo>
                <a:lnTo>
                  <a:pt x="7603" y="10577"/>
                </a:lnTo>
                <a:cubicBezTo>
                  <a:pt x="7596" y="10558"/>
                  <a:pt x="7588" y="10533"/>
                  <a:pt x="7577" y="10503"/>
                </a:cubicBezTo>
                <a:cubicBezTo>
                  <a:pt x="7528" y="10375"/>
                  <a:pt x="7519" y="10355"/>
                  <a:pt x="7498" y="10324"/>
                </a:cubicBezTo>
                <a:cubicBezTo>
                  <a:pt x="6645" y="9095"/>
                  <a:pt x="6462" y="7020"/>
                  <a:pt x="6352" y="5780"/>
                </a:cubicBezTo>
                <a:lnTo>
                  <a:pt x="6331" y="5548"/>
                </a:lnTo>
                <a:lnTo>
                  <a:pt x="5317" y="5548"/>
                </a:lnTo>
                <a:lnTo>
                  <a:pt x="5265" y="5548"/>
                </a:lnTo>
                <a:close/>
                <a:moveTo>
                  <a:pt x="16309" y="6021"/>
                </a:moveTo>
                <a:cubicBezTo>
                  <a:pt x="16480" y="6025"/>
                  <a:pt x="16573" y="6229"/>
                  <a:pt x="16587" y="6447"/>
                </a:cubicBezTo>
                <a:lnTo>
                  <a:pt x="14685" y="10146"/>
                </a:lnTo>
                <a:cubicBezTo>
                  <a:pt x="14641" y="10233"/>
                  <a:pt x="14545" y="10293"/>
                  <a:pt x="14439" y="10335"/>
                </a:cubicBezTo>
                <a:cubicBezTo>
                  <a:pt x="15083" y="9037"/>
                  <a:pt x="15510" y="7797"/>
                  <a:pt x="15626" y="6053"/>
                </a:cubicBezTo>
                <a:cubicBezTo>
                  <a:pt x="15626" y="6053"/>
                  <a:pt x="16309" y="6021"/>
                  <a:pt x="16309" y="6021"/>
                </a:cubicBezTo>
                <a:close/>
                <a:moveTo>
                  <a:pt x="5265" y="6053"/>
                </a:moveTo>
                <a:lnTo>
                  <a:pt x="5869" y="6053"/>
                </a:lnTo>
                <a:cubicBezTo>
                  <a:pt x="5974" y="7225"/>
                  <a:pt x="6164" y="8949"/>
                  <a:pt x="6836" y="10204"/>
                </a:cubicBezTo>
                <a:cubicBezTo>
                  <a:pt x="6717" y="10107"/>
                  <a:pt x="6613" y="9980"/>
                  <a:pt x="6520" y="9825"/>
                </a:cubicBezTo>
                <a:lnTo>
                  <a:pt x="4928" y="6415"/>
                </a:lnTo>
                <a:cubicBezTo>
                  <a:pt x="4875" y="6297"/>
                  <a:pt x="4862" y="6199"/>
                  <a:pt x="4892" y="6153"/>
                </a:cubicBezTo>
                <a:cubicBezTo>
                  <a:pt x="4923" y="6103"/>
                  <a:pt x="5036" y="6053"/>
                  <a:pt x="5265" y="6053"/>
                </a:cubicBezTo>
                <a:close/>
                <a:moveTo>
                  <a:pt x="9615" y="15636"/>
                </a:moveTo>
                <a:cubicBezTo>
                  <a:pt x="9026" y="15636"/>
                  <a:pt x="8549" y="16114"/>
                  <a:pt x="8549" y="16703"/>
                </a:cubicBezTo>
                <a:lnTo>
                  <a:pt x="8549" y="17612"/>
                </a:lnTo>
                <a:lnTo>
                  <a:pt x="8291" y="17612"/>
                </a:lnTo>
                <a:cubicBezTo>
                  <a:pt x="7892" y="17612"/>
                  <a:pt x="7566" y="17938"/>
                  <a:pt x="7566" y="18337"/>
                </a:cubicBezTo>
                <a:cubicBezTo>
                  <a:pt x="7566" y="18736"/>
                  <a:pt x="7892" y="19062"/>
                  <a:pt x="8291" y="19062"/>
                </a:cubicBezTo>
                <a:lnTo>
                  <a:pt x="13493" y="19062"/>
                </a:lnTo>
                <a:cubicBezTo>
                  <a:pt x="13892" y="19062"/>
                  <a:pt x="14218" y="18736"/>
                  <a:pt x="14218" y="18337"/>
                </a:cubicBezTo>
                <a:cubicBezTo>
                  <a:pt x="14218" y="17938"/>
                  <a:pt x="13892" y="17612"/>
                  <a:pt x="13493" y="17612"/>
                </a:cubicBezTo>
                <a:lnTo>
                  <a:pt x="13235" y="17612"/>
                </a:lnTo>
                <a:lnTo>
                  <a:pt x="13235" y="16703"/>
                </a:lnTo>
                <a:cubicBezTo>
                  <a:pt x="13235" y="16114"/>
                  <a:pt x="12758" y="15636"/>
                  <a:pt x="12169" y="15636"/>
                </a:cubicBezTo>
                <a:lnTo>
                  <a:pt x="9615" y="15636"/>
                </a:lnTo>
                <a:close/>
                <a:moveTo>
                  <a:pt x="9615" y="16141"/>
                </a:moveTo>
                <a:lnTo>
                  <a:pt x="12169" y="16141"/>
                </a:lnTo>
                <a:cubicBezTo>
                  <a:pt x="12480" y="16141"/>
                  <a:pt x="12731" y="16392"/>
                  <a:pt x="12731" y="16703"/>
                </a:cubicBezTo>
                <a:lnTo>
                  <a:pt x="12731" y="18116"/>
                </a:lnTo>
                <a:lnTo>
                  <a:pt x="13493" y="18116"/>
                </a:lnTo>
                <a:cubicBezTo>
                  <a:pt x="13614" y="18116"/>
                  <a:pt x="13713" y="18216"/>
                  <a:pt x="13713" y="18337"/>
                </a:cubicBezTo>
                <a:cubicBezTo>
                  <a:pt x="13713" y="18458"/>
                  <a:pt x="13614" y="18558"/>
                  <a:pt x="13493" y="18558"/>
                </a:cubicBezTo>
                <a:lnTo>
                  <a:pt x="8291" y="18558"/>
                </a:lnTo>
                <a:cubicBezTo>
                  <a:pt x="8170" y="18558"/>
                  <a:pt x="8070" y="18458"/>
                  <a:pt x="8070" y="18337"/>
                </a:cubicBezTo>
                <a:cubicBezTo>
                  <a:pt x="8070" y="18216"/>
                  <a:pt x="8170" y="18116"/>
                  <a:pt x="8291" y="18116"/>
                </a:cubicBezTo>
                <a:lnTo>
                  <a:pt x="9053" y="18116"/>
                </a:lnTo>
                <a:lnTo>
                  <a:pt x="9053" y="16703"/>
                </a:lnTo>
                <a:cubicBezTo>
                  <a:pt x="9053" y="16392"/>
                  <a:pt x="9304" y="16141"/>
                  <a:pt x="9615" y="16141"/>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pic>
        <p:nvPicPr>
          <p:cNvPr id="74" name="Picture 73"/>
          <p:cNvPicPr>
            <a:picLocks noChangeAspect="1"/>
          </p:cNvPicPr>
          <p:nvPr/>
        </p:nvPicPr>
        <p:blipFill>
          <a:blip r:embed="rId6"/>
          <a:stretch>
            <a:fillRect/>
          </a:stretch>
        </p:blipFill>
        <p:spPr>
          <a:xfrm>
            <a:off x="10311979" y="173762"/>
            <a:ext cx="1592545" cy="723231"/>
          </a:xfrm>
          <a:prstGeom prst="rect">
            <a:avLst/>
          </a:prstGeom>
        </p:spPr>
      </p:pic>
    </p:spTree>
    <p:extLst>
      <p:ext uri="{BB962C8B-B14F-4D97-AF65-F5344CB8AC3E}">
        <p14:creationId xmlns:p14="http://schemas.microsoft.com/office/powerpoint/2010/main" val="3686795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p:nvPr/>
        </p:nvSpPr>
        <p:spPr>
          <a:xfrm>
            <a:off x="705428" y="266051"/>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sz="4100" kern="0" dirty="0">
                <a:solidFill>
                  <a:srgbClr val="333333"/>
                </a:solidFill>
                <a:latin typeface="Source Sans Pro Light"/>
                <a:ea typeface="Source Sans Pro Light"/>
                <a:cs typeface="Source Sans Pro Light"/>
                <a:sym typeface="Source Sans Pro Light"/>
              </a:rPr>
              <a:t>Our </a:t>
            </a:r>
            <a:r>
              <a:rPr lang="en-US" sz="4100" b="1" kern="0" dirty="0">
                <a:solidFill>
                  <a:srgbClr val="4BA8DF"/>
                </a:solidFill>
                <a:latin typeface="Source Sans Pro Semibold"/>
                <a:ea typeface="Source Sans Pro Semibold"/>
                <a:cs typeface="Source Sans Pro Semibold"/>
                <a:sym typeface="Source Sans Pro Semibold"/>
              </a:rPr>
              <a:t>clients (selection)</a:t>
            </a:r>
            <a:endParaRPr sz="4100" b="1" kern="0" dirty="0">
              <a:solidFill>
                <a:srgbClr val="4BA8DF"/>
              </a:solidFill>
              <a:latin typeface="Source Sans Pro Semibold"/>
              <a:ea typeface="Source Sans Pro Semibold"/>
              <a:cs typeface="Source Sans Pro Semibold"/>
              <a:sym typeface="Source Sans Pro Semibold"/>
            </a:endParaRPr>
          </a:p>
        </p:txBody>
      </p:sp>
      <p:sp>
        <p:nvSpPr>
          <p:cNvPr id="784" name="Shape 784"/>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5" name="Shape 78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chemeClr val="bg1"/>
              </a:solidFill>
              <a:latin typeface="Helvetica Light"/>
              <a:sym typeface="Helvetica Light"/>
            </a:endParaRPr>
          </a:p>
        </p:txBody>
      </p:sp>
      <p:sp>
        <p:nvSpPr>
          <p:cNvPr id="822" name="Shape 822"/>
          <p:cNvSpPr>
            <a:spLocks noGrp="1"/>
          </p:cNvSpPr>
          <p:nvPr>
            <p:ph type="sldNum" sz="quarter" idx="2"/>
          </p:nvPr>
        </p:nvSpPr>
        <p:spPr>
          <a:xfrm>
            <a:off x="11904524" y="6442631"/>
            <a:ext cx="118622" cy="276999"/>
          </a:xfrm>
          <a:prstGeom prst="rect">
            <a:avLst/>
          </a:prstGeom>
          <a:extLst>
            <a:ext uri="{C572A759-6A51-4108-AA02-DFA0A04FC94B}">
              <ma14:wrappingTextBoxFlag xmlns="" xmlns:ma14="http://schemas.microsoft.com/office/mac/drawingml/2011/main" val="1"/>
            </a:ext>
          </a:extLst>
        </p:spPr>
        <p:txBody>
          <a:bodyPr anchor="ctr"/>
          <a:lstStyle/>
          <a:p>
            <a:pPr defTabSz="292100">
              <a:defRPr sz="1800" b="0">
                <a:solidFill>
                  <a:srgbClr val="000000"/>
                </a:solidFill>
              </a:defRPr>
            </a:pPr>
            <a:fld id="{86CB4B4D-7CA3-9044-876B-883B54F8677D}" type="slidenum">
              <a:rPr kern="0">
                <a:solidFill>
                  <a:schemeClr val="bg1"/>
                </a:solidFill>
              </a:rPr>
              <a:pPr defTabSz="292100">
                <a:defRPr sz="1800" b="0">
                  <a:solidFill>
                    <a:srgbClr val="000000"/>
                  </a:solidFill>
                </a:defRPr>
              </a:pPr>
              <a:t>9</a:t>
            </a:fld>
            <a:endParaRPr kern="0">
              <a:solidFill>
                <a:schemeClr val="bg1"/>
              </a:solidFill>
            </a:endParaRPr>
          </a:p>
        </p:txBody>
      </p:sp>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254" y="3088369"/>
            <a:ext cx="1624122" cy="811202"/>
          </a:xfrm>
          <a:prstGeom prst="rect">
            <a:avLst/>
          </a:prstGeom>
        </p:spPr>
      </p:pic>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8649" y="3199645"/>
            <a:ext cx="2027520" cy="588647"/>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4719" y="3297177"/>
            <a:ext cx="2983615" cy="393584"/>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254" y="4479199"/>
            <a:ext cx="1763902" cy="579744"/>
          </a:xfrm>
          <a:prstGeom prst="rect">
            <a:avLst/>
          </a:prstGeom>
        </p:spPr>
      </p:pic>
      <p:pic>
        <p:nvPicPr>
          <p:cNvPr id="69" name="Picture 68"/>
          <p:cNvPicPr>
            <a:picLocks noChangeAspect="1"/>
          </p:cNvPicPr>
          <p:nvPr/>
        </p:nvPicPr>
        <p:blipFill>
          <a:blip r:embed="rId6"/>
          <a:stretch>
            <a:fillRect/>
          </a:stretch>
        </p:blipFill>
        <p:spPr>
          <a:xfrm>
            <a:off x="3679849" y="4577257"/>
            <a:ext cx="1891373" cy="383628"/>
          </a:xfrm>
          <a:prstGeom prst="rect">
            <a:avLst/>
          </a:prstGeom>
        </p:spPr>
      </p:pic>
      <p:pic>
        <p:nvPicPr>
          <p:cNvPr id="70" name="Picture 6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19794" y="4475533"/>
            <a:ext cx="2099310" cy="58341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9983" y="2041986"/>
            <a:ext cx="2572219" cy="535022"/>
          </a:xfrm>
          <a:prstGeom prst="rect">
            <a:avLst/>
          </a:prstGeom>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89691" y="2031489"/>
            <a:ext cx="2151809" cy="556016"/>
          </a:xfrm>
          <a:prstGeom prst="rect">
            <a:avLst/>
          </a:prstGeom>
        </p:spPr>
      </p:pic>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10853" y="3191764"/>
            <a:ext cx="1115584" cy="604413"/>
          </a:xfrm>
          <a:prstGeom prst="rect">
            <a:avLst/>
          </a:prstGeom>
        </p:spPr>
      </p:pic>
      <p:pic>
        <p:nvPicPr>
          <p:cNvPr id="75" name="Picture 7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83180" y="4473579"/>
            <a:ext cx="2016962" cy="487305"/>
          </a:xfrm>
          <a:prstGeom prst="rect">
            <a:avLst/>
          </a:prstGeom>
        </p:spPr>
      </p:pic>
      <p:sp>
        <p:nvSpPr>
          <p:cNvPr id="79"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3993" y="1985947"/>
            <a:ext cx="3008501" cy="564094"/>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r="52066"/>
          <a:stretch/>
        </p:blipFill>
        <p:spPr>
          <a:xfrm>
            <a:off x="2598737" y="5619918"/>
            <a:ext cx="2560883" cy="651075"/>
          </a:xfrm>
          <a:prstGeom prst="rect">
            <a:avLst/>
          </a:prstGeom>
        </p:spPr>
      </p:pic>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00613" y="5520479"/>
            <a:ext cx="3133725" cy="719138"/>
          </a:xfrm>
          <a:prstGeom prst="rect">
            <a:avLst/>
          </a:prstGeom>
        </p:spPr>
      </p:pic>
      <p:pic>
        <p:nvPicPr>
          <p:cNvPr id="2" name="Picture 1"/>
          <p:cNvPicPr>
            <a:picLocks noChangeAspect="1"/>
          </p:cNvPicPr>
          <p:nvPr/>
        </p:nvPicPr>
        <p:blipFill>
          <a:blip r:embed="rId15"/>
          <a:stretch>
            <a:fillRect/>
          </a:stretch>
        </p:blipFill>
        <p:spPr>
          <a:xfrm>
            <a:off x="10311979" y="173762"/>
            <a:ext cx="1592545" cy="723231"/>
          </a:xfrm>
          <a:prstGeom prst="rect">
            <a:avLst/>
          </a:prstGeom>
        </p:spPr>
      </p:pic>
    </p:spTree>
    <p:extLst>
      <p:ext uri="{BB962C8B-B14F-4D97-AF65-F5344CB8AC3E}">
        <p14:creationId xmlns:p14="http://schemas.microsoft.com/office/powerpoint/2010/main" val="212869012"/>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74947"/>
      </a:dk2>
      <a:lt2>
        <a:srgbClr val="EEECE1"/>
      </a:lt2>
      <a:accent1>
        <a:srgbClr val="163764"/>
      </a:accent1>
      <a:accent2>
        <a:srgbClr val="75982F"/>
      </a:accent2>
      <a:accent3>
        <a:srgbClr val="16223C"/>
      </a:accent3>
      <a:accent4>
        <a:srgbClr val="B18126"/>
      </a:accent4>
      <a:accent5>
        <a:srgbClr val="00517C"/>
      </a:accent5>
      <a:accent6>
        <a:srgbClr val="F79646"/>
      </a:accent6>
      <a:hlink>
        <a:srgbClr val="75982F"/>
      </a:hlink>
      <a:folHlink>
        <a:srgbClr val="75982F"/>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1D743414-A9BB-4CF3-B4F4-1B6740003A98}" vid="{B252F9E1-43BE-47F1-A402-A950D2CDF1D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2700</Words>
  <Application>Microsoft Office PowerPoint</Application>
  <PresentationFormat>Widescreen</PresentationFormat>
  <Paragraphs>699</Paragraphs>
  <Slides>77</Slides>
  <Notes>16</Notes>
  <HiddenSlides>3</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77</vt:i4>
      </vt:variant>
    </vt:vector>
  </HeadingPairs>
  <TitlesOfParts>
    <vt:vector size="98" baseType="lpstr">
      <vt:lpstr>MS PGothic</vt:lpstr>
      <vt:lpstr>Arial</vt:lpstr>
      <vt:lpstr>Calibri</vt:lpstr>
      <vt:lpstr>Calibri Light</vt:lpstr>
      <vt:lpstr>Gill Sans</vt:lpstr>
      <vt:lpstr>Helvetica Light</vt:lpstr>
      <vt:lpstr>Segoe</vt:lpstr>
      <vt:lpstr>Segoe Light</vt:lpstr>
      <vt:lpstr>Segoe Pro Semibold</vt:lpstr>
      <vt:lpstr>Segoe UI</vt:lpstr>
      <vt:lpstr>Segoe UI Light</vt:lpstr>
      <vt:lpstr>Segoe UI Semibold</vt:lpstr>
      <vt:lpstr>Segoe UI Semilight</vt:lpstr>
      <vt:lpstr>Source Sans Pro</vt:lpstr>
      <vt:lpstr>Source Sans Pro Light</vt:lpstr>
      <vt:lpstr>Source Sans Pro Semibold</vt:lpstr>
      <vt:lpstr>Wingdings</vt:lpstr>
      <vt:lpstr>Wingdings 3</vt:lpstr>
      <vt:lpstr>Office Theme</vt:lpstr>
      <vt:lpstr>1_Office Theme</vt:lpstr>
      <vt:lpstr>5-30660_TR21_BO_CT_Template</vt:lpstr>
      <vt:lpstr>Azure SQL Database vs. Azure SQL DW</vt:lpstr>
      <vt:lpstr>Our Sponsors</vt:lpstr>
      <vt:lpstr>Über mich – Marcel Franke</vt:lpstr>
      <vt:lpstr>PowerPoint Presentation</vt:lpstr>
      <vt:lpstr>PowerPoint Presentation</vt:lpstr>
      <vt:lpstr>PowerPoint Presentation</vt:lpstr>
      <vt:lpstr>PowerPoint Presentation</vt:lpstr>
      <vt:lpstr>PowerPoint Presentation</vt:lpstr>
      <vt:lpstr>PowerPoint Presentation</vt:lpstr>
      <vt:lpstr>Agenda</vt:lpstr>
      <vt:lpstr>Überblick</vt:lpstr>
      <vt:lpstr>PowerPoint Presentation</vt:lpstr>
      <vt:lpstr>PowerPoint Presentation</vt:lpstr>
      <vt:lpstr>Software-as-a-Service (SaaS)</vt:lpstr>
      <vt:lpstr>Scale up vs. Scale-Out (SMP vs. MPP)</vt:lpstr>
      <vt:lpstr>SQL Database - Architektur</vt:lpstr>
      <vt:lpstr>SQL Database vs. SQL Server</vt:lpstr>
      <vt:lpstr>Was ist der Unterschied zum SQL Server auf virtuellen Maschinen?</vt:lpstr>
      <vt:lpstr>SQL Database Server</vt:lpstr>
      <vt:lpstr>SQL Data Warehouse - Architektur</vt:lpstr>
      <vt:lpstr>Introducing Azure SQL DW Service</vt:lpstr>
      <vt:lpstr>Power of Integration</vt:lpstr>
      <vt:lpstr>Positioning</vt:lpstr>
      <vt:lpstr>Trennung von Compute &amp; Storage</vt:lpstr>
      <vt:lpstr>Azure SQL Data Warehouse Architecture</vt:lpstr>
      <vt:lpstr>SQL Data Warehouse vs. APS</vt:lpstr>
      <vt:lpstr>Analytics Platform System Microsoft’s big data appliance</vt:lpstr>
      <vt:lpstr>High-level comparison</vt:lpstr>
      <vt:lpstr>Datenmodellierung SQL DW</vt:lpstr>
      <vt:lpstr>Aufpassen auf die Datenverteilung</vt:lpstr>
      <vt:lpstr>PowerPoint Presentation</vt:lpstr>
      <vt:lpstr>Wie lade ich Daten?</vt:lpstr>
      <vt:lpstr>SQL Azure DB</vt:lpstr>
      <vt:lpstr>SQL Data Warehouse</vt:lpstr>
      <vt:lpstr>Polybase</vt:lpstr>
      <vt:lpstr>Tools &amp; Entwicklungsumgebung</vt:lpstr>
      <vt:lpstr>Admin &amp; Monitoring Tools</vt:lpstr>
      <vt:lpstr>Dev Tools</vt:lpstr>
      <vt:lpstr>Execution Pläne für SQL DW</vt:lpstr>
      <vt:lpstr>Reporting Tools / Power BI</vt:lpstr>
      <vt:lpstr>Analytics – Cortana Analytics Suite</vt:lpstr>
      <vt:lpstr>SQL Database - Skalierbarkeit</vt:lpstr>
      <vt:lpstr>DTU – Database Transaction Unit</vt:lpstr>
      <vt:lpstr>Einzeldatenbank</vt:lpstr>
      <vt:lpstr>DTU vs. eDTU</vt:lpstr>
      <vt:lpstr>Elastische Datenbankpools</vt:lpstr>
      <vt:lpstr>SQL Data Warehouse - Skalierbarkeit</vt:lpstr>
      <vt:lpstr>SQL Data Warehouse - Skalierbarkeit</vt:lpstr>
      <vt:lpstr>Data warehouse unit (DWU)</vt:lpstr>
      <vt:lpstr>Darf’s ein bisschen mehr sein?</vt:lpstr>
      <vt:lpstr>DWU 100</vt:lpstr>
      <vt:lpstr>DWU 200</vt:lpstr>
      <vt:lpstr>PowerPoint Presentation</vt:lpstr>
      <vt:lpstr>SQL Database Berechtigungen &amp; Security </vt:lpstr>
      <vt:lpstr>SQL Database - Sicherheit</vt:lpstr>
      <vt:lpstr>SQL Database - Berechtigungen</vt:lpstr>
      <vt:lpstr>PowerPoint Presentation</vt:lpstr>
      <vt:lpstr>SQL Data Warehouse - Berechtigungen &amp; Security </vt:lpstr>
      <vt:lpstr>Berechtigungen &amp; Security</vt:lpstr>
      <vt:lpstr>SQL Database -  Hochverfügbarkeit, Backup &amp; Restore</vt:lpstr>
      <vt:lpstr>SQL Database - Backups</vt:lpstr>
      <vt:lpstr>SQL Database - Hochverfügbarkeit</vt:lpstr>
      <vt:lpstr>SQL Data Warehouse -  Hochverfügbarkeit, Backup &amp; Restore</vt:lpstr>
      <vt:lpstr>Backup &amp; Restore</vt:lpstr>
      <vt:lpstr>PowerPoint Presentation</vt:lpstr>
      <vt:lpstr>PowerPoint Presentation</vt:lpstr>
      <vt:lpstr>SQL Database - Preise &amp; SLAs</vt:lpstr>
      <vt:lpstr>SQL Database - Preise</vt:lpstr>
      <vt:lpstr>SQL Data Warehouse – Preise &amp; SLAs</vt:lpstr>
      <vt:lpstr>SQL Data Warehouse - Preise</vt:lpstr>
      <vt:lpstr>Zusammenfassung</vt:lpstr>
      <vt:lpstr>Zusammenfassung</vt:lpstr>
      <vt:lpstr>SQL Database</vt:lpstr>
      <vt:lpstr>PowerPoint Presentation</vt:lpstr>
      <vt:lpstr>How did you like it?</vt:lpstr>
      <vt:lpstr>Ressources</vt:lpstr>
      <vt:lpstr>Thank you!</vt:lpstr>
    </vt:vector>
  </TitlesOfParts>
  <Company>Revealed Design, LLC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SQLSaturday Vienna 2016</dc:title>
  <dc:creator>Carla Hamilton</dc:creator>
  <cp:lastModifiedBy>Marcel Franke</cp:lastModifiedBy>
  <cp:revision>57</cp:revision>
  <dcterms:created xsi:type="dcterms:W3CDTF">2011-08-19T20:30:49Z</dcterms:created>
  <dcterms:modified xsi:type="dcterms:W3CDTF">2016-04-01T13:23:55Z</dcterms:modified>
</cp:coreProperties>
</file>